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350" r:id="rId4"/>
    <p:sldId id="265" r:id="rId5"/>
    <p:sldId id="267" r:id="rId6"/>
    <p:sldId id="337" r:id="rId7"/>
    <p:sldId id="346" r:id="rId8"/>
    <p:sldId id="351" r:id="rId9"/>
    <p:sldId id="355" r:id="rId10"/>
    <p:sldId id="353" r:id="rId11"/>
    <p:sldId id="352" r:id="rId12"/>
    <p:sldId id="268" r:id="rId13"/>
    <p:sldId id="354" r:id="rId14"/>
    <p:sldId id="334" r:id="rId15"/>
    <p:sldId id="356" r:id="rId16"/>
    <p:sldId id="310" r:id="rId17"/>
    <p:sldId id="357" r:id="rId18"/>
    <p:sldId id="311" r:id="rId19"/>
    <p:sldId id="358" r:id="rId20"/>
    <p:sldId id="296" r:id="rId21"/>
    <p:sldId id="343" r:id="rId22"/>
    <p:sldId id="344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32" autoAdjust="0"/>
  </p:normalViewPr>
  <p:slideViewPr>
    <p:cSldViewPr snapToGrid="0">
      <p:cViewPr varScale="1">
        <p:scale>
          <a:sx n="93" d="100"/>
          <a:sy n="93" d="100"/>
        </p:scale>
        <p:origin x="111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99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99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55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4049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Nos concentramos en las cosas buenas: </a:t>
            </a:r>
            <a:r>
              <a:rPr lang="es-MX" dirty="0" err="1"/>
              <a:t>sensitivity</a:t>
            </a:r>
            <a:r>
              <a:rPr lang="es-MX" dirty="0"/>
              <a:t>, </a:t>
            </a:r>
            <a:r>
              <a:rPr lang="es-MX" dirty="0" err="1"/>
              <a:t>specificity</a:t>
            </a:r>
            <a:r>
              <a:rPr lang="es-MX" dirty="0"/>
              <a:t>, </a:t>
            </a:r>
            <a:r>
              <a:rPr lang="es-MX" dirty="0" err="1"/>
              <a:t>accuracy</a:t>
            </a:r>
            <a:r>
              <a:rPr lang="es-MX" dirty="0"/>
              <a:t>. </a:t>
            </a:r>
            <a:r>
              <a:rPr lang="es-MX" dirty="0" err="1"/>
              <a:t>Indentificar</a:t>
            </a:r>
            <a:r>
              <a:rPr lang="es-MX" dirty="0"/>
              <a:t> bien a los positivos, identificar bien a los negativos, identificar bien a todos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18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1940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593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947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674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987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Módulo 3: Introducción al modelado de datos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Diplomatura en Ciencias Sociales Computacionales y Humanidades Digitales (IDAES-UNSAM) – Marzo/Abril 2023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64052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¿Por </a:t>
            </a:r>
            <a:r>
              <a:rPr lang="en-GB" dirty="0" err="1"/>
              <a:t>qué</a:t>
            </a:r>
            <a:r>
              <a:rPr lang="en-GB" dirty="0"/>
              <a:t> no </a:t>
            </a:r>
            <a:r>
              <a:rPr lang="en-GB" dirty="0" err="1"/>
              <a:t>regresión</a:t>
            </a:r>
            <a:r>
              <a:rPr lang="en-GB" dirty="0"/>
              <a:t> lineal?</a:t>
            </a:r>
          </a:p>
        </p:txBody>
      </p:sp>
    </p:spTree>
    <p:extLst>
      <p:ext uri="{BB962C8B-B14F-4D97-AF65-F5344CB8AC3E}">
        <p14:creationId xmlns:p14="http://schemas.microsoft.com/office/powerpoint/2010/main" val="190928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¿Quién dijo que no?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Tranquilamente podemos usar una regresión lineal.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𝑟𝑒𝑎𝑙𝑖𝑧𝑎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𝑡𝑟𝑎𝑏𝑎𝑗𝑜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𝑑𝑜𝑚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𝑠𝑡𝑖𝑐𝑜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h𝑜𝑟𝑎𝑠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𝑡𝑟𝑎𝑏𝑎𝑗𝑜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𝑚𝑒𝑟𝑐𝑎𝑑𝑜</m:t>
                      </m:r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sz="1600" dirty="0"/>
                  <a:t> es nuestra estimación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vamos a tener dos inconvenientes: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Algunas probabilidades estimadas van a caer fuera del rango [0,1]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 lo podemos extender fácilmente a más de dos categorías porque estaríamos suponiendo un orden y equidistancia entre categorías.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0          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𝑖𝑛𝑎𝑐𝑡𝑖𝑣𝑜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𝑑𝑒𝑠𝑜𝑐𝑢𝑝𝑎𝑑𝑜</m:t>
                              </m:r>
                            </m:e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2         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𝑜𝑐𝑢𝑝𝑎𝑑𝑜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4586365" cy="4193583"/>
              </a:xfrm>
              <a:prstGeom prst="rect">
                <a:avLst/>
              </a:prstGeom>
              <a:blipFill>
                <a:blip r:embed="rId3"/>
                <a:stretch>
                  <a:fillRect l="-798" t="-4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9F2EDB20-3AF5-4CEE-ACF3-A218C820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49" y="1353198"/>
            <a:ext cx="3899366" cy="24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93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Regresión</a:t>
            </a:r>
            <a:r>
              <a:rPr lang="en-GB" dirty="0"/>
              <a:t> </a:t>
            </a:r>
            <a:r>
              <a:rPr lang="en-GB" dirty="0" err="1"/>
              <a:t>logística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Todos los modelos que tengan esta forma se engloban en “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Generalized</a:t>
                </a:r>
                <a:r>
                  <a:rPr lang="es-MX" sz="1600" dirty="0">
                    <a:highlight>
                      <a:srgbClr val="63D297"/>
                    </a:highlight>
                  </a:rPr>
                  <a:t> Linear </a:t>
                </a:r>
                <a:r>
                  <a:rPr lang="es-MX" sz="1600" dirty="0" err="1">
                    <a:highlight>
                      <a:srgbClr val="63D297"/>
                    </a:highlight>
                  </a:rPr>
                  <a:t>Models</a:t>
                </a:r>
                <a:r>
                  <a:rPr lang="es-MX" sz="1600" dirty="0"/>
                  <a:t>” (GLM)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nuestro caso, resulta que una forma de que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quede entre 0 y 1 es así: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Si despejamos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600" dirty="0"/>
                  <a:t> nos queda así. </a:t>
                </a:r>
                <a:r>
                  <a:rPr lang="es-MX" sz="1200" dirty="0"/>
                  <a:t>(Vean que sí o sí es entre 0 y 1)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Lo llamamos </a:t>
                </a:r>
                <a:r>
                  <a:rPr lang="es-MX" sz="1600" i="1" dirty="0" err="1"/>
                  <a:t>logit</a:t>
                </a:r>
                <a:r>
                  <a:rPr lang="es-MX" sz="1600" dirty="0"/>
                  <a:t>, o regresión logística. 2 consideraciones: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MX" sz="1200" dirty="0"/>
                  <a:t>son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 o </a:t>
                </a:r>
                <a:r>
                  <a:rPr lang="es-MX" sz="1200" i="1" dirty="0" err="1"/>
                  <a:t>odds</a:t>
                </a:r>
                <a:r>
                  <a:rPr lang="es-MX" sz="1200" i="1" dirty="0"/>
                  <a:t>-ratio</a:t>
                </a:r>
                <a:r>
                  <a:rPr lang="es-MX" sz="1200" dirty="0"/>
                  <a:t>. Por ejemplo si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es-MX" sz="1200" dirty="0"/>
                  <a:t>, el ratio es 4 (las chances son 4 a 1)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Notar que ahora, la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sz="1200" dirty="0"/>
                  <a:t> predicha por el modelo ya no es lo que nos interesa. Vamos a tener que pedirle a R que nos haga la cuenta para recuperar 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sz="1200" dirty="0"/>
                  <a:t>. Los beta no se interpretan como “cuanto aumenta la probabilidad” sino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s-MX" sz="1200" dirty="0"/>
                  <a:t> nos dice cuanto aumentan las </a:t>
                </a:r>
                <a:r>
                  <a:rPr lang="es-MX" sz="1200" i="1" dirty="0"/>
                  <a:t>chances</a:t>
                </a:r>
                <a:r>
                  <a:rPr lang="es-MX" sz="12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8562942" cy="4087264"/>
              </a:xfrm>
              <a:prstGeom prst="rect">
                <a:avLst/>
              </a:prstGeom>
              <a:blipFill>
                <a:blip r:embed="rId3"/>
                <a:stretch>
                  <a:fillRect l="-427" r="-3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/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𝑡𝑟𝑎𝑛𝑠𝑓𝑜𝑟𝑚𝑎𝑐𝑖𝑜𝑛</m:t>
                      </m:r>
                      <m:d>
                        <m:d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sz="1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sz="1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BC588D5-A068-46B1-B607-E2243C792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86" y="417240"/>
                <a:ext cx="4572000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11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AF196D-5E77-E245-6C96-DF0391ABA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1" y="1217623"/>
            <a:ext cx="4333205" cy="270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4;p49">
            <a:extLst>
              <a:ext uri="{FF2B5EF4-FFF2-40B4-BE49-F238E27FC236}">
                <a16:creationId xmlns:a16="http://schemas.microsoft.com/office/drawing/2014/main" id="{2DAC6941-7118-C43A-DE2A-6D48C48A5AA8}"/>
              </a:ext>
            </a:extLst>
          </p:cNvPr>
          <p:cNvSpPr txBox="1">
            <a:spLocks/>
          </p:cNvSpPr>
          <p:nvPr/>
        </p:nvSpPr>
        <p:spPr>
          <a:xfrm>
            <a:off x="311700" y="193302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MX" sz="2000" dirty="0">
                <a:latin typeface="+mj-lt"/>
              </a:rPr>
              <a:t>Regresión</a:t>
            </a:r>
            <a:r>
              <a:rPr lang="en-GB" sz="2000" dirty="0">
                <a:latin typeface="+mj-lt"/>
              </a:rPr>
              <a:t> </a:t>
            </a:r>
            <a:r>
              <a:rPr lang="es-AR" sz="2000" dirty="0">
                <a:latin typeface="+mj-lt"/>
              </a:rPr>
              <a:t>logística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7D95DB-5D0C-FFE8-EAD0-FEAA4A22D7B6}"/>
              </a:ext>
            </a:extLst>
          </p:cNvPr>
          <p:cNvSpPr txBox="1"/>
          <p:nvPr/>
        </p:nvSpPr>
        <p:spPr>
          <a:xfrm>
            <a:off x="4869712" y="802034"/>
            <a:ext cx="387752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Función logística permite estimar </a:t>
            </a:r>
            <a:r>
              <a:rPr lang="es-MX" dirty="0">
                <a:solidFill>
                  <a:schemeClr val="accent3"/>
                </a:solidFill>
                <a:highlight>
                  <a:schemeClr val="lt2"/>
                </a:highlight>
                <a:latin typeface="Proxima Nova" panose="020B0604020202020204" charset="0"/>
              </a:rPr>
              <a:t>probabilidades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de pertenecer a cada categoría de Y para cada valor de X.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El clasificador de Bayes nos dice que pongamos un umbral de 0,5 para elegir la clase, pero vamos a ver que podríamos querer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elegir otro umbral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</a:t>
            </a:r>
          </a:p>
          <a:p>
            <a:pPr algn="just"/>
            <a:endParaRPr lang="es-MX" dirty="0">
              <a:solidFill>
                <a:schemeClr val="accent3"/>
              </a:solidFill>
              <a:latin typeface="Proxima Nov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Los betas se estiman por </a:t>
            </a:r>
            <a:r>
              <a:rPr lang="es-MX" dirty="0">
                <a:solidFill>
                  <a:schemeClr val="accent3"/>
                </a:solidFill>
                <a:highlight>
                  <a:srgbClr val="63D297"/>
                </a:highlight>
                <a:latin typeface="Proxima Nova" panose="020B0604020202020204" charset="0"/>
              </a:rPr>
              <a:t>máxima verosimilitud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. Análogo a “minimizar la suma de cuadrados”, permite derivar estimadores (fórmulas a aplicar a los datos). Pero la regla es “</a:t>
            </a:r>
            <a:r>
              <a:rPr lang="es-MX" dirty="0" err="1">
                <a:solidFill>
                  <a:schemeClr val="accent3"/>
                </a:solidFill>
                <a:latin typeface="Proxima Nova" panose="020B0604020202020204" charset="0"/>
              </a:rPr>
              <a:t>encontrá</a:t>
            </a:r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 los betas que hagan que los datos observados sean lo más probables posible”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30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4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¿Nos </a:t>
            </a:r>
            <a:r>
              <a:rPr lang="en-GB" dirty="0" err="1"/>
              <a:t>importa</a:t>
            </a:r>
            <a:r>
              <a:rPr lang="en-GB" dirty="0"/>
              <a:t> solo la accuracy?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Distintos tipos de error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tasa de error es análoga a la suma de cuadrados.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Pero ahora hay distintos tipos de error, y podría ser que no todos nos den lo mismo.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buen pagador implica no vender un crédito (no ganamos el interés).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200" dirty="0"/>
              <a:t>Identificar mal a un moroso implica que no te devuelven el dinero (perdemos capital + interés)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CE80F5-333E-41EC-9C07-1484E7CD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708" y="1014639"/>
            <a:ext cx="4117486" cy="186860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clasificador de Bayes hay implícita una “ponderación” (todos pesan lo mismo) que puede no corresponderse con la relevancia relativa de cada error.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Una forma de corregirlo es mover el umbral de 50%: si la probabilidad estimada de que sea moroso es &gt;20%, lo asigno a la clase “moroso”. Esto va a aumentar la tasa de error (aumentan los “falsos morosos”), pero va a reducir la tasa de “falsos buenos clientes”.</a:t>
            </a:r>
          </a:p>
        </p:txBody>
      </p:sp>
    </p:spTree>
    <p:extLst>
      <p:ext uri="{BB962C8B-B14F-4D97-AF65-F5344CB8AC3E}">
        <p14:creationId xmlns:p14="http://schemas.microsoft.com/office/powerpoint/2010/main" val="3242440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/Potencia</a:t>
                          </a: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628823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/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7012F06-0C20-4041-8B71-6D53D81A9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02" y="3005469"/>
                <a:ext cx="124046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/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Error tipo II)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2C836D-D7B3-472B-83CF-FE0331FD1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326" y="2125567"/>
                <a:ext cx="133970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/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MX" sz="1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1− </m:t>
                    </m:r>
                  </m:oMath>
                </a14:m>
                <a:r>
                  <a:rPr lang="es-MX" sz="1200" dirty="0">
                    <a:solidFill>
                      <a:schemeClr val="accent2"/>
                    </a:solidFill>
                    <a:latin typeface="Proxima Nova" panose="020B0604020202020204" charset="0"/>
                  </a:rPr>
                  <a:t>Tasa de error)</a:t>
                </a:r>
                <a:endParaRPr lang="es-AR" sz="1200" dirty="0">
                  <a:solidFill>
                    <a:schemeClr val="accent2"/>
                  </a:solidFill>
                  <a:latin typeface="Proxima Nova" panose="020B0604020202020204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B267391-E019-470A-A344-B434E1C6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8" y="4086446"/>
                <a:ext cx="1488557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Curva ROC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874596"/>
            <a:ext cx="4260300" cy="4193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La curva ROC nos permite visualizar cuán alta es la tasa de verdaderos positivos (morosos identificados) y cuan baja la de falsos positivos (buenos mal-clasificados como morosos) para cualquier umbral.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600" dirty="0"/>
              <a:t>Naturalmente cuando aumenta el umbral (somos más laxos para identificar como positivos) aumentan ambas.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6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A51B8B-724C-452B-A102-56A6F0B3042A}"/>
              </a:ext>
            </a:extLst>
          </p:cNvPr>
          <p:cNvSpPr txBox="1"/>
          <p:nvPr/>
        </p:nvSpPr>
        <p:spPr>
          <a:xfrm>
            <a:off x="311700" y="3551780"/>
            <a:ext cx="852059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En el gráfico no vemos el umbral, pero cuando crece la curva se mueve hacia arriba y a la derecha. Una curva ROC que tocara la esquina superior izquierda nos diría que no tengo errores salvo con un umbral = 1 (clasifico a todos como positivos). </a:t>
            </a:r>
          </a:p>
          <a:p>
            <a:pPr marL="285750" indent="-285750" algn="just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s-MX" sz="1600" dirty="0">
                <a:solidFill>
                  <a:schemeClr val="accent3"/>
                </a:solidFill>
                <a:latin typeface="Proxima Nova" panose="020B0604020202020204" charset="0"/>
              </a:rPr>
              <a:t>Un clasificador muy bueno tiene un área debajo de la ROC (AUC) muy grande (cercana a 1). Podemos usar la AUC como métrica de evaluación.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13C610-3E00-4826-A11A-4A9A99E3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762" y="191337"/>
            <a:ext cx="3636775" cy="33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210883375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(KNN y LDA)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8E3DFAA5-19CC-4E19-84AF-C732D5125847}"/>
              </a:ext>
            </a:extLst>
          </p:cNvPr>
          <p:cNvSpPr/>
          <p:nvPr/>
        </p:nvSpPr>
        <p:spPr>
          <a:xfrm>
            <a:off x="3813168" y="4258723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3569D53F-B37E-4B91-8D03-20B641EEBBF9}"/>
              </a:ext>
            </a:extLst>
          </p:cNvPr>
          <p:cNvSpPr/>
          <p:nvPr/>
        </p:nvSpPr>
        <p:spPr>
          <a:xfrm>
            <a:off x="5275378" y="4266840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224B2766-599F-4EDD-BB2E-66E05E651653}"/>
              </a:ext>
            </a:extLst>
          </p:cNvPr>
          <p:cNvSpPr/>
          <p:nvPr/>
        </p:nvSpPr>
        <p:spPr>
          <a:xfrm>
            <a:off x="6403968" y="4266840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B6668D4-DBA9-4C53-92E4-93562A0F952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57141" y="3991316"/>
            <a:ext cx="0" cy="252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DB4E981-4F2D-45D8-BC19-6A62718307A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819351" y="3989424"/>
            <a:ext cx="526486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17BC04E-4DB1-4223-BEAF-009EBC94DF0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45837" y="3989424"/>
            <a:ext cx="602104" cy="27552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Anexos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9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50975" y="-15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Sobre la función Logistica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/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s-MX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sz="1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MX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⁡(−(</m:t>
                          </m:r>
                          <m:sSub>
                            <m:sSubPr>
                              <m:ctrlP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s-MX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MX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MX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s-MX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a:rPr lang="es-MX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8834103-5F04-EE8D-4AD6-D25DC458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940" y="532322"/>
                <a:ext cx="3976576" cy="557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/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MX" b="1" dirty="0">
                    <a:latin typeface="Proxima Nova" panose="020B0604020202020204" charset="0"/>
                  </a:rPr>
                  <a:t>¿Qué pasa si al estimar el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MX" b="1" dirty="0">
                    <a:latin typeface="Proxima Nova" panose="020B0604020202020204" charset="0"/>
                  </a:rPr>
                  <a:t> vale 0?, ¿Qué pasa si arroja valores muy negativos o muy positivos?</a:t>
                </a:r>
                <a:endParaRPr lang="es-AR" dirty="0">
                  <a:latin typeface="Proxima Nova" panose="020B0604020202020204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8688AAB-42D6-E5CD-A22D-F1BF3D0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6" y="1177829"/>
                <a:ext cx="7889357" cy="543610"/>
              </a:xfrm>
              <a:prstGeom prst="rect">
                <a:avLst/>
              </a:prstGeom>
              <a:blipFill>
                <a:blip r:embed="rId4"/>
                <a:stretch>
                  <a:fillRect l="-232" b="-1236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37E2ADE0-1C8F-4580-150A-812E463FF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48"/>
            <a:ext cx="4642630" cy="278231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4BADDF7-7520-A0F5-FFD1-BB783195E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630" y="1809165"/>
            <a:ext cx="4475346" cy="268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9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C213F2BA-31F1-48E9-92AE-02682E122CBA}"/>
              </a:ext>
            </a:extLst>
          </p:cNvPr>
          <p:cNvSpPr/>
          <p:nvPr/>
        </p:nvSpPr>
        <p:spPr>
          <a:xfrm>
            <a:off x="3003699" y="3935665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KNN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97216F1F-A4F2-4D04-B1C8-9E2FFD92A4E4}"/>
              </a:ext>
            </a:extLst>
          </p:cNvPr>
          <p:cNvSpPr/>
          <p:nvPr/>
        </p:nvSpPr>
        <p:spPr>
          <a:xfrm>
            <a:off x="4465909" y="3943782"/>
            <a:ext cx="1087946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Regresión logística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448D5DB-40E2-440C-B311-7317E78E6ED1}"/>
              </a:ext>
            </a:extLst>
          </p:cNvPr>
          <p:cNvSpPr/>
          <p:nvPr/>
        </p:nvSpPr>
        <p:spPr>
          <a:xfrm>
            <a:off x="5594499" y="394378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LDA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5382A2-D7D6-4418-91FA-F06975755EF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547672" y="3668258"/>
            <a:ext cx="0" cy="25200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1C9CA186-BA11-44F3-BB42-E6592CADB14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009882" y="3666366"/>
            <a:ext cx="526486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BCF97D6B-32FC-4C6B-B0A5-7FC37875742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536368" y="3666366"/>
            <a:ext cx="602104" cy="27552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72140" y="1690577"/>
            <a:ext cx="8463516" cy="11456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Teórica 4: Modelos de clasificación y técnicas orientadas a la predicción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</a:t>
            </a:r>
            <a:r>
              <a:rPr lang="en-GB" dirty="0" err="1"/>
              <a:t>clase</a:t>
            </a:r>
            <a:r>
              <a:rPr lang="en-GB" dirty="0"/>
              <a:t> 4</a:t>
            </a:r>
            <a:endParaRPr dirty="0"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Una clasificación ideal: el </a:t>
            </a:r>
            <a:r>
              <a:rPr lang="es-AR" dirty="0">
                <a:highlight>
                  <a:schemeClr val="lt2"/>
                </a:highlight>
              </a:rPr>
              <a:t>clasificador de Bayes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¿Por qué no regresión lineal?</a:t>
            </a: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s-AR" dirty="0"/>
              <a:t>Regresión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logística</a:t>
            </a:r>
            <a:endParaRPr lang="en-GB" dirty="0">
              <a:highlight>
                <a:schemeClr val="lt2"/>
              </a:highlight>
            </a:endParaRPr>
          </a:p>
          <a:p>
            <a:pPr marL="482600">
              <a:lnSpc>
                <a:spcPct val="150000"/>
              </a:lnSpc>
              <a:buFont typeface="+mj-lt"/>
              <a:buAutoNum type="romanUcPeriod"/>
            </a:pPr>
            <a:r>
              <a:rPr lang="en-GB" dirty="0" err="1"/>
              <a:t>Métricas</a:t>
            </a:r>
            <a:r>
              <a:rPr lang="en-GB" dirty="0"/>
              <a:t> de </a:t>
            </a:r>
            <a:r>
              <a:rPr lang="en-GB" dirty="0" err="1"/>
              <a:t>evaluación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(</a:t>
            </a:r>
            <a:r>
              <a:rPr lang="en-GB" dirty="0" err="1">
                <a:highlight>
                  <a:schemeClr val="lt2"/>
                </a:highlight>
              </a:rPr>
              <a:t>matriz</a:t>
            </a:r>
            <a:r>
              <a:rPr lang="en-GB" dirty="0">
                <a:highlight>
                  <a:schemeClr val="lt2"/>
                </a:highlight>
              </a:rPr>
              <a:t> de confusion y </a:t>
            </a:r>
            <a:r>
              <a:rPr lang="en-GB" dirty="0" err="1">
                <a:highlight>
                  <a:schemeClr val="lt2"/>
                </a:highlight>
              </a:rPr>
              <a:t>curva</a:t>
            </a:r>
            <a:r>
              <a:rPr lang="en-GB" dirty="0">
                <a:highlight>
                  <a:schemeClr val="lt2"/>
                </a:highlight>
              </a:rPr>
              <a:t> ROC)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4;p49">
            <a:extLst>
              <a:ext uri="{FF2B5EF4-FFF2-40B4-BE49-F238E27FC236}">
                <a16:creationId xmlns:a16="http://schemas.microsoft.com/office/drawing/2014/main" id="{2AFFEA2A-DEA6-98B4-9A63-F518D794CCD7}"/>
              </a:ext>
            </a:extLst>
          </p:cNvPr>
          <p:cNvSpPr txBox="1">
            <a:spLocks/>
          </p:cNvSpPr>
          <p:nvPr/>
        </p:nvSpPr>
        <p:spPr>
          <a:xfrm>
            <a:off x="127589" y="108450"/>
            <a:ext cx="8520600" cy="42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AR" sz="2400" dirty="0">
                <a:latin typeface="Proxima Nova" panose="020B0604020202020204" charset="0"/>
              </a:rPr>
              <a:t>Pensemos los siguientes problemas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D3E944-2BDE-6A58-213B-F4C70E58645A}"/>
              </a:ext>
            </a:extLst>
          </p:cNvPr>
          <p:cNvSpPr txBox="1"/>
          <p:nvPr/>
        </p:nvSpPr>
        <p:spPr>
          <a:xfrm>
            <a:off x="127589" y="320038"/>
            <a:ext cx="58975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MX" sz="1800" b="1" i="0" dirty="0">
              <a:solidFill>
                <a:schemeClr val="accent3"/>
              </a:solidFill>
              <a:effectLst/>
              <a:latin typeface="Prima Nov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incrementan las chances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estar desocupado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 ¿Es posible a partir de ciertas características personales predecir si una persona está desocupada? ¿Con qué nivel de confianza?</a:t>
            </a:r>
          </a:p>
          <a:p>
            <a:pPr marL="177800" indent="-177800" algn="ctr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¿Cómo inciden ciertas características socio-económicas de un cliente sobre la probabilidad de que sea moroso? ¿Como podemos estimar la probabilidad de </a:t>
            </a:r>
            <a:r>
              <a:rPr lang="es-MX" sz="1800" b="0" i="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morosidad de un cliente</a:t>
            </a:r>
            <a: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?</a:t>
            </a:r>
            <a:br>
              <a:rPr lang="es-MX" sz="1800" b="0" i="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</a:br>
            <a:endParaRPr lang="es-MX" sz="1800" b="0" i="0" dirty="0">
              <a:solidFill>
                <a:schemeClr val="accent3"/>
              </a:solidFill>
              <a:effectLst/>
              <a:latin typeface="Proxima Nova" panose="020B0604020202020204" charset="0"/>
            </a:endParaRPr>
          </a:p>
          <a:p>
            <a:pPr marL="177800" indent="-17780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¿Qué variables nos permiten </a:t>
            </a:r>
            <a:r>
              <a:rPr lang="es-MX" sz="1800" dirty="0">
                <a:solidFill>
                  <a:schemeClr val="accent3"/>
                </a:solidFill>
                <a:effectLst/>
                <a:highlight>
                  <a:srgbClr val="63D297"/>
                </a:highlight>
                <a:latin typeface="Proxima Nova" panose="020B0604020202020204" charset="0"/>
              </a:rPr>
              <a:t>explicar la realización o no de trabajo doméstico no remunerado</a:t>
            </a:r>
            <a:r>
              <a:rPr lang="es-MX" sz="1800" dirty="0">
                <a:solidFill>
                  <a:schemeClr val="accent3"/>
                </a:solidFill>
                <a:effectLst/>
                <a:latin typeface="Proxima Nova" panose="020B0604020202020204" charset="0"/>
              </a:rPr>
              <a:t> al interior de los hogares? ¿Es posible predecir que individuos realizan tareas domésticas?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9981B5A-DB06-467A-A1B4-E1B23E9BC539}"/>
              </a:ext>
            </a:extLst>
          </p:cNvPr>
          <p:cNvSpPr/>
          <p:nvPr/>
        </p:nvSpPr>
        <p:spPr>
          <a:xfrm>
            <a:off x="6333461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1F115F0-FE9C-454B-AB63-048628FA2A6A}"/>
              </a:ext>
            </a:extLst>
          </p:cNvPr>
          <p:cNvSpPr/>
          <p:nvPr/>
        </p:nvSpPr>
        <p:spPr>
          <a:xfrm>
            <a:off x="7592022" y="2169042"/>
            <a:ext cx="1056167" cy="1765004"/>
          </a:xfrm>
          <a:prstGeom prst="rect">
            <a:avLst/>
          </a:prstGeom>
          <a:noFill/>
          <a:ln>
            <a:solidFill>
              <a:srgbClr val="63D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3"/>
                </a:solidFill>
                <a:latin typeface="Proxima Nova" panose="020B0604020202020204" charset="0"/>
              </a:rPr>
              <a:t>No realiza tareas</a:t>
            </a:r>
            <a:endParaRPr lang="es-AR" dirty="0">
              <a:solidFill>
                <a:schemeClr val="accent3"/>
              </a:solidFill>
              <a:latin typeface="Proxima Nova" panose="020B0604020202020204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7469031-53D9-4AEC-BFA4-EDA8A6C23AB3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6861545" y="1013637"/>
            <a:ext cx="599342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DCCD3DF-1839-45F4-BD6F-9AC937F0D48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460887" y="1013637"/>
            <a:ext cx="659219" cy="115540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5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individuos que pertenecen a distintas clases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) que queremos predecir.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Hay características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) que determinan si estoy en una clase u otra, pero puede haber casos “raros”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200" dirty="0"/>
                  <a:t>Por ejemplo, las unidades de clase “naranja” suelen tener baja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200" dirty="0"/>
                  <a:t> y alta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200" dirty="0"/>
                  <a:t>, pero hay algunos “azules” que también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Observando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queremos una regla de decisión para cómo clasificarlas que minimice la tasa de error (total de mal-clasificados).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Podríamos calcular la probabilidad de pertenecer a una clase (naranja) dadas las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y, si la probabilidad es mayor a 0,5, asignar “naranja”.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7"/>
                <a:ext cx="4912431" cy="3791570"/>
              </a:xfrm>
              <a:prstGeom prst="rect">
                <a:avLst/>
              </a:prstGeom>
              <a:blipFill>
                <a:blip r:embed="rId3"/>
                <a:stretch>
                  <a:fillRect l="-744" r="-16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clasificador de Bayes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“Asignar cada unidad a la clase cuya probabilidad sea la más alta,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Se puede demostrar que esa regla minimiza la tasa de error.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el gráfico podemos marcar una línea que separa las combinaciones de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que dan una p mayor o menor a 0,5.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la “frontera de decisión de Bayes” (</a:t>
                </a:r>
                <a:r>
                  <a:rPr lang="es-MX" sz="1600" i="1" dirty="0"/>
                  <a:t>Bayes </a:t>
                </a:r>
                <a:r>
                  <a:rPr lang="es-MX" sz="1600" i="1" dirty="0" err="1"/>
                  <a:t>decision</a:t>
                </a:r>
                <a:r>
                  <a:rPr lang="es-MX" sz="1600" i="1" dirty="0"/>
                  <a:t> </a:t>
                </a:r>
                <a:r>
                  <a:rPr lang="es-MX" sz="1600" i="1" dirty="0" err="1"/>
                  <a:t>boundary</a:t>
                </a:r>
                <a:r>
                  <a:rPr lang="es-MX" sz="16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tema es que no conocemos la probabilidad de que una observación pertenezca a una clase dadas las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600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). No conocemos el proceso generador de datos.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Tenemos que estimarla. Tenemos que estimar la frontera de decisión de Bayes. Para eso estimamos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6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74596"/>
                <a:ext cx="5407288" cy="4193583"/>
              </a:xfrm>
              <a:prstGeom prst="rect">
                <a:avLst/>
              </a:prstGeom>
              <a:blipFill>
                <a:blip r:embed="rId3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5EE8222-AEE5-4A4A-93CF-CA991AE5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8" y="1325024"/>
            <a:ext cx="3296332" cy="2890717"/>
          </a:xfrm>
          <a:prstGeom prst="rect">
            <a:avLst/>
          </a:prstGeom>
        </p:spPr>
      </p:pic>
      <p:pic>
        <p:nvPicPr>
          <p:cNvPr id="4" name="Gráfico 3" descr="Marca de verificación con relleno sólido">
            <a:extLst>
              <a:ext uri="{FF2B5EF4-FFF2-40B4-BE49-F238E27FC236}">
                <a16:creationId xmlns:a16="http://schemas.microsoft.com/office/drawing/2014/main" id="{D8E1788E-1015-443E-9FEE-E4FEF3705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926" y="1534859"/>
            <a:ext cx="431062" cy="43106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4C53008-EDDC-45BE-AE9E-FA60B8541332}"/>
              </a:ext>
            </a:extLst>
          </p:cNvPr>
          <p:cNvCxnSpPr>
            <a:cxnSpLocks/>
          </p:cNvCxnSpPr>
          <p:nvPr/>
        </p:nvCxnSpPr>
        <p:spPr>
          <a:xfrm flipH="1">
            <a:off x="5287926" y="3097619"/>
            <a:ext cx="701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F16576E-8C4B-45CB-A551-F84B768339A5}"/>
              </a:ext>
            </a:extLst>
          </p:cNvPr>
          <p:cNvSpPr/>
          <p:nvPr/>
        </p:nvSpPr>
        <p:spPr>
          <a:xfrm>
            <a:off x="4274288" y="4486940"/>
            <a:ext cx="1134140" cy="336303"/>
          </a:xfrm>
          <a:prstGeom prst="roundRect">
            <a:avLst/>
          </a:prstGeom>
          <a:noFill/>
          <a:ln>
            <a:solidFill>
              <a:srgbClr val="63D29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FD999E2-846D-4FEF-9AC1-F584EA4240BE}"/>
              </a:ext>
            </a:extLst>
          </p:cNvPr>
          <p:cNvSpPr txBox="1"/>
          <p:nvPr/>
        </p:nvSpPr>
        <p:spPr>
          <a:xfrm>
            <a:off x="5638800" y="4396520"/>
            <a:ext cx="10007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2"/>
                </a:solidFill>
                <a:latin typeface="Proxima Nova" panose="020B0604020202020204" charset="0"/>
              </a:rPr>
              <a:t>Variable continua!</a:t>
            </a:r>
            <a:endParaRPr lang="es-AR" dirty="0">
              <a:solidFill>
                <a:schemeClr val="tx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6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Dos estimaciones de la frontera</a:t>
            </a:r>
            <a:endParaRPr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D96F1C0-02D3-4C7C-AF9A-FE1BBA085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8" y="1048131"/>
            <a:ext cx="3520964" cy="312508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CF6AC6-AC9F-4E6A-B166-70105BE4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885" y="970288"/>
            <a:ext cx="3149836" cy="3202923"/>
          </a:xfrm>
          <a:prstGeom prst="rect">
            <a:avLst/>
          </a:prstGeom>
        </p:spPr>
      </p:pic>
      <p:pic>
        <p:nvPicPr>
          <p:cNvPr id="16" name="Gráfico 15" descr="Marca de verificación con relleno sólido">
            <a:extLst>
              <a:ext uri="{FF2B5EF4-FFF2-40B4-BE49-F238E27FC236}">
                <a16:creationId xmlns:a16="http://schemas.microsoft.com/office/drawing/2014/main" id="{6483E0BE-9C5B-4788-BD41-56143AC22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0688" y="4295385"/>
            <a:ext cx="431062" cy="431062"/>
          </a:xfrm>
          <a:prstGeom prst="rect">
            <a:avLst/>
          </a:prstGeom>
        </p:spPr>
      </p:pic>
      <p:sp>
        <p:nvSpPr>
          <p:cNvPr id="15" name="Gráfico 16" descr="Marca de verificación con relleno sólido">
            <a:extLst>
              <a:ext uri="{FF2B5EF4-FFF2-40B4-BE49-F238E27FC236}">
                <a16:creationId xmlns:a16="http://schemas.microsoft.com/office/drawing/2014/main" id="{979ED50B-193F-4383-9C08-713277712EAD}"/>
              </a:ext>
            </a:extLst>
          </p:cNvPr>
          <p:cNvSpPr/>
          <p:nvPr/>
        </p:nvSpPr>
        <p:spPr>
          <a:xfrm>
            <a:off x="6795863" y="4365208"/>
            <a:ext cx="414897" cy="291415"/>
          </a:xfrm>
          <a:prstGeom prst="mathMultiply">
            <a:avLst/>
          </a:prstGeom>
          <a:solidFill>
            <a:schemeClr val="accent5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19456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11002</TotalTime>
  <Words>1810</Words>
  <Application>Microsoft Office PowerPoint</Application>
  <PresentationFormat>Presentación en pantalla (16:9)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Proxima Nova</vt:lpstr>
      <vt:lpstr>Arial</vt:lpstr>
      <vt:lpstr>MathJax_Main</vt:lpstr>
      <vt:lpstr>Georgia</vt:lpstr>
      <vt:lpstr>Wingdings</vt:lpstr>
      <vt:lpstr>Prima Nova</vt:lpstr>
      <vt:lpstr>Cambria Math</vt:lpstr>
      <vt:lpstr>MathJax_Math-italic</vt:lpstr>
      <vt:lpstr>Spearmint</vt:lpstr>
      <vt:lpstr>Módulo 3: Introducción al modelado de datos</vt:lpstr>
      <vt:lpstr>Contenidos por clase</vt:lpstr>
      <vt:lpstr>Nuestra hoja de ruta</vt:lpstr>
      <vt:lpstr>Teórica 4: Modelos de clasificación y técnicas orientadas a la predicción</vt:lpstr>
      <vt:lpstr>Agenda clase 4</vt:lpstr>
      <vt:lpstr>Presentación de PowerPoint</vt:lpstr>
      <vt:lpstr>El clasificador de Bayes</vt:lpstr>
      <vt:lpstr>El clasificador de Bayes</vt:lpstr>
      <vt:lpstr>Dos estimaciones de la frontera</vt:lpstr>
      <vt:lpstr>II. ¿Por qué no regresión lineal?</vt:lpstr>
      <vt:lpstr>¿Quién dijo que no?</vt:lpstr>
      <vt:lpstr>II. Regresión logística</vt:lpstr>
      <vt:lpstr>Presentación de PowerPoint</vt:lpstr>
      <vt:lpstr>Presentación de PowerPoint</vt:lpstr>
      <vt:lpstr>III. Métricas de evaluación</vt:lpstr>
      <vt:lpstr>¿Nos importa solo la accuracy?</vt:lpstr>
      <vt:lpstr>Distintos tipos de error</vt:lpstr>
      <vt:lpstr>Presentación de PowerPoint</vt:lpstr>
      <vt:lpstr>Curva ROC</vt:lpstr>
      <vt:lpstr>La clase que viene</vt:lpstr>
      <vt:lpstr>Anexos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99</cp:revision>
  <dcterms:modified xsi:type="dcterms:W3CDTF">2024-04-08T13:09:23Z</dcterms:modified>
</cp:coreProperties>
</file>