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3" r:id="rId33"/>
    <p:sldId id="344" r:id="rId34"/>
    <p:sldId id="345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Lectura de coeficientes</a:t>
            </a: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0731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-85060" y="3396522"/>
            <a:ext cx="48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espero de una persona que trabaja 40hs en el mercado?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699593" y="3396521"/>
            <a:ext cx="4391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pasará con el odds ratio si la persona trabaja 41hs?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clasificador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+mj-lt"/>
              </a:rPr>
              <a:t>Si conocieramos el proceso generador de datos, para predecir </a:t>
            </a:r>
            <a:r>
              <a:rPr lang="en-GB" sz="1600" b="1" dirty="0">
                <a:solidFill>
                  <a:schemeClr val="accent3"/>
                </a:solidFill>
                <a:latin typeface="+mj-lt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podemos asignar la </a:t>
            </a:r>
            <a:r>
              <a:rPr lang="en-GB" sz="1600" b="1" i="1" dirty="0">
                <a:solidFill>
                  <a:schemeClr val="accent3"/>
                </a:solidFill>
                <a:latin typeface="+mj-lt"/>
              </a:rPr>
              <a:t>categoría más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</a:rPr>
              <a:t>dadas las X observadas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. </a:t>
            </a: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</a:rPr>
              <a:t>“Bayes decision boundary”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>
                <a:solidFill>
                  <a:schemeClr val="accent3"/>
                </a:solidFill>
                <a:latin typeface="+mj-lt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En la práctica, casi nunca conocemos efectivamente el proceso generador de datos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>
                <a:solidFill>
                  <a:schemeClr val="accent3"/>
                </a:solidFill>
                <a:latin typeface="+mj-lt"/>
              </a:rPr>
              <a:t>Clasificador de Bayes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Es una técnica “ideal” que nos sirve para pensar otros modelos que podemos aplicar cuando no conocemos la distribución de </a:t>
            </a:r>
            <a:r>
              <a:rPr lang="en-GB" sz="1600" i="1" dirty="0">
                <a:solidFill>
                  <a:schemeClr val="accent3"/>
                </a:solidFill>
                <a:latin typeface="+mj-lt"/>
              </a:rPr>
              <a:t>probabilidades condicionales 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de los datos.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Clasificador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Puede utilizarse para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 (supervisada o no supervisada)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aproximar la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 condicional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Definir cantidad de vecinos cercanos a utilizar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Identificar cuales son los vecinos cercanos de cada observación.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 de distancia (euclídea)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estima la probabilidad condicional de cada observación de pertenercer a la categoría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como el % de casos vecinos que efectivamente son categoría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asigna la categoría correspondiente en función de la probabilidad condicional 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modelo es como una “votación” realizada entre los vecinos cercanos. Se suele asignar 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cada vecino en función de la distancia al punto a predecir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+mj-lt"/>
                  </a:rPr>
                  <a:t>El problema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: ¿Como clasificar a un caso como el x?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Definimos K. Elegimos K 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Identifico los vecinos cercanos y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dirty="0">
                    <a:solidFill>
                      <a:schemeClr val="accent3"/>
                    </a:solidFill>
                  </a:rPr>
                  <a:t>estimo 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condicionales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azul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Como la 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es mayor a 0,5 asignaría el caso a “azul”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Si generalizo este método puedo armar una grilla que contenga cual sería la clasificación que le cabe a cada combinación de X1 y X2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537502" y="551403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¿Que pasa cuando variamos K?, ¿qué podemos decir sobre el </a:t>
            </a:r>
            <a:r>
              <a:rPr lang="en-GB" sz="1400" b="1" i="1" dirty="0">
                <a:solidFill>
                  <a:schemeClr val="accent3"/>
                </a:solidFill>
              </a:rPr>
              <a:t>trade off </a:t>
            </a:r>
            <a:r>
              <a:rPr lang="en-GB" sz="1400" b="1" dirty="0">
                <a:solidFill>
                  <a:schemeClr val="accent3"/>
                </a:solidFill>
              </a:rPr>
              <a:t>varianza desvío?, ¿Qué piensan que puede pasar con el </a:t>
            </a:r>
            <a:r>
              <a:rPr lang="en-GB" sz="1400" b="1" i="1" dirty="0">
                <a:solidFill>
                  <a:schemeClr val="accent3"/>
                </a:solidFill>
              </a:rPr>
              <a:t>error rate </a:t>
            </a:r>
            <a:r>
              <a:rPr lang="en-GB" sz="1400" b="1" dirty="0">
                <a:solidFill>
                  <a:schemeClr val="accent3"/>
                </a:solidFill>
              </a:rPr>
              <a:t>en el train y en el test set?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A menor K, mayor flexibilidad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elijo un K bajo, mi decision boundary es muy sensible a los datos de turno. </a:t>
            </a:r>
            <a:endParaRPr lang="en-GB" sz="12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elijo un K alto, mi decision boundary no va a cambiar mucho por más de que se modifiquen un poco los datos</a:t>
            </a:r>
            <a:endParaRPr lang="es-AR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Neighbors – clasificación supervisada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+mj-lt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No necesito suposiciones sobre los datos, con determinar K y la medida de distancia ya es suficiente. Fácil de utilizar y de comprender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b="1" dirty="0">
                <a:solidFill>
                  <a:schemeClr val="accent3"/>
                </a:solidFill>
                <a:latin typeface="+mj-lt"/>
              </a:rPr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Al utilizar distancias entre los puntos es muy sensible a las diferencias de escala entre las variables. Puedo solucionarlo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re-escalando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Muy sensible a outliers y atributos irrelevantes que se incluyan </a:t>
            </a:r>
            <a:r>
              <a:rPr lang="en-GB" dirty="0">
                <a:solidFill>
                  <a:schemeClr val="accent3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Afectan las distancias calculadas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+mj-lt"/>
                <a:sym typeface="Proxima Nova"/>
              </a:rPr>
              <a:t>Alto costo computacional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. El modelo debe calcular para cada dato un conjunto de distancias y debe almacenar toda esa informaci</a:t>
            </a:r>
            <a:r>
              <a:rPr lang="es-MX" dirty="0">
                <a:solidFill>
                  <a:schemeClr val="accent3"/>
                </a:solidFill>
                <a:latin typeface="+mj-lt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n para luego predecir sobre datos 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chemeClr val="accent3"/>
                </a:solidFill>
                <a:latin typeface="+mj-lt"/>
              </a:rPr>
              <a:t>Aplicabilidad</a:t>
            </a:r>
            <a:r>
              <a:rPr lang="en-GB" sz="1400" b="1" dirty="0">
                <a:solidFill>
                  <a:schemeClr val="accent3"/>
                </a:solidFill>
                <a:latin typeface="+mj-lt"/>
              </a:rPr>
              <a:t>: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Cuando tenemos pocos predictores (X)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y la frontera entre las clases es fuertemente no-lineal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.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Cobra mayor sentido cuando tenemos predictores numéricos (por las distancias)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técnicas orientadas a la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Idea general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Para variables continuas,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se asume que las distribuciones de X para cada clase de Y son normales con una media propia y una varianza común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6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¿Para que nos sirve? 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LDA puede performar mejor que la regresión logística cuando: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Las categorías de </a:t>
                </a: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Y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 a predecir están bien separadas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 muestra es pequeña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Tenemos más de 2 categorías de la variable objetivo.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210" r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Medidas de la calidad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(repaso)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/>
              <a:t>subset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dataset de 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testing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testing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Modelos de </a:t>
            </a:r>
            <a:r>
              <a:rPr lang="en-GB" sz="1400" b="1" dirty="0">
                <a:highlight>
                  <a:schemeClr val="lt2"/>
                </a:highlight>
              </a:rPr>
              <a:t>clasificación</a:t>
            </a: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/>
              <a:t>Cuestiones asociadas al enfoque ML para predicción: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Métricas</a:t>
            </a:r>
            <a:r>
              <a:rPr lang="en-GB" dirty="0"/>
              <a:t> de rendimiento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Problemas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testing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/>
                  <a:t> vale 0?, ¿Qué pasa si arroja valores muy negativos o muy positivos?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t="-2247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+mj-lt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/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ima Nova"/>
              </a:rPr>
              <a:t>Modelos de clasificación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531627"/>
            <a:ext cx="82721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/>
            <a:r>
              <a:rPr lang="es-MX" sz="1800" b="1" i="0" dirty="0">
                <a:solidFill>
                  <a:srgbClr val="333333"/>
                </a:solidFill>
                <a:effectLst/>
                <a:latin typeface="Prima Nova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ima Nova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333333"/>
                </a:solidFill>
                <a:effectLst/>
                <a:latin typeface="Prima Nova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sz="1800" b="0" i="0" dirty="0">
                <a:solidFill>
                  <a:srgbClr val="333333"/>
                </a:solidFill>
                <a:effectLst/>
                <a:latin typeface="Prima Nova"/>
              </a:rPr>
            </a:br>
            <a:endParaRPr lang="es-MX" sz="1800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333333"/>
                </a:solidFill>
                <a:effectLst/>
                <a:latin typeface="Prima Nova"/>
              </a:rPr>
              <a:t>¿Qué variables nos permiten explicar la realización o no de trabajo domestico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000" dirty="0">
                <a:latin typeface="+mj-lt"/>
              </a:rPr>
              <a:t>Limites de la regresión lineal para problemas de clasificación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(Ej: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Función logística permite estimar </a:t>
            </a:r>
            <a:r>
              <a:rPr lang="es-MX" dirty="0">
                <a:highlight>
                  <a:schemeClr val="lt2"/>
                </a:highlight>
              </a:rPr>
              <a:t>probabilidades</a:t>
            </a:r>
            <a:r>
              <a:rPr lang="es-MX" dirty="0"/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</a:t>
            </a:r>
            <a:r>
              <a:rPr lang="es-AR" sz="2000" dirty="0">
                <a:latin typeface="+mj-lt"/>
              </a:rPr>
              <a:t>logística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Tomando la ecuación del modelo lineal, esta función nos servirá como </a:t>
            </a:r>
            <a:r>
              <a:rPr lang="es-MX" b="1" dirty="0"/>
              <a:t>“link” </a:t>
            </a:r>
            <a:r>
              <a:rPr lang="es-MX" dirty="0"/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 que haremos es “pasarle” como (x) nuestro viejo modelo de regresión lineal.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poquito de matemática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93991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Odds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970339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9" y="2306883"/>
                <a:ext cx="5665034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Interpretación</a:t>
                </a:r>
                <a:r>
                  <a:rPr lang="es-AR" altLang="es-AR" b="1" i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: “</a:t>
                </a:r>
                <a:r>
                  <a:rPr lang="es-AR" dirty="0">
                    <a:solidFill>
                      <a:schemeClr val="tx1"/>
                    </a:solidFill>
                    <a:latin typeface="Prima Nova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en una unidad,</a:t>
                </a:r>
                <a:r>
                  <a:rPr kumimoji="0" lang="es-AR" altLang="es-A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 manteniendo constante el resto de las variables, el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cociente</m:t>
                    </m:r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AR" altLang="es-AR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será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de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)” 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rima Nova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blipFill>
                <a:blip r:embed="rId6"/>
                <a:stretch>
                  <a:fillRect l="-215" t="-870" b="-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1" y="882298"/>
            <a:ext cx="5837276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93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Dos formas alternativas de despejar la ecuación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6002803" y="888686"/>
                <a:ext cx="3141196" cy="773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 se encuentran con un método denominado “máxima verosimilitud”.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 tal que maximicen: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ima Nova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3" y="888686"/>
                <a:ext cx="3141196" cy="773289"/>
              </a:xfrm>
              <a:prstGeom prst="rect">
                <a:avLst/>
              </a:prstGeom>
              <a:blipFill>
                <a:blip r:embed="rId7"/>
                <a:stretch>
                  <a:fillRect l="-583" t="-787" b="-55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/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supHide m:val="on"/>
                          <m:ctrl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 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EB95BC-0A0B-D0CE-15DF-EC856D0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70" y="1580157"/>
                <a:ext cx="4741984" cy="639214"/>
              </a:xfrm>
              <a:prstGeom prst="rect">
                <a:avLst/>
              </a:prstGeom>
              <a:blipFill>
                <a:blip r:embed="rId8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872E6D-648B-29BA-2B24-C37AA767DD8D}"/>
              </a:ext>
            </a:extLst>
          </p:cNvPr>
          <p:cNvCxnSpPr>
            <a:endCxn id="7" idx="1"/>
          </p:cNvCxnSpPr>
          <p:nvPr/>
        </p:nvCxnSpPr>
        <p:spPr>
          <a:xfrm>
            <a:off x="4093535" y="1269017"/>
            <a:ext cx="1909268" cy="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2081</Words>
  <Application>Microsoft Office PowerPoint</Application>
  <PresentationFormat>Presentación en pantalla (16:9)</PresentationFormat>
  <Paragraphs>174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Proxima Nova</vt:lpstr>
      <vt:lpstr>Arial</vt:lpstr>
      <vt:lpstr>Cambria Math</vt:lpstr>
      <vt:lpstr>ProximaNova</vt:lpstr>
      <vt:lpstr>Prima Nova</vt:lpstr>
      <vt:lpstr>Spearmint</vt:lpstr>
      <vt:lpstr>Módulo 3: Introducción al modelado de datos</vt:lpstr>
      <vt:lpstr>Teóricas 4 a 6: Modelos de clasificación y técnicas orientadas a la predicción</vt:lpstr>
      <vt:lpstr>Agenda clases 4 a 6</vt:lpstr>
      <vt:lpstr>Presentación de PowerPoint</vt:lpstr>
      <vt:lpstr>I.I Regresión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"Pr(Y = j | X = x0)"=  1/K ∑_(i=N_0)^n▒〖I(y_i= j) 〗 "Pr(Y =azul | X = 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Para variables continuas,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objetivo.     </vt:lpstr>
      <vt:lpstr>II. Medidas de la calidad del fit, split train-test y cross-validation</vt:lpstr>
      <vt:lpstr>Error Rate </vt:lpstr>
      <vt:lpstr>Matriz de confusion (repaso)</vt:lpstr>
      <vt:lpstr>Presentación de PowerPoint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68</cp:revision>
  <dcterms:modified xsi:type="dcterms:W3CDTF">2023-03-25T16:45:22Z</dcterms:modified>
</cp:coreProperties>
</file>