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9" r:id="rId36"/>
    <p:sldId id="307" r:id="rId37"/>
    <p:sldId id="331" r:id="rId38"/>
    <p:sldId id="332" r:id="rId39"/>
    <p:sldId id="305" r:id="rId40"/>
    <p:sldId id="292" r:id="rId41"/>
    <p:sldId id="310" r:id="rId42"/>
    <p:sldId id="311" r:id="rId43"/>
    <p:sldId id="297" r:id="rId44"/>
    <p:sldId id="308" r:id="rId45"/>
    <p:sldId id="335" r:id="rId46"/>
    <p:sldId id="298" r:id="rId47"/>
    <p:sldId id="309" r:id="rId48"/>
    <p:sldId id="333" r:id="rId49"/>
    <p:sldId id="334" r:id="rId50"/>
    <p:sldId id="295" r:id="rId51"/>
    <p:sldId id="296" r:id="rId52"/>
    <p:sldId id="312" r:id="rId5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MS Mincho" panose="02020609040205080304" pitchFamily="49" charset="-128"/>
      <p:regular r:id="rId56"/>
    </p:embeddedFont>
    <p:embeddedFont>
      <p:font typeface="Proxima Nova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1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83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24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milhvitfeldt.github.io/ISLR-tidymodels-labs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openintro-ims.netlify.app/" TargetMode="Externa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0453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i="1" dirty="0">
                <a:solidFill>
                  <a:schemeClr val="bg2"/>
                </a:solidFill>
              </a:rPr>
              <a:t>f</a:t>
            </a:r>
            <a:r>
              <a:rPr lang="es-AR" sz="2000" dirty="0"/>
              <a:t> puede funcionar como una </a:t>
            </a:r>
            <a:r>
              <a:rPr lang="es-AR" sz="2000" b="1" dirty="0"/>
              <a:t>caja negra.</a:t>
            </a:r>
          </a:p>
          <a:p>
            <a:pPr marL="0" indent="0">
              <a:buNone/>
            </a:pPr>
            <a:endParaRPr lang="es-A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El </a:t>
            </a:r>
            <a:r>
              <a:rPr lang="es-AR" sz="2000" b="1" dirty="0"/>
              <a:t>error</a:t>
            </a:r>
            <a:r>
              <a:rPr lang="es-AR" sz="2000" dirty="0"/>
              <a:t> de nuestras predicciones se puede descomponer en dos partes:</a:t>
            </a:r>
          </a:p>
          <a:p>
            <a:pPr marL="0" indent="0">
              <a:buNone/>
            </a:pPr>
            <a:endParaRPr lang="es-AR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2000" dirty="0"/>
              <a:t>Reducible: mejorar </a:t>
            </a:r>
            <a:r>
              <a:rPr lang="es-AR" sz="2000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2000" dirty="0"/>
              <a:t>Irreducible: </a:t>
            </a:r>
            <a:r>
              <a:rPr lang="el-GR" sz="2000" dirty="0">
                <a:solidFill>
                  <a:schemeClr val="bg2"/>
                </a:solidFill>
              </a:rPr>
              <a:t>ϵ</a:t>
            </a:r>
            <a:r>
              <a:rPr lang="es-AR" sz="2000" dirty="0">
                <a:solidFill>
                  <a:schemeClr val="bg2"/>
                </a:solidFill>
              </a:rPr>
              <a:t> </a:t>
            </a:r>
            <a:r>
              <a:rPr lang="es-AR" sz="2000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sz="2000"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i="1" dirty="0">
                <a:solidFill>
                  <a:schemeClr val="bg2"/>
                </a:solidFill>
              </a:rPr>
              <a:t>f</a:t>
            </a:r>
            <a:r>
              <a:rPr lang="es-AR" sz="2000" dirty="0"/>
              <a:t> </a:t>
            </a:r>
            <a:r>
              <a:rPr lang="es-AR" sz="2000" b="1" u="sng" dirty="0"/>
              <a:t>no</a:t>
            </a:r>
            <a:r>
              <a:rPr lang="es-AR" sz="2000" dirty="0"/>
              <a:t> puede funcionar como una </a:t>
            </a:r>
            <a:r>
              <a:rPr lang="es-AR" sz="2000" b="1" dirty="0"/>
              <a:t>caja negra.</a:t>
            </a:r>
          </a:p>
          <a:p>
            <a:pPr marL="0" indent="0">
              <a:buNone/>
            </a:pPr>
            <a:endParaRPr lang="es-A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La </a:t>
            </a:r>
            <a:r>
              <a:rPr lang="es-AR" sz="2000" b="1" dirty="0"/>
              <a:t>calidad</a:t>
            </a:r>
            <a:r>
              <a:rPr lang="es-AR" sz="2000" dirty="0"/>
              <a:t> de nuestros resultados depende de una serie de </a:t>
            </a:r>
            <a:r>
              <a:rPr lang="es-AR" sz="2000" b="1" dirty="0"/>
              <a:t>supuestos</a:t>
            </a:r>
            <a:r>
              <a:rPr lang="es-AR" sz="2000" dirty="0"/>
              <a:t> acerca de la distribución de los datos.</a:t>
            </a:r>
          </a:p>
          <a:p>
            <a:pPr marL="0" indent="0">
              <a:buNone/>
            </a:pPr>
            <a:endParaRPr lang="es-A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Nuestro interés principal son preguntas como: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módulo</a:t>
            </a:r>
            <a:r>
              <a:rPr lang="en-GB" dirty="0"/>
              <a:t> 3 </a:t>
            </a:r>
            <a:r>
              <a:rPr lang="en-GB" dirty="0" err="1"/>
              <a:t>veremos</a:t>
            </a:r>
            <a:r>
              <a:rPr lang="en-GB" dirty="0"/>
              <a:t>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endParaRPr dirty="0"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 b="1" dirty="0" err="1">
                <a:solidFill>
                  <a:schemeClr val="lt1"/>
                </a:solidFill>
              </a:rPr>
              <a:t>Aprendizaje</a:t>
            </a:r>
            <a:r>
              <a:rPr lang="en-GB" sz="2600" b="1" dirty="0">
                <a:solidFill>
                  <a:schemeClr val="lt1"/>
                </a:solidFill>
              </a:rPr>
              <a:t> </a:t>
            </a:r>
            <a:r>
              <a:rPr lang="en-GB" sz="2600" b="1" dirty="0" err="1">
                <a:solidFill>
                  <a:schemeClr val="lt1"/>
                </a:solidFill>
              </a:rPr>
              <a:t>supervisado</a:t>
            </a:r>
            <a:r>
              <a:rPr lang="en-GB" sz="2600" b="1" dirty="0">
                <a:solidFill>
                  <a:schemeClr val="lt1"/>
                </a:solidFill>
              </a:rPr>
              <a:t> (supervised learning)</a:t>
            </a:r>
            <a:endParaRPr sz="26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Conocemos</a:t>
            </a:r>
            <a:r>
              <a:rPr lang="en-GB" sz="2000" dirty="0">
                <a:solidFill>
                  <a:schemeClr val="lt1"/>
                </a:solidFill>
              </a:rPr>
              <a:t> los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Y para un set de </a:t>
            </a:r>
            <a:r>
              <a:rPr lang="en-GB" sz="2000" dirty="0" err="1">
                <a:solidFill>
                  <a:schemeClr val="lt1"/>
                </a:solidFill>
              </a:rPr>
              <a:t>casos</a:t>
            </a:r>
            <a:r>
              <a:rPr lang="en-GB" sz="2000" dirty="0">
                <a:solidFill>
                  <a:schemeClr val="lt1"/>
                </a:solidFill>
              </a:rPr>
              <a:t> y </a:t>
            </a:r>
            <a:r>
              <a:rPr lang="en-GB" sz="2000" dirty="0" err="1">
                <a:solidFill>
                  <a:schemeClr val="lt1"/>
                </a:solidFill>
              </a:rPr>
              <a:t>estimamos</a:t>
            </a:r>
            <a:r>
              <a:rPr lang="en-GB" sz="2000" dirty="0">
                <a:solidFill>
                  <a:schemeClr val="lt1"/>
                </a:solidFill>
              </a:rPr>
              <a:t> la </a:t>
            </a:r>
            <a:r>
              <a:rPr lang="en-GB" sz="2000" dirty="0" err="1">
                <a:solidFill>
                  <a:schemeClr val="lt1"/>
                </a:solidFill>
              </a:rPr>
              <a:t>función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i="1" dirty="0">
                <a:solidFill>
                  <a:schemeClr val="lt1"/>
                </a:solidFill>
              </a:rPr>
              <a:t>f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dirty="0" err="1">
                <a:solidFill>
                  <a:schemeClr val="lt1"/>
                </a:solidFill>
              </a:rPr>
              <a:t>relaciona</a:t>
            </a:r>
            <a:r>
              <a:rPr lang="en-GB" sz="2000" dirty="0">
                <a:solidFill>
                  <a:schemeClr val="lt1"/>
                </a:solidFill>
              </a:rPr>
              <a:t> X con Y para </a:t>
            </a:r>
            <a:r>
              <a:rPr lang="en-GB" sz="2000" dirty="0" err="1">
                <a:solidFill>
                  <a:schemeClr val="lt1"/>
                </a:solidFill>
              </a:rPr>
              <a:t>predecir</a:t>
            </a:r>
            <a:r>
              <a:rPr lang="en-GB" sz="2000" dirty="0">
                <a:solidFill>
                  <a:schemeClr val="lt1"/>
                </a:solidFill>
              </a:rPr>
              <a:t> Y </a:t>
            </a:r>
            <a:r>
              <a:rPr lang="en-GB" sz="2000" dirty="0" err="1">
                <a:solidFill>
                  <a:schemeClr val="lt1"/>
                </a:solidFill>
              </a:rPr>
              <a:t>futuros</a:t>
            </a:r>
            <a:r>
              <a:rPr lang="en-GB" sz="2000" dirty="0">
                <a:solidFill>
                  <a:schemeClr val="lt1"/>
                </a:solidFill>
              </a:rPr>
              <a:t> o </a:t>
            </a:r>
            <a:r>
              <a:rPr lang="en-GB" sz="2000" dirty="0" err="1">
                <a:solidFill>
                  <a:schemeClr val="lt1"/>
                </a:solidFill>
              </a:rPr>
              <a:t>inferir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relaciones</a:t>
            </a:r>
            <a:r>
              <a:rPr lang="en-GB" sz="2000" dirty="0">
                <a:solidFill>
                  <a:schemeClr val="lt1"/>
                </a:solidFill>
              </a:rPr>
              <a:t> (</a:t>
            </a:r>
            <a:r>
              <a:rPr lang="en-GB" sz="2000" dirty="0" err="1">
                <a:solidFill>
                  <a:schemeClr val="lt1"/>
                </a:solidFill>
              </a:rPr>
              <a:t>regresiones</a:t>
            </a:r>
            <a:r>
              <a:rPr lang="en-GB" sz="2000" dirty="0">
                <a:solidFill>
                  <a:schemeClr val="lt1"/>
                </a:solidFill>
              </a:rPr>
              <a:t>, </a:t>
            </a:r>
            <a:r>
              <a:rPr lang="en-GB" sz="2000" dirty="0" err="1">
                <a:solidFill>
                  <a:schemeClr val="lt1"/>
                </a:solidFill>
              </a:rPr>
              <a:t>clasificaciones</a:t>
            </a:r>
            <a:r>
              <a:rPr lang="en-GB" sz="2000" dirty="0">
                <a:solidFill>
                  <a:schemeClr val="lt1"/>
                </a:solidFill>
              </a:rPr>
              <a:t>, etc.)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 dirty="0" err="1"/>
              <a:t>Aprendizaje</a:t>
            </a:r>
            <a:r>
              <a:rPr lang="en-GB" sz="2200" b="1" dirty="0"/>
              <a:t> no </a:t>
            </a:r>
            <a:r>
              <a:rPr lang="en-GB" sz="2200" b="1" dirty="0" err="1"/>
              <a:t>supervisado</a:t>
            </a:r>
            <a:r>
              <a:rPr lang="en-GB" sz="2200" b="1" dirty="0"/>
              <a:t> (unsupervised learning)</a:t>
            </a:r>
            <a:endParaRPr sz="2200" b="1"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700" dirty="0"/>
              <a:t>No </a:t>
            </a:r>
            <a:r>
              <a:rPr lang="en-GB" sz="1700" dirty="0" err="1"/>
              <a:t>conocemos</a:t>
            </a:r>
            <a:r>
              <a:rPr lang="en-GB" sz="1700" dirty="0"/>
              <a:t> los </a:t>
            </a:r>
            <a:r>
              <a:rPr lang="en-GB" sz="1700" dirty="0" err="1"/>
              <a:t>posibles</a:t>
            </a:r>
            <a:r>
              <a:rPr lang="en-GB" sz="1700" dirty="0"/>
              <a:t> </a:t>
            </a:r>
            <a:r>
              <a:rPr lang="en-GB" sz="1700" dirty="0" err="1"/>
              <a:t>valores</a:t>
            </a:r>
            <a:r>
              <a:rPr lang="en-GB" sz="1700" dirty="0"/>
              <a:t> </a:t>
            </a:r>
            <a:r>
              <a:rPr lang="en-GB" sz="1700" dirty="0" err="1"/>
              <a:t>objetivo</a:t>
            </a:r>
            <a:r>
              <a:rPr lang="en-GB" sz="1700" dirty="0"/>
              <a:t> de Y que </a:t>
            </a:r>
            <a:r>
              <a:rPr lang="en-GB" sz="1700" dirty="0" err="1"/>
              <a:t>buscamos</a:t>
            </a:r>
            <a:r>
              <a:rPr lang="en-GB" sz="1700" dirty="0"/>
              <a:t> (por </a:t>
            </a:r>
            <a:r>
              <a:rPr lang="en-GB" sz="1700" dirty="0" err="1"/>
              <a:t>ejemplo</a:t>
            </a:r>
            <a:r>
              <a:rPr lang="en-GB" sz="1700" dirty="0"/>
              <a:t>, clustering).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Quiénes</a:t>
            </a:r>
            <a:r>
              <a:rPr lang="en-GB" dirty="0"/>
              <a:t> </a:t>
            </a:r>
            <a:r>
              <a:rPr lang="en-GB" dirty="0" err="1"/>
              <a:t>somos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Valentín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Alvarez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</a:t>
            </a:r>
            <a:r>
              <a:rPr lang="en-GB" dirty="0" err="1"/>
              <a:t>Economía</a:t>
            </a:r>
            <a:r>
              <a:rPr lang="en-GB" dirty="0"/>
              <a:t> UBA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Maestrando en Desarrollo Económico UNSAM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2AA8CB28-E164-49C3-950B-D6A9DE0066A1}"/>
              </a:ext>
            </a:extLst>
          </p:cNvPr>
          <p:cNvSpPr txBox="1">
            <a:spLocks/>
          </p:cNvSpPr>
          <p:nvPr/>
        </p:nvSpPr>
        <p:spPr>
          <a:xfrm>
            <a:off x="4771800" y="1152475"/>
            <a:ext cx="4060500" cy="341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s-MX" sz="2400" b="1" dirty="0">
                <a:solidFill>
                  <a:schemeClr val="bg2"/>
                </a:solidFill>
              </a:rPr>
              <a:t>Santiago</a:t>
            </a:r>
          </a:p>
          <a:p>
            <a:pPr marL="0" indent="0">
              <a:buFont typeface="Proxima Nova"/>
              <a:buNone/>
            </a:pPr>
            <a:r>
              <a:rPr lang="es-MX" sz="2400" b="1" dirty="0">
                <a:solidFill>
                  <a:schemeClr val="bg2"/>
                </a:solidFill>
              </a:rPr>
              <a:t>Núñez </a:t>
            </a:r>
            <a:r>
              <a:rPr lang="es-MX" sz="2400" b="1" dirty="0" err="1">
                <a:solidFill>
                  <a:schemeClr val="bg2"/>
                </a:solidFill>
              </a:rPr>
              <a:t>Rimedio</a:t>
            </a:r>
            <a:endParaRPr lang="es-MX" sz="2400" b="1" dirty="0">
              <a:solidFill>
                <a:schemeClr val="bg2"/>
              </a:solidFill>
            </a:endParaRPr>
          </a:p>
          <a:p>
            <a:pPr marL="114300" indent="0">
              <a:buFont typeface="Proxima Nova"/>
              <a:buNone/>
            </a:pP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Estudiante de Antropología Social UNSAM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Asistente de investigación </a:t>
            </a:r>
            <a:r>
              <a:rPr lang="es-MX" dirty="0" err="1"/>
              <a:t>factor</a:t>
            </a:r>
            <a:r>
              <a:rPr lang="es-MX" sz="1200" dirty="0" err="1"/>
              <a:t>~</a:t>
            </a:r>
            <a:r>
              <a:rPr lang="es-MX" dirty="0" err="1"/>
              <a:t>data</a:t>
            </a:r>
            <a:endParaRPr lang="es-MX" dirty="0"/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/>
              <a:t>predichos </a:t>
            </a:r>
            <a:r>
              <a:rPr lang="en-GB" dirty="0"/>
              <a:t>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946355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3679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Los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b="1" dirty="0" err="1"/>
              <a:t>paramétricos</a:t>
            </a:r>
            <a:r>
              <a:rPr lang="en-GB" dirty="0"/>
              <a:t> </a:t>
            </a:r>
            <a:r>
              <a:rPr lang="en-GB" dirty="0" err="1"/>
              <a:t>asumen</a:t>
            </a:r>
            <a:r>
              <a:rPr lang="en-GB" dirty="0"/>
              <a:t> la </a:t>
            </a:r>
            <a:r>
              <a:rPr lang="en-GB" dirty="0">
                <a:highlight>
                  <a:schemeClr val="lt2"/>
                </a:highlight>
              </a:rPr>
              <a:t>forma de la </a:t>
            </a:r>
            <a:r>
              <a:rPr lang="en-GB" dirty="0" err="1">
                <a:highlight>
                  <a:schemeClr val="lt2"/>
                </a:highlight>
              </a:rPr>
              <a:t>función</a:t>
            </a:r>
            <a:r>
              <a:rPr lang="en-GB" dirty="0"/>
              <a:t>. Los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/>
              <a:t>no </a:t>
            </a:r>
            <a:r>
              <a:rPr lang="en-GB" b="1" dirty="0" err="1"/>
              <a:t>paramétricos</a:t>
            </a:r>
            <a:r>
              <a:rPr lang="en-GB" dirty="0"/>
              <a:t>, </a:t>
            </a:r>
            <a:r>
              <a:rPr lang="en-GB" dirty="0">
                <a:highlight>
                  <a:schemeClr val="lt2"/>
                </a:highlight>
              </a:rPr>
              <a:t>no</a:t>
            </a:r>
            <a:r>
              <a:rPr lang="en-GB" dirty="0"/>
              <a:t>, y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tener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para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X.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074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sz="1800" dirty="0"/>
              <a:t>Suponemos que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 tiene cierta forma funcional.</a:t>
            </a:r>
          </a:p>
          <a:p>
            <a:pPr marL="800100" lvl="1">
              <a:buFont typeface="+mj-lt"/>
              <a:buAutoNum type="arabicPeriod"/>
            </a:pPr>
            <a:r>
              <a:rPr lang="es-AR" sz="1800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Suponer una forma funcional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La forma funcional que elegimos difícilmente coincida con la forma real de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 .</a:t>
            </a:r>
            <a:endParaRPr lang="es-AR" sz="1800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9553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Al no suponer una forma funcional para f, tienen el potencial de ajustarse con </a:t>
            </a:r>
            <a:r>
              <a:rPr lang="es-AR" sz="1800" b="1" dirty="0"/>
              <a:t>precisión</a:t>
            </a:r>
            <a:r>
              <a:rPr lang="es-AR" sz="1800" dirty="0"/>
              <a:t> a una gama más amplia de formas posibles para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Necesitamos una </a:t>
            </a:r>
            <a:r>
              <a:rPr lang="es-AR" sz="1800" b="1" dirty="0"/>
              <a:t>cantidad de observaciones </a:t>
            </a:r>
            <a:r>
              <a:rPr lang="es-AR" sz="1800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Peligro de </a:t>
            </a:r>
            <a:r>
              <a:rPr lang="es-AR" sz="1800" b="1" dirty="0" err="1"/>
              <a:t>overfitting</a:t>
            </a:r>
            <a:r>
              <a:rPr lang="es-AR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lvl="0" indent="-18732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lvl="0" indent="-18732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i="1" dirty="0"/>
              <a:t>set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Calidad del fit: Train-Test split y </a:t>
            </a:r>
            <a:r>
              <a:rPr lang="en-GB" dirty="0" err="1"/>
              <a:t>métricas</a:t>
            </a:r>
            <a:r>
              <a:rPr lang="en-GB" dirty="0"/>
              <a:t> </a:t>
            </a:r>
            <a:r>
              <a:rPr lang="en-GB" dirty="0" err="1"/>
              <a:t>básicas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El </a:t>
            </a:r>
            <a:r>
              <a:rPr lang="en-GB" sz="2000" dirty="0" err="1">
                <a:latin typeface="+mj-lt"/>
              </a:rPr>
              <a:t>problema</a:t>
            </a:r>
            <a:r>
              <a:rPr lang="en-GB" sz="2000" dirty="0">
                <a:latin typeface="+mj-lt"/>
              </a:rPr>
              <a:t> del overfitting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305060"/>
            <a:ext cx="6015945" cy="273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El problema está centralmente ligado a la </a:t>
            </a:r>
            <a:r>
              <a:rPr lang="es-MX" sz="18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Overfitting se puede producir por varias causas. Ej: polinomios de muy alto grado, utilización de una gran cantidad de variables, valores de parámetros que otorgan mucha flexibilidad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29" y="679025"/>
            <a:ext cx="3994263" cy="435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Técnica para lidiar con el overfitting: Se evalua la calidad de las predicciones sobre </a:t>
            </a:r>
            <a:r>
              <a:rPr lang="es-MX" sz="1800" dirty="0">
                <a:solidFill>
                  <a:schemeClr val="accent3"/>
                </a:solidFill>
                <a:highlight>
                  <a:schemeClr val="lt2"/>
                </a:highlight>
              </a:rPr>
              <a:t>datos no utilizados para entrenar el modelo</a:t>
            </a:r>
            <a:r>
              <a:rPr lang="es-MX" sz="1800" dirty="0">
                <a:solidFill>
                  <a:schemeClr val="accent3"/>
                </a:solidFill>
              </a:rPr>
              <a:t> </a:t>
            </a: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Se divide el </a:t>
            </a:r>
            <a:r>
              <a:rPr lang="es-MX" sz="1800" dirty="0" err="1">
                <a:solidFill>
                  <a:schemeClr val="accent3"/>
                </a:solidFill>
              </a:rPr>
              <a:t>dataset</a:t>
            </a:r>
            <a:r>
              <a:rPr lang="es-MX" sz="1800" dirty="0">
                <a:solidFill>
                  <a:schemeClr val="accent3"/>
                </a:solidFill>
              </a:rPr>
              <a:t> utilizando una parte para entrenamiento del modelo y otra para testeo</a:t>
            </a: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Se estiman las métricas de calidad de las predicciones en la base de testeo (es decir sobre casos que no fueron utilizados para entrenar el modelo)</a:t>
            </a:r>
            <a:endParaRPr lang="es-MX" sz="18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Para elegir modelos o </a:t>
            </a:r>
            <a:r>
              <a:rPr lang="es-MX" sz="1800" b="1" dirty="0" err="1">
                <a:solidFill>
                  <a:schemeClr val="accent3"/>
                </a:solidFill>
                <a:highlight>
                  <a:schemeClr val="lt2"/>
                </a:highlight>
              </a:rPr>
              <a:t>hiperparámetros</a:t>
            </a:r>
            <a:r>
              <a:rPr lang="es-MX" sz="1800" b="1" i="1" dirty="0">
                <a:solidFill>
                  <a:schemeClr val="accent3"/>
                </a:solidFill>
              </a:rPr>
              <a:t>,</a:t>
            </a:r>
            <a:r>
              <a:rPr lang="es-MX" sz="1800" dirty="0">
                <a:solidFill>
                  <a:schemeClr val="accent3"/>
                </a:solidFill>
              </a:rPr>
              <a:t> antes de evaluar en el </a:t>
            </a:r>
            <a:r>
              <a:rPr lang="es-MX" sz="1800" i="1" dirty="0">
                <a:solidFill>
                  <a:schemeClr val="accent3"/>
                </a:solidFill>
              </a:rPr>
              <a:t>test </a:t>
            </a:r>
            <a:r>
              <a:rPr lang="es-MX" sz="1800" dirty="0">
                <a:solidFill>
                  <a:schemeClr val="accent3"/>
                </a:solidFill>
              </a:rPr>
              <a:t>set se utilizan técnicas de </a:t>
            </a:r>
            <a:r>
              <a:rPr lang="es-MX" sz="1800" dirty="0">
                <a:solidFill>
                  <a:schemeClr val="accent3"/>
                </a:solidFill>
                <a:highlight>
                  <a:schemeClr val="lt2"/>
                </a:highlight>
              </a:rPr>
              <a:t>validación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Mean </a:t>
            </a:r>
            <a:r>
              <a:rPr lang="en-GB" dirty="0" err="1"/>
              <a:t>Squeared</a:t>
            </a:r>
            <a:r>
              <a:rPr lang="en-GB" dirty="0"/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s-AR" sz="2000" dirty="0"/>
                  <a:t>Una primera medida para </a:t>
                </a:r>
                <a:r>
                  <a:rPr lang="es-AR" sz="20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sz="2000" dirty="0"/>
                  <a:t>:</a:t>
                </a:r>
              </a:p>
              <a:p>
                <a:pPr marL="114300" indent="0" algn="ctr">
                  <a:buNone/>
                </a:pPr>
                <a:endParaRPr lang="es-AR" sz="2000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𝑉𝑎𝑟𝑖𝑎𝑛𝑧𝑎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𝑆𝑒𝑠𝑔𝑜</m:t>
                      </m:r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  <a:p>
                <a:pPr marL="114300" indent="0" algn="ctr">
                  <a:buNone/>
                </a:pPr>
                <a:endParaRPr lang="es-AR" sz="2000" dirty="0"/>
              </a:p>
              <a:p>
                <a:pPr marL="114300" indent="0">
                  <a:buNone/>
                </a:pPr>
                <a:endParaRPr lang="es-AR" sz="2000" dirty="0"/>
              </a:p>
              <a:p>
                <a:pPr marL="114300" indent="0">
                  <a:buNone/>
                </a:pPr>
                <a:r>
                  <a:rPr lang="es-AR" sz="2000" dirty="0"/>
                  <a:t>El error cuadrático medio será </a:t>
                </a:r>
                <a:r>
                  <a:rPr lang="es-AR" sz="2000" b="1" dirty="0"/>
                  <a:t>menor</a:t>
                </a:r>
                <a:r>
                  <a:rPr lang="es-AR" sz="2000" dirty="0"/>
                  <a:t> cuanto más </a:t>
                </a:r>
                <a:r>
                  <a:rPr lang="es-AR" sz="2000" b="1" dirty="0"/>
                  <a:t>cercanas</a:t>
                </a:r>
                <a:r>
                  <a:rPr lang="es-AR" sz="2000" dirty="0"/>
                  <a:t> sean nuestras predicciones a los valores reales. 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17199" y="1162501"/>
            <a:ext cx="4154801" cy="3259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dirty="0"/>
              <a:t>An Introduction to Statistical Learning with applications in R (James, Witten, Hastie y </a:t>
            </a:r>
            <a:r>
              <a:rPr lang="en-GB" sz="1400" dirty="0" err="1"/>
              <a:t>Tibshirani</a:t>
            </a:r>
            <a:r>
              <a:rPr lang="en-GB" sz="1400" dirty="0"/>
              <a:t>) – 1</a:t>
            </a:r>
            <a:r>
              <a:rPr lang="en-GB" sz="1400" baseline="30000" dirty="0"/>
              <a:t>st</a:t>
            </a:r>
            <a:r>
              <a:rPr lang="en-GB" sz="1400" dirty="0"/>
              <a:t> and </a:t>
            </a:r>
            <a:r>
              <a:rPr lang="en-GB" sz="1400" dirty="0">
                <a:hlinkClick r:id="rId3"/>
              </a:rPr>
              <a:t>2</a:t>
            </a:r>
            <a:r>
              <a:rPr lang="en-GB" sz="1400" baseline="30000" dirty="0">
                <a:hlinkClick r:id="rId3"/>
              </a:rPr>
              <a:t>nd</a:t>
            </a:r>
            <a:r>
              <a:rPr lang="en-GB" sz="1400" dirty="0">
                <a:hlinkClick r:id="rId3"/>
              </a:rPr>
              <a:t> version 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Tidy Modeling with R (Kuhn y </a:t>
            </a:r>
            <a:r>
              <a:rPr lang="en-US" sz="1400" dirty="0" err="1">
                <a:hlinkClick r:id="rId4"/>
              </a:rPr>
              <a:t>Silge</a:t>
            </a:r>
            <a:r>
              <a:rPr lang="en-US" sz="1400" dirty="0">
                <a:hlinkClick r:id="rId4"/>
              </a:rPr>
              <a:t>)</a:t>
            </a:r>
            <a:r>
              <a:rPr lang="es-AR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sz="1400" dirty="0">
                <a:hlinkClick r:id="rId5"/>
              </a:rPr>
              <a:t>Introduction</a:t>
            </a:r>
            <a:r>
              <a:rPr lang="es-AR" sz="1400" dirty="0"/>
              <a:t> </a:t>
            </a:r>
            <a:r>
              <a:rPr lang="es-AR" sz="1400" dirty="0" err="1"/>
              <a:t>to</a:t>
            </a:r>
            <a:r>
              <a:rPr lang="es-AR" sz="1400" dirty="0"/>
              <a:t> Modern </a:t>
            </a:r>
            <a:r>
              <a:rPr lang="es-AR" sz="1400" dirty="0" err="1"/>
              <a:t>Statistics</a:t>
            </a:r>
            <a:r>
              <a:rPr lang="es-AR" sz="1400" dirty="0"/>
              <a:t> (</a:t>
            </a:r>
            <a:r>
              <a:rPr lang="es-AR" sz="1400" dirty="0" err="1"/>
              <a:t>Çetinkaya</a:t>
            </a:r>
            <a:r>
              <a:rPr lang="es-AR" sz="1400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B3FEC64-D508-4033-8F47-A49BEBA90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98" y="1462908"/>
            <a:ext cx="2244480" cy="291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93B9F6-6CF5-4799-A076-4A1F48D53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2499">
            <a:off x="7128582" y="618711"/>
            <a:ext cx="1831357" cy="23385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DC88D4-FA26-42CB-BC86-B82208AC4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82492">
            <a:off x="7002312" y="2462353"/>
            <a:ext cx="1695264" cy="22565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1646313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043309"/>
            <a:ext cx="4326384" cy="3655166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Limpiar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>
                <a:solidFill>
                  <a:schemeClr val="accent1"/>
                </a:solidFill>
              </a:rPr>
              <a:t>data </a:t>
            </a:r>
            <a:r>
              <a:rPr lang="es-AR" b="1" i="1" dirty="0" err="1">
                <a:solidFill>
                  <a:schemeClr val="accent1"/>
                </a:solidFill>
              </a:rPr>
              <a:t>cleaning</a:t>
            </a:r>
            <a:r>
              <a:rPr lang="es-AR" b="1" i="1" dirty="0">
                <a:solidFill>
                  <a:schemeClr val="accent1"/>
                </a:solidFill>
              </a:rPr>
              <a:t>/</a:t>
            </a:r>
            <a:r>
              <a:rPr lang="es-AR" b="1" i="1" dirty="0" err="1">
                <a:solidFill>
                  <a:schemeClr val="accent1"/>
                </a:solidFill>
              </a:rPr>
              <a:t>wrangling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2"/>
            </a:pPr>
            <a:r>
              <a:rPr lang="es-AR" b="1" dirty="0">
                <a:solidFill>
                  <a:schemeClr val="accent1"/>
                </a:solidFill>
              </a:rPr>
              <a:t>Explorar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exploratory</a:t>
            </a:r>
            <a:r>
              <a:rPr lang="es-AR" b="1" i="1" dirty="0">
                <a:solidFill>
                  <a:schemeClr val="accent1"/>
                </a:solidFill>
              </a:rPr>
              <a:t> data </a:t>
            </a:r>
            <a:r>
              <a:rPr lang="es-AR" b="1" i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3"/>
            </a:pPr>
            <a:r>
              <a:rPr lang="es-AR" b="1" dirty="0">
                <a:solidFill>
                  <a:schemeClr val="accent1"/>
                </a:solidFill>
              </a:rPr>
              <a:t>Transformar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feature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engineering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4"/>
            </a:pPr>
            <a:r>
              <a:rPr lang="es-AR" b="1" dirty="0">
                <a:solidFill>
                  <a:schemeClr val="accent1"/>
                </a:solidFill>
              </a:rPr>
              <a:t>Elegir y pulir el modelo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tuning</a:t>
            </a:r>
            <a:r>
              <a:rPr lang="es-AR" b="1" i="1" dirty="0">
                <a:solidFill>
                  <a:schemeClr val="accent1"/>
                </a:solidFill>
              </a:rPr>
              <a:t> and </a:t>
            </a:r>
            <a:r>
              <a:rPr lang="es-AR" b="1" i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5"/>
            </a:pPr>
            <a:r>
              <a:rPr lang="es-AR" b="1" dirty="0">
                <a:solidFill>
                  <a:schemeClr val="accent1"/>
                </a:solidFill>
              </a:rPr>
              <a:t>Evaluar el modelo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evaluation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564696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4;p49">
            <a:extLst>
              <a:ext uri="{FF2B5EF4-FFF2-40B4-BE49-F238E27FC236}">
                <a16:creationId xmlns:a16="http://schemas.microsoft.com/office/drawing/2014/main" id="{A884BB71-61E1-499B-A687-7EF14286A4F2}"/>
              </a:ext>
            </a:extLst>
          </p:cNvPr>
          <p:cNvSpPr txBox="1">
            <a:spLocks/>
          </p:cNvSpPr>
          <p:nvPr/>
        </p:nvSpPr>
        <p:spPr>
          <a:xfrm>
            <a:off x="210477" y="347008"/>
            <a:ext cx="4436474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51C7C2CB-1605-4146-BC87-A76920B9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40434"/>
              </p:ext>
            </p:extLst>
          </p:nvPr>
        </p:nvGraphicFramePr>
        <p:xfrm>
          <a:off x="1451547" y="839545"/>
          <a:ext cx="6240905" cy="4145280"/>
        </p:xfrm>
        <a:graphic>
          <a:graphicData uri="http://schemas.openxmlformats.org/drawingml/2006/table">
            <a:tbl>
              <a:tblPr firstRow="1" bandRow="1">
                <a:tableStyleId>{272BD5B9-A1A1-4B16-8F28-979374803D1B}</a:tableStyleId>
              </a:tblPr>
              <a:tblGrid>
                <a:gridCol w="4376936">
                  <a:extLst>
                    <a:ext uri="{9D8B030D-6E8A-4147-A177-3AD203B41FA5}">
                      <a16:colId xmlns:a16="http://schemas.microsoft.com/office/drawing/2014/main" val="2462341343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1062193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que importar los datos, unir las bases, convertir en numéricas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4773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Codifiquemos las variables cualitativas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0416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una correlación alta entre X_1 y X_2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0391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un valor de X_3 que es atípicamente alto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245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¿Cómo se correlaciona Y con las X?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90644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Habría que estandarizar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3868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Agreguemos los datos diarios en mensuales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6522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Apliquemos log a Y </a:t>
                      </a:r>
                      <a:r>
                        <a:rPr lang="es-MX" sz="1000" dirty="0" err="1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y</a:t>
                      </a: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6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Tal vez apliquemos PCA a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3609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Probemos una regresión lineal, KNN y un LDA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Estimación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5005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K elegimos para el KNN? Cuál parece óptimo según alguna métrica?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5270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¿Incluimos términos cuadráticos en la regresión?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63129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modelo tiene el menor MSE?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374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valores de Y tienen residuos de predicción más altos?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22124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Eliminemos X_2, que no está aportando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785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Las predicciones mejoran si transformamos X_3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8654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LDA no da buenos resultados, lo dejamos de lado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20773"/>
                  </a:ext>
                </a:extLst>
              </a:tr>
            </a:tbl>
          </a:graphicData>
        </a:graphic>
      </p:graphicFrame>
      <p:sp>
        <p:nvSpPr>
          <p:cNvPr id="13" name="Google Shape;181;p31">
            <a:extLst>
              <a:ext uri="{FF2B5EF4-FFF2-40B4-BE49-F238E27FC236}">
                <a16:creationId xmlns:a16="http://schemas.microsoft.com/office/drawing/2014/main" id="{00598B14-8CED-49BC-ACCA-8727E9B2F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Un </a:t>
            </a: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147771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Fácil de </a:t>
            </a:r>
            <a:r>
              <a:rPr lang="es-AR" sz="1600" b="1" dirty="0"/>
              <a:t>entender</a:t>
            </a:r>
            <a:r>
              <a:rPr lang="es-AR" sz="1600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b="1" dirty="0"/>
              <a:t>Continuidad</a:t>
            </a:r>
            <a:r>
              <a:rPr lang="es-AR" sz="1600" dirty="0"/>
              <a:t> con la sintaxis </a:t>
            </a:r>
            <a:r>
              <a:rPr lang="es-AR" sz="1600" dirty="0" err="1"/>
              <a:t>tidyverse</a:t>
            </a:r>
            <a:r>
              <a:rPr lang="es-AR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Mantener </a:t>
            </a:r>
            <a:r>
              <a:rPr lang="es-AR" sz="1600" b="1" dirty="0"/>
              <a:t>estructuras de datos </a:t>
            </a:r>
            <a:r>
              <a:rPr lang="es-AR" sz="1600" dirty="0"/>
              <a:t>(</a:t>
            </a:r>
            <a:r>
              <a:rPr lang="es-AR" sz="1600" dirty="0" err="1"/>
              <a:t>dataframe</a:t>
            </a:r>
            <a:r>
              <a:rPr lang="es-AR" sz="1600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Fundamental: </a:t>
            </a:r>
            <a:r>
              <a:rPr lang="es-AR" sz="1600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sz="1600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chemeClr val="bg2"/>
                </a:solidFill>
              </a:rPr>
              <a:t>Ejemplo</a:t>
            </a:r>
            <a:r>
              <a:rPr lang="es-AR" sz="1600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small_mtcars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&lt;- slice(arrange(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	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small_mtcars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&lt;- 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	     slice(1:10)</a:t>
            </a:r>
            <a:endParaRPr lang="es-AR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Entonces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826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7668AA0-CC5A-4B98-B787-53376E47FE87}"/>
              </a:ext>
            </a:extLst>
          </p:cNvPr>
          <p:cNvSpPr txBox="1"/>
          <p:nvPr/>
        </p:nvSpPr>
        <p:spPr>
          <a:xfrm>
            <a:off x="73863" y="3740046"/>
            <a:ext cx="1207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28C60AB-8F1A-4DE9-A40E-B9FC934997D3}"/>
              </a:ext>
            </a:extLst>
          </p:cNvPr>
          <p:cNvSpPr/>
          <p:nvPr/>
        </p:nvSpPr>
        <p:spPr>
          <a:xfrm>
            <a:off x="172387" y="2853912"/>
            <a:ext cx="2218247" cy="886134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exágono 31">
            <a:extLst>
              <a:ext uri="{FF2B5EF4-FFF2-40B4-BE49-F238E27FC236}">
                <a16:creationId xmlns:a16="http://schemas.microsoft.com/office/drawing/2014/main" id="{A78DF77B-EFC4-4CCD-B18D-08C8C8F8473D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2FD35B72-9731-44C8-9702-7B02D2407CF5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5" name="Hexágono 34">
            <a:extLst>
              <a:ext uri="{FF2B5EF4-FFF2-40B4-BE49-F238E27FC236}">
                <a16:creationId xmlns:a16="http://schemas.microsoft.com/office/drawing/2014/main" id="{E6DBC3B9-349D-44B6-A3CD-27783E182BBB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8981D67-8D8A-49B9-BD78-B0097DA717E4}"/>
              </a:ext>
            </a:extLst>
          </p:cNvPr>
          <p:cNvCxnSpPr>
            <a:cxnSpLocks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675A32A-54E3-49E2-B6EA-F57A43BAE636}"/>
              </a:ext>
            </a:extLst>
          </p:cNvPr>
          <p:cNvCxnSpPr>
            <a:cxnSpLocks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F9FEDC0-CDA9-4CE1-9A4B-598AD14A98F1}"/>
              </a:ext>
            </a:extLst>
          </p:cNvPr>
          <p:cNvCxnSpPr>
            <a:cxnSpLocks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ágono 40">
            <a:extLst>
              <a:ext uri="{FF2B5EF4-FFF2-40B4-BE49-F238E27FC236}">
                <a16:creationId xmlns:a16="http://schemas.microsoft.com/office/drawing/2014/main" id="{600AE671-9102-4D07-9D99-A2B2F249718C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347F2AA-0FB1-458F-B77F-5E9896EC7F19}"/>
              </a:ext>
            </a:extLst>
          </p:cNvPr>
          <p:cNvCxnSpPr>
            <a:cxnSpLocks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797240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2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21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97B387-8A48-4390-AA25-823482016CA6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8F4EFD-C0E1-4EA3-8F7F-103910E94ED1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20B9FE-8EAC-407A-82D3-9AC544BF0EC6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3EFD9B20-A8EC-44BB-8499-614DEFA7068F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FDF92CF0-C5E8-426B-98DA-2A857D8C400A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492E695-8AC9-48A3-A215-74027B306AE1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4E7B537-BF06-485B-9B49-9441794C8F53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AC78311-A052-4A86-BDF2-B258511A48F9}"/>
              </a:ext>
            </a:extLst>
          </p:cNvPr>
          <p:cNvCxnSpPr>
            <a:stCxn id="7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3D77214-F3E2-45E8-8C61-6B5D7FCACDB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760722-11A0-4F2D-8E72-EE52739D5BC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9E93A23-5383-4BAF-A582-82F063CE7F5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BE3A914-CC09-4CAD-B043-63191BE1538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3DC5DD-5890-4AC7-884B-D143D4D682A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ágono 23">
            <a:extLst>
              <a:ext uri="{FF2B5EF4-FFF2-40B4-BE49-F238E27FC236}">
                <a16:creationId xmlns:a16="http://schemas.microsoft.com/office/drawing/2014/main" id="{5455315B-4A23-4718-9123-97F5ED54EE89}"/>
              </a:ext>
            </a:extLst>
          </p:cNvPr>
          <p:cNvSpPr/>
          <p:nvPr/>
        </p:nvSpPr>
        <p:spPr>
          <a:xfrm>
            <a:off x="3066175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7C430AB4-E5A6-4EA1-9AE1-12E6F6E54DE7}"/>
              </a:ext>
            </a:extLst>
          </p:cNvPr>
          <p:cNvSpPr/>
          <p:nvPr/>
        </p:nvSpPr>
        <p:spPr>
          <a:xfrm>
            <a:off x="5301016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C2F20E83-6A15-4642-8DD4-8FC50FB8E0E9}"/>
              </a:ext>
            </a:extLst>
          </p:cNvPr>
          <p:cNvSpPr/>
          <p:nvPr/>
        </p:nvSpPr>
        <p:spPr>
          <a:xfrm>
            <a:off x="6429606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3B00572-02A2-4E3D-82BC-B75D70701367}"/>
              </a:ext>
            </a:extLst>
          </p:cNvPr>
          <p:cNvCxnSpPr>
            <a:cxnSpLocks/>
          </p:cNvCxnSpPr>
          <p:nvPr/>
        </p:nvCxnSpPr>
        <p:spPr>
          <a:xfrm flipH="1">
            <a:off x="3620837" y="3996401"/>
            <a:ext cx="761942" cy="2587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B528CE7-A62C-4D23-91CA-A1E7496E1C13}"/>
              </a:ext>
            </a:extLst>
          </p:cNvPr>
          <p:cNvCxnSpPr>
            <a:cxnSpLocks/>
          </p:cNvCxnSpPr>
          <p:nvPr/>
        </p:nvCxnSpPr>
        <p:spPr>
          <a:xfrm flipH="1">
            <a:off x="5844989" y="3994509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1B8A249-27E5-4733-AD75-54A6F6E2E898}"/>
              </a:ext>
            </a:extLst>
          </p:cNvPr>
          <p:cNvCxnSpPr>
            <a:cxnSpLocks/>
          </p:cNvCxnSpPr>
          <p:nvPr/>
        </p:nvCxnSpPr>
        <p:spPr>
          <a:xfrm>
            <a:off x="6371475" y="3994509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exágono 34">
            <a:extLst>
              <a:ext uri="{FF2B5EF4-FFF2-40B4-BE49-F238E27FC236}">
                <a16:creationId xmlns:a16="http://schemas.microsoft.com/office/drawing/2014/main" id="{4D52AD16-0151-4B2E-B95B-0789EDDB8DBB}"/>
              </a:ext>
            </a:extLst>
          </p:cNvPr>
          <p:cNvSpPr/>
          <p:nvPr/>
        </p:nvSpPr>
        <p:spPr>
          <a:xfrm>
            <a:off x="4183595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A36487B-70D6-4513-83E7-34771DF087AD}"/>
              </a:ext>
            </a:extLst>
          </p:cNvPr>
          <p:cNvCxnSpPr>
            <a:cxnSpLocks/>
          </p:cNvCxnSpPr>
          <p:nvPr/>
        </p:nvCxnSpPr>
        <p:spPr>
          <a:xfrm>
            <a:off x="4382779" y="3996401"/>
            <a:ext cx="344789" cy="2705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Variable(s) </a:t>
            </a:r>
            <a:r>
              <a:rPr lang="en-GB" dirty="0" err="1"/>
              <a:t>independiente</a:t>
            </a:r>
            <a:r>
              <a:rPr lang="en-GB" dirty="0"/>
              <a:t>(s)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/>
              <a:t>X</a:t>
            </a:r>
            <a:endParaRPr b="1"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1744</Words>
  <Application>Microsoft Office PowerPoint</Application>
  <PresentationFormat>Presentación en pantalla (16:9)</PresentationFormat>
  <Paragraphs>290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Wingdings</vt:lpstr>
      <vt:lpstr>Arial</vt:lpstr>
      <vt:lpstr>Cambria Math</vt:lpstr>
      <vt:lpstr>Proxima Nova</vt:lpstr>
      <vt:lpstr>MS Mincho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Calidad del fit: Train-Test split y métricas básicas</vt:lpstr>
      <vt:lpstr>  </vt:lpstr>
      <vt:lpstr>Train y test</vt:lpstr>
      <vt:lpstr>  </vt:lpstr>
      <vt:lpstr>Mean Squeared Error</vt:lpstr>
      <vt:lpstr>Mean Squared Error (MSE)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Un flujo de trabajo</vt:lpstr>
      <vt:lpstr>X. tidymodels</vt:lpstr>
      <vt:lpstr>¿Por qué tidymodels y no R base?</vt:lpstr>
      <vt:lpstr>Entonces</vt:lpstr>
      <vt:lpstr>Nuestra hoja de ruta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60</cp:revision>
  <dcterms:modified xsi:type="dcterms:W3CDTF">2024-08-11T18:28:55Z</dcterms:modified>
</cp:coreProperties>
</file>