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335" r:id="rId46"/>
    <p:sldId id="298" r:id="rId47"/>
    <p:sldId id="309" r:id="rId48"/>
    <p:sldId id="333" r:id="rId49"/>
    <p:sldId id="334" r:id="rId50"/>
    <p:sldId id="295" r:id="rId51"/>
    <p:sldId id="296" r:id="rId52"/>
    <p:sldId id="312" r:id="rId5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83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2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</a:t>
            </a:r>
            <a:r>
              <a:rPr lang="es-AR"/>
              <a:t>resultados depende </a:t>
            </a:r>
            <a:r>
              <a:rPr lang="es-AR" dirty="0"/>
              <a:t>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(Adelanto de temas a ver desde clase 5): En modelos que cuentan con </a:t>
            </a:r>
            <a:r>
              <a:rPr lang="es-MX" sz="1600" b="1" i="1" dirty="0" err="1"/>
              <a:t>hiperparámetros</a:t>
            </a:r>
            <a:r>
              <a:rPr lang="es-MX" sz="1600" b="1" i="1" dirty="0"/>
              <a:t>,</a:t>
            </a:r>
            <a:r>
              <a:rPr lang="es-MX" sz="1600" dirty="0"/>
              <a:t> antes de pasar a evaluar en el </a:t>
            </a:r>
            <a:r>
              <a:rPr lang="es-MX" sz="1600" i="1" dirty="0"/>
              <a:t>test </a:t>
            </a:r>
            <a:r>
              <a:rPr lang="es-MX" sz="1600" dirty="0"/>
              <a:t>set se utilizan técnicas de validación para encontrar los valores óptimos de los </a:t>
            </a:r>
            <a:r>
              <a:rPr lang="es-MX" sz="1600" dirty="0" err="1"/>
              <a:t>hiperparámetros</a:t>
            </a:r>
            <a:r>
              <a:rPr lang="es-MX" sz="1600" dirty="0"/>
              <a:t>.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043309"/>
            <a:ext cx="4326384" cy="3655166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Limpiar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>
                <a:solidFill>
                  <a:schemeClr val="accent1"/>
                </a:solidFill>
              </a:rPr>
              <a:t>data </a:t>
            </a:r>
            <a:r>
              <a:rPr lang="es-AR" b="1" i="1" dirty="0" err="1">
                <a:solidFill>
                  <a:schemeClr val="accent1"/>
                </a:solidFill>
              </a:rPr>
              <a:t>cleaning</a:t>
            </a:r>
            <a:r>
              <a:rPr lang="es-AR" b="1" i="1" dirty="0">
                <a:solidFill>
                  <a:schemeClr val="accent1"/>
                </a:solidFill>
              </a:rPr>
              <a:t>/</a:t>
            </a:r>
            <a:r>
              <a:rPr lang="es-AR" b="1" i="1" dirty="0" err="1">
                <a:solidFill>
                  <a:schemeClr val="accent1"/>
                </a:solidFill>
              </a:rPr>
              <a:t>wrangling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2"/>
            </a:pPr>
            <a:r>
              <a:rPr lang="es-AR" b="1" dirty="0">
                <a:solidFill>
                  <a:schemeClr val="accent1"/>
                </a:solidFill>
              </a:rPr>
              <a:t>Explorar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exploratory</a:t>
            </a:r>
            <a:r>
              <a:rPr lang="es-AR" b="1" i="1" dirty="0">
                <a:solidFill>
                  <a:schemeClr val="accent1"/>
                </a:solidFill>
              </a:rPr>
              <a:t> data </a:t>
            </a:r>
            <a:r>
              <a:rPr lang="es-AR" b="1" i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3"/>
            </a:pPr>
            <a:r>
              <a:rPr lang="es-AR" b="1" dirty="0">
                <a:solidFill>
                  <a:schemeClr val="accent1"/>
                </a:solidFill>
              </a:rPr>
              <a:t>Transformar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feature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engineering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4"/>
            </a:pPr>
            <a:r>
              <a:rPr lang="es-AR" b="1" dirty="0">
                <a:solidFill>
                  <a:schemeClr val="accent1"/>
                </a:solidFill>
              </a:rPr>
              <a:t>Elegir y pulir el modelo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tuning</a:t>
            </a:r>
            <a:r>
              <a:rPr lang="es-AR" b="1" i="1" dirty="0">
                <a:solidFill>
                  <a:schemeClr val="accent1"/>
                </a:solidFill>
              </a:rPr>
              <a:t> and </a:t>
            </a:r>
            <a:r>
              <a:rPr lang="es-AR" b="1" i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5"/>
            </a:pPr>
            <a:r>
              <a:rPr lang="es-AR" b="1" dirty="0">
                <a:solidFill>
                  <a:schemeClr val="accent1"/>
                </a:solidFill>
              </a:rPr>
              <a:t>Evaluar el modelo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evaluation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564696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4;p49">
            <a:extLst>
              <a:ext uri="{FF2B5EF4-FFF2-40B4-BE49-F238E27FC236}">
                <a16:creationId xmlns:a16="http://schemas.microsoft.com/office/drawing/2014/main" id="{A884BB71-61E1-499B-A687-7EF14286A4F2}"/>
              </a:ext>
            </a:extLst>
          </p:cNvPr>
          <p:cNvSpPr txBox="1">
            <a:spLocks/>
          </p:cNvSpPr>
          <p:nvPr/>
        </p:nvSpPr>
        <p:spPr>
          <a:xfrm>
            <a:off x="210477" y="347008"/>
            <a:ext cx="4436474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51C7C2CB-1605-4146-BC87-A76920B9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47603"/>
              </p:ext>
            </p:extLst>
          </p:nvPr>
        </p:nvGraphicFramePr>
        <p:xfrm>
          <a:off x="1451547" y="839545"/>
          <a:ext cx="6240905" cy="4145280"/>
        </p:xfrm>
        <a:graphic>
          <a:graphicData uri="http://schemas.openxmlformats.org/drawingml/2006/table">
            <a:tbl>
              <a:tblPr firstRow="1" bandRow="1">
                <a:tableStyleId>{272BD5B9-A1A1-4B16-8F28-979374803D1B}</a:tableStyleId>
              </a:tblPr>
              <a:tblGrid>
                <a:gridCol w="4376936">
                  <a:extLst>
                    <a:ext uri="{9D8B030D-6E8A-4147-A177-3AD203B41FA5}">
                      <a16:colId xmlns:a16="http://schemas.microsoft.com/office/drawing/2014/main" val="246234134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1062193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Hay que importar los datos, unir las bases, convertir en numéricas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477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Codifiquemos las variables cualitativas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0416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Hay una correlación alta entre X_1 y X_2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0391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Hay un valor de X_3 que es atípicamente alto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245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¿Cómo se correlaciona Y con las X?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9064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Habría que estandarizar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3868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Agreguemos los datos diarios en mensuales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522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Apliquemos log a Y </a:t>
                      </a:r>
                      <a:r>
                        <a:rPr lang="es-MX" sz="1000" dirty="0" err="1">
                          <a:latin typeface="Proxima Nova" panose="020B0604020202020204" charset="0"/>
                        </a:rPr>
                        <a:t>y</a:t>
                      </a:r>
                      <a:r>
                        <a:rPr lang="es-MX" sz="1000" dirty="0">
                          <a:latin typeface="Proxima Nova" panose="020B0604020202020204" charset="0"/>
                        </a:rPr>
                        <a:t>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6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Tal vez apliquemos PCA a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360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Probemos una regresión lineal, KNN y un LDA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Estimación de modelos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5005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¿Qué K elegimos para el KNN? Cuál parece óptimo según alguna métrica?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52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¿Incluimos términos cuadráticos en la regresión?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3129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¿Qué modelo tiene el menor MSE?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74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¿Qué valores de Y tienen residuos de predicción más altos?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212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Eliminemos X_2, que no está aportando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785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Las predicciones mejoran si transformamos X_3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65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Proxima Nova" panose="020B0604020202020204" charset="0"/>
                        </a:rPr>
                        <a:t>LDA no da buenos resultados, lo dejamos de lado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20773"/>
                  </a:ext>
                </a:extLst>
              </a:tr>
            </a:tbl>
          </a:graphicData>
        </a:graphic>
      </p:graphicFrame>
      <p:sp>
        <p:nvSpPr>
          <p:cNvPr id="13" name="Google Shape;181;p31">
            <a:extLst>
              <a:ext uri="{FF2B5EF4-FFF2-40B4-BE49-F238E27FC236}">
                <a16:creationId xmlns:a16="http://schemas.microsoft.com/office/drawing/2014/main" id="{00598B14-8CED-49BC-ACCA-8727E9B2F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Un </a:t>
            </a: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47771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Entonces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668AA0-CC5A-4B98-B787-53376E47FE87}"/>
              </a:ext>
            </a:extLst>
          </p:cNvPr>
          <p:cNvSpPr txBox="1"/>
          <p:nvPr/>
        </p:nvSpPr>
        <p:spPr>
          <a:xfrm>
            <a:off x="73863" y="3740046"/>
            <a:ext cx="120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8C60AB-8F1A-4DE9-A40E-B9FC934997D3}"/>
              </a:ext>
            </a:extLst>
          </p:cNvPr>
          <p:cNvSpPr/>
          <p:nvPr/>
        </p:nvSpPr>
        <p:spPr>
          <a:xfrm>
            <a:off x="172387" y="2853912"/>
            <a:ext cx="2218247" cy="886134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797240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2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21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97B387-8A48-4390-AA25-823482016CA6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8F4EFD-C0E1-4EA3-8F7F-103910E94ED1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20B9FE-8EAC-407A-82D3-9AC544BF0EC6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3EFD9B20-A8EC-44BB-8499-614DEFA7068F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DF92CF0-C5E8-426B-98DA-2A857D8C400A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87055901-142D-43D4-B0B5-439E3B7DFE24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6A4D064D-467B-4E97-9812-6CD3BD98E5FE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EB39AD5A-03F2-404C-95A9-4200975E0D00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92E695-8AC9-48A3-A215-74027B306AE1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E7B537-BF06-485B-9B49-9441794C8F53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C78311-A052-4A86-BDF2-B258511A48F9}"/>
              </a:ext>
            </a:extLst>
          </p:cNvPr>
          <p:cNvCxnSpPr>
            <a:stCxn id="7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D77214-F3E2-45E8-8C61-6B5D7FCACD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760722-11A0-4F2D-8E72-EE52739D5B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9E93A23-5383-4BAF-A582-82F063CE7F5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E3A914-CC09-4CAD-B043-63191BE1538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3DC5DD-5890-4AC7-884B-D143D4D682A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10EB4CE-F79D-42A8-8EBA-0FE012C0469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CCBC5D3-5241-478B-AA82-4AF6A45F260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F13F4FE-DE31-406D-BF99-274460C2FBE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1756</Words>
  <Application>Microsoft Office PowerPoint</Application>
  <PresentationFormat>Presentación en pantalla (16:9)</PresentationFormat>
  <Paragraphs>282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7" baseType="lpstr">
      <vt:lpstr>Proxima Nova</vt:lpstr>
      <vt:lpstr>Wingdings</vt:lpstr>
      <vt:lpstr>Arial</vt:lpstr>
      <vt:lpstr>Cambria Math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Un flujo de trabajo</vt:lpstr>
      <vt:lpstr>X. tidymodels</vt:lpstr>
      <vt:lpstr>¿Por qué tidymodels y no R base?</vt:lpstr>
      <vt:lpstr>Entonces</vt:lpstr>
      <vt:lpstr>Nuestra hoja de ruta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56</cp:revision>
  <dcterms:modified xsi:type="dcterms:W3CDTF">2024-04-06T17:37:47Z</dcterms:modified>
</cp:coreProperties>
</file>