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64" r:id="rId3"/>
    <p:sldId id="344" r:id="rId4"/>
    <p:sldId id="265" r:id="rId5"/>
    <p:sldId id="267" r:id="rId6"/>
    <p:sldId id="268" r:id="rId7"/>
    <p:sldId id="343" r:id="rId8"/>
    <p:sldId id="333" r:id="rId9"/>
    <p:sldId id="334" r:id="rId10"/>
    <p:sldId id="272" r:id="rId11"/>
    <p:sldId id="273" r:id="rId12"/>
    <p:sldId id="299" r:id="rId13"/>
    <p:sldId id="301" r:id="rId14"/>
    <p:sldId id="283" r:id="rId15"/>
    <p:sldId id="335" r:id="rId16"/>
    <p:sldId id="276" r:id="rId17"/>
    <p:sldId id="277" r:id="rId18"/>
    <p:sldId id="279" r:id="rId19"/>
    <p:sldId id="336" r:id="rId20"/>
    <p:sldId id="337" r:id="rId21"/>
    <p:sldId id="280" r:id="rId22"/>
    <p:sldId id="338" r:id="rId23"/>
    <p:sldId id="285" r:id="rId24"/>
    <p:sldId id="286" r:id="rId25"/>
    <p:sldId id="339" r:id="rId26"/>
    <p:sldId id="340" r:id="rId27"/>
    <p:sldId id="288" r:id="rId28"/>
    <p:sldId id="341" r:id="rId29"/>
    <p:sldId id="291" r:id="rId30"/>
    <p:sldId id="342" r:id="rId31"/>
    <p:sldId id="295" r:id="rId32"/>
    <p:sldId id="296" r:id="rId33"/>
    <p:sldId id="312" r:id="rId3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6"/>
    </p:embeddedFont>
    <p:embeddedFont>
      <p:font typeface="Georgia" panose="02040502050405020303" pitchFamily="18" charset="0"/>
      <p:regular r:id="rId37"/>
      <p:bold r:id="rId38"/>
      <p:italic r:id="rId39"/>
      <p:boldItalic r:id="rId40"/>
    </p:embeddedFont>
    <p:embeddedFont>
      <p:font typeface="Proxima Nova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D297"/>
    <a:srgbClr val="579BBD"/>
    <a:srgbClr val="4BA17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26d24df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626d24df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626d24df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626d24df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237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en todos estos casos, estamos tomando la regresión lineal como un modelo de inferencia.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5853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626d24df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626d24df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819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540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626d24df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626d24df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626d24df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626d24df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26d24df6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626d24df6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561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a1b4e583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a1b4e583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7485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626d24df6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626d24df6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229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626d24df6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626d24df6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626d24df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626d24df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609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83329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626d24df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626d24df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55629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4070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12780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5a1b4e583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5a1b4e583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089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975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468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626d24df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626d24df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353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Módulo</a:t>
            </a:r>
            <a:r>
              <a:rPr lang="en-GB" dirty="0"/>
              <a:t> 3: </a:t>
            </a:r>
            <a:r>
              <a:rPr lang="en-GB" dirty="0" err="1"/>
              <a:t>Introducción</a:t>
            </a:r>
            <a:r>
              <a:rPr lang="en-GB" dirty="0"/>
              <a:t> al </a:t>
            </a:r>
            <a:r>
              <a:rPr lang="en-GB" dirty="0" err="1"/>
              <a:t>modelado</a:t>
            </a:r>
            <a:r>
              <a:rPr lang="en-GB" dirty="0"/>
              <a:t> de </a:t>
            </a:r>
            <a:r>
              <a:rPr lang="en-GB" dirty="0" err="1"/>
              <a:t>datos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Diplomatura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Ciencias</a:t>
            </a:r>
            <a:r>
              <a:rPr lang="en-GB" dirty="0"/>
              <a:t> </a:t>
            </a:r>
            <a:r>
              <a:rPr lang="en-GB" dirty="0" err="1"/>
              <a:t>Sociales</a:t>
            </a:r>
            <a:r>
              <a:rPr lang="en-GB" dirty="0"/>
              <a:t> </a:t>
            </a:r>
            <a:r>
              <a:rPr lang="en-GB" dirty="0" err="1"/>
              <a:t>Computacionales</a:t>
            </a:r>
            <a:r>
              <a:rPr lang="en-GB" dirty="0"/>
              <a:t> y </a:t>
            </a:r>
            <a:r>
              <a:rPr lang="en-GB" dirty="0" err="1"/>
              <a:t>Humanidades</a:t>
            </a:r>
            <a:r>
              <a:rPr lang="en-GB" dirty="0"/>
              <a:t> </a:t>
            </a:r>
            <a:r>
              <a:rPr lang="en-GB" dirty="0" err="1"/>
              <a:t>Digitales</a:t>
            </a:r>
            <a:r>
              <a:rPr lang="en-GB" dirty="0"/>
              <a:t> (IDAES-UNSAM)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15544" t="36940" r="15948" b="37818"/>
          <a:stretch/>
        </p:blipFill>
        <p:spPr>
          <a:xfrm>
            <a:off x="7195950" y="284375"/>
            <a:ext cx="1684874" cy="4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La </a:t>
            </a:r>
            <a:r>
              <a:rPr lang="en-GB" dirty="0" err="1"/>
              <a:t>regresión</a:t>
            </a:r>
            <a:r>
              <a:rPr lang="en-GB" dirty="0"/>
              <a:t> lineal y sus </a:t>
            </a:r>
            <a:r>
              <a:rPr lang="en-GB" dirty="0" err="1"/>
              <a:t>preguntas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Dos </a:t>
            </a:r>
            <a:r>
              <a:rPr lang="en-GB" dirty="0" err="1"/>
              <a:t>tipos</a:t>
            </a:r>
            <a:r>
              <a:rPr lang="en-GB" dirty="0"/>
              <a:t> de </a:t>
            </a:r>
            <a:r>
              <a:rPr lang="en-GB" dirty="0" err="1"/>
              <a:t>usos</a:t>
            </a:r>
            <a:r>
              <a:rPr lang="en-GB" dirty="0"/>
              <a:t> de una </a:t>
            </a:r>
            <a:r>
              <a:rPr lang="en-GB" dirty="0" err="1"/>
              <a:t>regresión</a:t>
            </a:r>
            <a:r>
              <a:rPr lang="en-GB" dirty="0"/>
              <a:t> lineal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Google Shape;175;p3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4060500" cy="3416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2800" b="1" dirty="0">
                    <a:solidFill>
                      <a:schemeClr val="lt1"/>
                    </a:solidFill>
                  </a:rPr>
                  <a:t>Predecir</a:t>
                </a:r>
                <a:endParaRPr lang="es-MX" sz="2400" b="1" dirty="0">
                  <a:solidFill>
                    <a:schemeClr val="lt1"/>
                  </a:solidFill>
                </a:endParaRPr>
              </a:p>
              <a:p>
                <a:pPr marL="0" lvl="0" indent="0" algn="ctr" rtl="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s-MX" sz="2000" dirty="0" err="1">
                    <a:solidFill>
                      <a:schemeClr val="lt1"/>
                    </a:solidFill>
                  </a:rPr>
                  <a:t>Predecir</a:t>
                </a:r>
                <a:r>
                  <a:rPr lang="es-MX" sz="2000" dirty="0">
                    <a:solidFill>
                      <a:schemeClr val="lt1"/>
                    </a:solidFill>
                  </a:rPr>
                  <a:t> la variable de </a:t>
                </a:r>
                <a:r>
                  <a:rPr lang="es-MX" sz="2000" dirty="0" err="1">
                    <a:solidFill>
                      <a:schemeClr val="lt1"/>
                    </a:solidFill>
                  </a:rPr>
                  <a:t>interés</a:t>
                </a:r>
                <a:r>
                  <a:rPr lang="es-MX" sz="2000" dirty="0">
                    <a:solidFill>
                      <a:schemeClr val="lt1"/>
                    </a:solidFill>
                  </a:rPr>
                  <a:t> (Y) </a:t>
                </a:r>
                <a:r>
                  <a:rPr lang="es-MX" sz="2000" dirty="0" err="1">
                    <a:solidFill>
                      <a:schemeClr val="lt1"/>
                    </a:solidFill>
                  </a:rPr>
                  <a:t>aprovechando</a:t>
                </a:r>
                <a:r>
                  <a:rPr lang="es-MX" sz="2000" dirty="0">
                    <a:solidFill>
                      <a:schemeClr val="lt1"/>
                    </a:solidFill>
                  </a:rPr>
                  <a:t> la </a:t>
                </a:r>
                <a:r>
                  <a:rPr lang="es-MX" sz="2000" dirty="0" err="1">
                    <a:solidFill>
                      <a:schemeClr val="lt1"/>
                    </a:solidFill>
                  </a:rPr>
                  <a:t>información</a:t>
                </a:r>
                <a:r>
                  <a:rPr lang="es-MX" sz="2000" dirty="0">
                    <a:solidFill>
                      <a:schemeClr val="lt1"/>
                    </a:solidFill>
                  </a:rPr>
                  <a:t> de las variables </a:t>
                </a:r>
                <a:r>
                  <a:rPr lang="es-MX" sz="2000" dirty="0" err="1">
                    <a:solidFill>
                      <a:schemeClr val="lt1"/>
                    </a:solidFill>
                  </a:rPr>
                  <a:t>predictoras</a:t>
                </a:r>
                <a:r>
                  <a:rPr lang="es-MX" sz="2000" dirty="0">
                    <a:solidFill>
                      <a:schemeClr val="lt1"/>
                    </a:solidFill>
                  </a:rPr>
                  <a:t> (X₁, X₂, etc.). El </a:t>
                </a:r>
                <a:r>
                  <a:rPr lang="es-MX" sz="2000" dirty="0" err="1">
                    <a:solidFill>
                      <a:schemeClr val="lt1"/>
                    </a:solidFill>
                  </a:rPr>
                  <a:t>foco</a:t>
                </a:r>
                <a:r>
                  <a:rPr lang="es-MX" sz="2000" dirty="0">
                    <a:solidFill>
                      <a:schemeClr val="lt1"/>
                    </a:solidFill>
                  </a:rPr>
                  <a:t> </a:t>
                </a:r>
                <a:r>
                  <a:rPr lang="es-MX" sz="2000" dirty="0" err="1">
                    <a:solidFill>
                      <a:schemeClr val="lt1"/>
                    </a:solidFill>
                  </a:rPr>
                  <a:t>está</a:t>
                </a:r>
                <a:r>
                  <a:rPr lang="es-MX" sz="2000" dirty="0">
                    <a:solidFill>
                      <a:schemeClr val="lt1"/>
                    </a:solidFill>
                  </a:rPr>
                  <a:t> </a:t>
                </a:r>
                <a:r>
                  <a:rPr lang="es-MX" sz="2000" dirty="0" err="1">
                    <a:solidFill>
                      <a:schemeClr val="lt1"/>
                    </a:solidFill>
                  </a:rPr>
                  <a:t>en</a:t>
                </a:r>
                <a:r>
                  <a:rPr lang="es-MX" sz="2000" dirty="0">
                    <a:solidFill>
                      <a:schemeClr val="lt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2000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2000" b="1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</m:oMath>
                </a14:m>
                <a:r>
                  <a:rPr lang="es-MX" sz="2000" dirty="0">
                    <a:solidFill>
                      <a:schemeClr val="lt1"/>
                    </a:solidFill>
                  </a:rPr>
                  <a:t>. </a:t>
                </a:r>
                <a:endParaRPr sz="2400" b="1" dirty="0">
                  <a:solidFill>
                    <a:schemeClr val="lt1"/>
                  </a:solidFill>
                </a:endParaRPr>
              </a:p>
            </p:txBody>
          </p:sp>
        </mc:Choice>
        <mc:Fallback xmlns="">
          <p:sp>
            <p:nvSpPr>
              <p:cNvPr id="175" name="Google Shape;175;p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4060500" cy="3416400"/>
              </a:xfrm>
              <a:prstGeom prst="rect">
                <a:avLst/>
              </a:prstGeom>
              <a:blipFill>
                <a:blip r:embed="rId3"/>
                <a:stretch>
                  <a:fillRect r="-6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Google Shape;176;p3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771795" y="1152475"/>
                <a:ext cx="4060500" cy="3416400"/>
              </a:xfrm>
              <a:prstGeom prst="rect">
                <a:avLst/>
              </a:prstGeom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ctr" rtl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es-MX" sz="2800" b="1" dirty="0">
                    <a:solidFill>
                      <a:schemeClr val="bg2"/>
                    </a:solidFill>
                  </a:rPr>
                  <a:t>Inferir</a:t>
                </a:r>
                <a:endParaRPr lang="es-MX" sz="3400" b="1" dirty="0">
                  <a:solidFill>
                    <a:schemeClr val="bg2"/>
                  </a:solidFill>
                </a:endParaRPr>
              </a:p>
              <a:p>
                <a:pPr marL="0" lvl="0" indent="0" algn="ctr" rtl="0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s-MX" sz="2000" dirty="0">
                    <a:solidFill>
                      <a:schemeClr val="bg2"/>
                    </a:solidFill>
                  </a:rPr>
                  <a:t>Evaluar si existe una </a:t>
                </a:r>
                <a:r>
                  <a:rPr lang="es-MX" sz="2000" b="1" u="sng" dirty="0">
                    <a:solidFill>
                      <a:schemeClr val="bg2"/>
                    </a:solidFill>
                  </a:rPr>
                  <a:t>relación lineal</a:t>
                </a:r>
                <a:r>
                  <a:rPr lang="es-MX" sz="2000" b="1" dirty="0">
                    <a:solidFill>
                      <a:schemeClr val="bg2"/>
                    </a:solidFill>
                  </a:rPr>
                  <a:t> </a:t>
                </a:r>
                <a:r>
                  <a:rPr lang="es-MX" sz="2000" dirty="0">
                    <a:solidFill>
                      <a:schemeClr val="bg2"/>
                    </a:solidFill>
                  </a:rPr>
                  <a:t>entre la variable dependiente (Y) y las independientes (X₁, X₂, etc.). El foco está en </a:t>
                </a:r>
                <a14:m>
                  <m:oMath xmlns:m="http://schemas.openxmlformats.org/officeDocument/2006/math">
                    <m:r>
                      <a:rPr lang="es-MX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2000" dirty="0">
                    <a:solidFill>
                      <a:schemeClr val="bg2"/>
                    </a:solidFill>
                  </a:rPr>
                  <a:t>.  </a:t>
                </a:r>
                <a:endParaRPr sz="20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76" name="Google Shape;176;p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71795" y="1152475"/>
                <a:ext cx="4060500" cy="3416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chemeClr val="bg2"/>
                </a:solidFill>
              </a:rPr>
              <a:t>¿Qué tipo de modelo es la regresión lineal?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701849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/>
              <a:t>Principalmente Inferencia (a veces predicción!)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MX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/>
              <a:t>Aprendizaje supervisado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MX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/>
              <a:t>Modelo paramétrico (asumimos una forma funcional) y de regresión (Y es cuantitativa)</a:t>
            </a:r>
            <a:endParaRPr b="1" dirty="0"/>
          </a:p>
        </p:txBody>
      </p:sp>
      <p:pic>
        <p:nvPicPr>
          <p:cNvPr id="3" name="Gráfico 2" descr="Formas básicas con relleno sólido">
            <a:extLst>
              <a:ext uri="{FF2B5EF4-FFF2-40B4-BE49-F238E27FC236}">
                <a16:creationId xmlns:a16="http://schemas.microsoft.com/office/drawing/2014/main" id="{1E433FC2-DD3F-A4B9-60E8-D8627D61A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8624" y="3601722"/>
            <a:ext cx="1283676" cy="1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59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310368" y="149900"/>
            <a:ext cx="6382740" cy="2143773"/>
          </a:xfr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3700" dirty="0"/>
              <a:t>¿</a:t>
            </a:r>
            <a:r>
              <a:rPr lang="es-MX" sz="3700" dirty="0"/>
              <a:t>Qué preguntas responde la regresión lineal?</a:t>
            </a:r>
            <a:br>
              <a:rPr lang="es-AR" sz="3700" dirty="0"/>
            </a:br>
            <a:br>
              <a:rPr lang="es-AR" sz="3700" dirty="0"/>
            </a:br>
            <a:endParaRPr lang="es-AR" sz="3700" dirty="0"/>
          </a:p>
        </p:txBody>
      </p:sp>
      <p:sp>
        <p:nvSpPr>
          <p:cNvPr id="3" name="Google Shape;228;p39">
            <a:extLst>
              <a:ext uri="{FF2B5EF4-FFF2-40B4-BE49-F238E27FC236}">
                <a16:creationId xmlns:a16="http://schemas.microsoft.com/office/drawing/2014/main" id="{D1B974DD-E78B-4331-97F6-2620675C6585}"/>
              </a:ext>
            </a:extLst>
          </p:cNvPr>
          <p:cNvSpPr txBox="1">
            <a:spLocks/>
          </p:cNvSpPr>
          <p:nvPr/>
        </p:nvSpPr>
        <p:spPr>
          <a:xfrm>
            <a:off x="310368" y="1746354"/>
            <a:ext cx="7694380" cy="3087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6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>
              <a:lnSpc>
                <a:spcPct val="90000"/>
              </a:lnSpc>
            </a:pPr>
            <a:r>
              <a:rPr lang="es-AR" sz="2400" dirty="0"/>
              <a:t>¿</a:t>
            </a:r>
            <a:r>
              <a:rPr lang="es-MX" sz="2400" dirty="0"/>
              <a:t>Existe una relación entre las variables independiente y dependiente?</a:t>
            </a:r>
          </a:p>
          <a:p>
            <a:pPr>
              <a:lnSpc>
                <a:spcPct val="90000"/>
              </a:lnSpc>
            </a:pPr>
            <a:endParaRPr lang="es-MX" sz="2400" dirty="0"/>
          </a:p>
          <a:p>
            <a:pPr>
              <a:lnSpc>
                <a:spcPct val="90000"/>
              </a:lnSpc>
            </a:pPr>
            <a:r>
              <a:rPr lang="es-MX" sz="2400" dirty="0"/>
              <a:t>¿Cuán fuerte es esa relación?</a:t>
            </a:r>
          </a:p>
          <a:p>
            <a:pPr>
              <a:lnSpc>
                <a:spcPct val="90000"/>
              </a:lnSpc>
            </a:pPr>
            <a:endParaRPr lang="es-MX" sz="2400" dirty="0"/>
          </a:p>
          <a:p>
            <a:pPr>
              <a:lnSpc>
                <a:spcPct val="90000"/>
              </a:lnSpc>
            </a:pPr>
            <a:r>
              <a:rPr lang="es-MX" sz="2400" dirty="0"/>
              <a:t>¿Cuáles de las variables independientes tienen efecto en la variable dependiente?</a:t>
            </a:r>
          </a:p>
          <a:p>
            <a:pPr>
              <a:lnSpc>
                <a:spcPct val="90000"/>
              </a:lnSpc>
            </a:pPr>
            <a:endParaRPr lang="es-MX" sz="2400" dirty="0"/>
          </a:p>
          <a:p>
            <a:pPr>
              <a:lnSpc>
                <a:spcPct val="90000"/>
              </a:lnSpc>
            </a:pPr>
            <a:r>
              <a:rPr lang="es-MX" sz="2400" dirty="0"/>
              <a:t>¿Con cuánta precisión podemos estimar el efecto de cada variable independiente en la variable dependiente?</a:t>
            </a:r>
          </a:p>
          <a:p>
            <a:pPr>
              <a:lnSpc>
                <a:spcPct val="90000"/>
              </a:lnSpc>
            </a:pPr>
            <a:endParaRPr lang="es-MX" sz="2400" dirty="0"/>
          </a:p>
          <a:p>
            <a:pPr>
              <a:lnSpc>
                <a:spcPct val="90000"/>
              </a:lnSpc>
            </a:pPr>
            <a:r>
              <a:rPr lang="es-MX" sz="2400" dirty="0"/>
              <a:t>¿Con cuánta precisión podemos predecir la variable dependiente?</a:t>
            </a:r>
          </a:p>
          <a:p>
            <a:pPr>
              <a:lnSpc>
                <a:spcPct val="90000"/>
              </a:lnSpc>
            </a:pPr>
            <a:endParaRPr lang="es-MX" sz="2400" dirty="0"/>
          </a:p>
          <a:p>
            <a:pPr>
              <a:lnSpc>
                <a:spcPct val="90000"/>
              </a:lnSpc>
            </a:pPr>
            <a:r>
              <a:rPr lang="es-MX" sz="2400" dirty="0"/>
              <a:t>¿La relación entre las variables es lineal?</a:t>
            </a:r>
          </a:p>
          <a:p>
            <a:pPr>
              <a:lnSpc>
                <a:spcPct val="90000"/>
              </a:lnSpc>
            </a:pPr>
            <a:endParaRPr lang="es-MX" sz="2400" dirty="0"/>
          </a:p>
          <a:p>
            <a:pPr>
              <a:lnSpc>
                <a:spcPct val="90000"/>
              </a:lnSpc>
            </a:pPr>
            <a:r>
              <a:rPr lang="es-MX" sz="2400" dirty="0"/>
              <a:t>¿Hay interacción/sinergia entre las variables independientes?</a:t>
            </a:r>
            <a:br>
              <a:rPr lang="es-AR" sz="2400" dirty="0"/>
            </a:br>
            <a:br>
              <a:rPr lang="es-AR" sz="2400" dirty="0"/>
            </a:b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365813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III. Las </a:t>
            </a:r>
            <a:r>
              <a:rPr lang="en-GB" dirty="0" err="1"/>
              <a:t>relaciones</a:t>
            </a:r>
            <a:r>
              <a:rPr lang="en-GB" dirty="0"/>
              <a:t> no </a:t>
            </a:r>
            <a:r>
              <a:rPr lang="en-GB" dirty="0" err="1"/>
              <a:t>lineales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3952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Hay casos en los que la verdadera relación entre las variables es muy no-lineal</a:t>
            </a:r>
            <a:endParaRPr dirty="0"/>
          </a:p>
        </p:txBody>
      </p:sp>
      <p:sp>
        <p:nvSpPr>
          <p:cNvPr id="6" name="Google Shape;182;p31">
            <a:extLst>
              <a:ext uri="{FF2B5EF4-FFF2-40B4-BE49-F238E27FC236}">
                <a16:creationId xmlns:a16="http://schemas.microsoft.com/office/drawing/2014/main" id="{128ED185-3F59-40E3-A553-2A3254C45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333091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/>
              <a:t>En este caso imponer una forma funcional lineal genera demasiado </a:t>
            </a:r>
            <a:r>
              <a:rPr lang="es-MX" dirty="0">
                <a:highlight>
                  <a:srgbClr val="63D297"/>
                </a:highlight>
              </a:rPr>
              <a:t>sesgo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MX" dirty="0">
              <a:highlight>
                <a:srgbClr val="63D297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/>
              <a:t>Incluso el método de “regresión lineal” permite introducir no linealidades, pero lo veremos la próxima clase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5770C8-7C9C-42A3-819C-AD3C1CD07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300" y="1152475"/>
            <a:ext cx="5400000" cy="319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8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IV. </a:t>
            </a:r>
            <a:r>
              <a:rPr lang="en-GB" dirty="0" err="1"/>
              <a:t>Interpretación</a:t>
            </a:r>
            <a:r>
              <a:rPr lang="en-GB" dirty="0"/>
              <a:t> de </a:t>
            </a:r>
            <a:r>
              <a:rPr lang="en-GB" dirty="0" err="1"/>
              <a:t>coeficientes</a:t>
            </a:r>
            <a:r>
              <a:rPr lang="en-GB" dirty="0"/>
              <a:t> y </a:t>
            </a:r>
            <a:r>
              <a:rPr lang="en-GB" dirty="0" err="1"/>
              <a:t>estimación</a:t>
            </a:r>
            <a:r>
              <a:rPr lang="en-GB" dirty="0"/>
              <a:t> por </a:t>
            </a:r>
            <a:r>
              <a:rPr lang="en-GB" dirty="0" err="1"/>
              <a:t>mínimos</a:t>
            </a:r>
            <a:r>
              <a:rPr lang="en-GB" dirty="0"/>
              <a:t> </a:t>
            </a:r>
            <a:r>
              <a:rPr lang="en-GB" dirty="0" err="1"/>
              <a:t>cuadrados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Google Shape;198;p34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98" name="Google Shape;198;p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82;p31">
                <a:extLst>
                  <a:ext uri="{FF2B5EF4-FFF2-40B4-BE49-F238E27FC236}">
                    <a16:creationId xmlns:a16="http://schemas.microsoft.com/office/drawing/2014/main" id="{3C23CEED-6DAE-4156-A93D-4E4151381A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699" y="1152474"/>
                <a:ext cx="8435062" cy="3644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Proxima Nova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dirty="0"/>
                  <a:t> representa el intercepto o la </a:t>
                </a:r>
                <a:r>
                  <a:rPr lang="es-MX" dirty="0">
                    <a:highlight>
                      <a:srgbClr val="63D297"/>
                    </a:highlight>
                  </a:rPr>
                  <a:t>ordenada al origen</a:t>
                </a:r>
                <a:r>
                  <a:rPr lang="es-MX" dirty="0"/>
                  <a:t>. El valor que asume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en promedio cuando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MX" dirty="0"/>
                  <a:t>.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 es la </a:t>
                </a:r>
                <a:r>
                  <a:rPr lang="es-MX" dirty="0">
                    <a:highlight>
                      <a:srgbClr val="63D297"/>
                    </a:highlight>
                  </a:rPr>
                  <a:t>pendiente</a:t>
                </a:r>
                <a:r>
                  <a:rPr lang="es-MX" dirty="0"/>
                  <a:t> de la recta, es decir, cuánto aumenta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en promedio cuando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 aumenta una unidad.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/>
                  <a:t>representa el error.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s-MX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s-MX" dirty="0"/>
                  <a:t>Estimar la relación entre ambas variables (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dirty="0"/>
                  <a:t>) implica estimar estos parámetros.</a:t>
                </a:r>
              </a:p>
            </p:txBody>
          </p:sp>
        </mc:Choice>
        <mc:Fallback xmlns="">
          <p:sp>
            <p:nvSpPr>
              <p:cNvPr id="7" name="Google Shape;182;p31">
                <a:extLst>
                  <a:ext uri="{FF2B5EF4-FFF2-40B4-BE49-F238E27FC236}">
                    <a16:creationId xmlns:a16="http://schemas.microsoft.com/office/drawing/2014/main" id="{3C23CEED-6DAE-4156-A93D-4E4151381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99" y="1152474"/>
                <a:ext cx="8435062" cy="3644377"/>
              </a:xfrm>
              <a:prstGeom prst="rect">
                <a:avLst/>
              </a:prstGeom>
              <a:blipFill>
                <a:blip r:embed="rId4"/>
                <a:stretch>
                  <a:fillRect l="-578" r="-6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Cómo</a:t>
            </a:r>
            <a:r>
              <a:rPr lang="en-GB" dirty="0"/>
              <a:t> </a:t>
            </a:r>
            <a:r>
              <a:rPr lang="en-GB" dirty="0" err="1"/>
              <a:t>estimar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Mínimos cuadrados ordinarios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809468"/>
                <a:ext cx="5069770" cy="419630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/>
              </a:bodyPr>
              <a:lstStyle/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Elegimos los parámetros que hagan que la recta estimada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s-MX" dirty="0"/>
                  <a:t>) sea lo más </a:t>
                </a:r>
                <a:r>
                  <a:rPr lang="es-MX" dirty="0">
                    <a:highlight>
                      <a:srgbClr val="63D297"/>
                    </a:highlight>
                  </a:rPr>
                  <a:t>cercana</a:t>
                </a:r>
                <a:r>
                  <a:rPr lang="es-MX" dirty="0"/>
                  <a:t> a los valores observados (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).</a:t>
                </a:r>
                <a:endParaRPr lang="es-MX" dirty="0">
                  <a:highlight>
                    <a:srgbClr val="63D297"/>
                  </a:highlight>
                </a:endParaRP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La distancia entre ambas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dirty="0"/>
                  <a:t>, la llamamos “residuo”.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Como algunos son positivos y otros negativos (se cancelan), los elevamos al cuadrado.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Pondera más residuos más grandes.</a:t>
                </a:r>
              </a:p>
              <a:p>
                <a:pPr marL="742950" lvl="1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Podríamos aplicar, por ejemplo, el valor absoluto.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Para que nuestra recta pase cerca, minimizamos la </a:t>
                </a:r>
                <a:r>
                  <a:rPr lang="es-MX" dirty="0">
                    <a:highlight>
                      <a:srgbClr val="63D297"/>
                    </a:highlight>
                  </a:rPr>
                  <a:t>suma de residuos al cuadrado</a:t>
                </a:r>
                <a:r>
                  <a:rPr lang="es-MX" dirty="0"/>
                  <a:t>.</a:t>
                </a:r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809468"/>
                <a:ext cx="5069770" cy="4196305"/>
              </a:xfrm>
              <a:prstGeom prst="rect">
                <a:avLst/>
              </a:prstGeom>
              <a:blipFill>
                <a:blip r:embed="rId3"/>
                <a:stretch>
                  <a:fillRect l="-721" r="-13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588845A3-6622-4EB4-874F-D5533582E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632" y="710426"/>
            <a:ext cx="3367668" cy="21694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FE01BBD-3670-4CC3-8B93-2BC9906A6CF5}"/>
                  </a:ext>
                </a:extLst>
              </p:cNvPr>
              <p:cNvSpPr txBox="1"/>
              <p:nvPr/>
            </p:nvSpPr>
            <p:spPr>
              <a:xfrm>
                <a:off x="5784361" y="4050821"/>
                <a:ext cx="2728210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s-MX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MX" sz="16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16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16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6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MX" sz="16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sz="16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sz="16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MX" sz="1600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sz="1600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sz="16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sz="16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AR" sz="16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FE01BBD-3670-4CC3-8B93-2BC9906A6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361" y="4050821"/>
                <a:ext cx="2728210" cy="764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72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Contenidos por clase</a:t>
            </a:r>
            <a:endParaRPr/>
          </a:p>
        </p:txBody>
      </p:sp>
      <p:graphicFrame>
        <p:nvGraphicFramePr>
          <p:cNvPr id="121" name="Google Shape;121;p21"/>
          <p:cNvGraphicFramePr/>
          <p:nvPr>
            <p:extLst>
              <p:ext uri="{D42A27DB-BD31-4B8C-83A1-F6EECF244321}">
                <p14:modId xmlns:p14="http://schemas.microsoft.com/office/powerpoint/2010/main" val="1067394496"/>
              </p:ext>
            </p:extLst>
          </p:nvPr>
        </p:nvGraphicFramePr>
        <p:xfrm>
          <a:off x="311750" y="1238250"/>
          <a:ext cx="8520550" cy="3728890"/>
        </p:xfrm>
        <a:graphic>
          <a:graphicData uri="http://schemas.openxmlformats.org/drawingml/2006/table">
            <a:tbl>
              <a:tblPr>
                <a:noFill/>
                <a:tableStyleId>{272BD5B9-A1A1-4B16-8F28-979374803D1B}</a:tableStyleId>
              </a:tblPr>
              <a:tblGrid>
                <a:gridCol w="93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Fecha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Temas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Bibliografía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13/8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Intro,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tipos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de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trade-offs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 2 ISLR + Cap 1 TMR + Caps 4 y 5 IMS</a:t>
                      </a:r>
                      <a:endParaRPr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dirty="0">
                        <a:solidFill>
                          <a:srgbClr val="4BA17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Explorando y transformando variables.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</a:t>
                      </a:r>
                      <a:r>
                        <a:rPr lang="es-AR" dirty="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 regresión lineal simple</a:t>
                      </a:r>
                      <a:endParaRPr dirty="0">
                        <a:solidFill>
                          <a:srgbClr val="4BA17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6 TMR + </a:t>
                      </a:r>
                      <a:r>
                        <a:rPr lang="es-AR" sz="1200" dirty="0" err="1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27/8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 lineal múltiple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y 8 TMR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8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1 -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logística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4.1 a 4.3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9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2 – KNN y LDA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4.4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endParaRPr lang="es-AR"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17/9</a:t>
                      </a:r>
                      <a:endParaRPr lang="en-GB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Métricas de rendimiento y </a:t>
                      </a: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CrossValidation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5, 9 y 10 TMR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8" y="809468"/>
                <a:ext cx="8442558" cy="266075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Minimizando la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es-MX" dirty="0"/>
                  <a:t> podríamos encontrar nuestros estimadores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 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Un estimador es una forma de combinar los datos de la muestra, una receta. Nos interesa sobre todo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∑(</m:t>
                          </m:r>
                          <m:sSub>
                            <m:sSubPr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MX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MX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b="0" dirty="0"/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s-MX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8" y="809468"/>
                <a:ext cx="8442558" cy="2660755"/>
              </a:xfrm>
              <a:prstGeom prst="rect">
                <a:avLst/>
              </a:prstGeom>
              <a:blipFill>
                <a:blip r:embed="rId3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Mínimos cuadrados ordinarios</a:t>
            </a:r>
            <a:endParaRPr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527561A5-F109-416E-919C-2D309AFFD97E}"/>
              </a:ext>
            </a:extLst>
          </p:cNvPr>
          <p:cNvGrpSpPr/>
          <p:nvPr/>
        </p:nvGrpSpPr>
        <p:grpSpPr>
          <a:xfrm>
            <a:off x="576304" y="2960556"/>
            <a:ext cx="2520000" cy="1990566"/>
            <a:chOff x="184820" y="2953062"/>
            <a:chExt cx="2520000" cy="1990566"/>
          </a:xfrm>
        </p:grpSpPr>
        <p:sp>
          <p:nvSpPr>
            <p:cNvPr id="10" name="Google Shape;176;p30">
              <a:extLst>
                <a:ext uri="{FF2B5EF4-FFF2-40B4-BE49-F238E27FC236}">
                  <a16:creationId xmlns:a16="http://schemas.microsoft.com/office/drawing/2014/main" id="{5E41E060-0063-4E79-911A-E7B2C3B69DF0}"/>
                </a:ext>
              </a:extLst>
            </p:cNvPr>
            <p:cNvSpPr txBox="1">
              <a:spLocks/>
            </p:cNvSpPr>
            <p:nvPr/>
          </p:nvSpPr>
          <p:spPr>
            <a:xfrm>
              <a:off x="184820" y="2953062"/>
              <a:ext cx="2520000" cy="1990566"/>
            </a:xfrm>
            <a:prstGeom prst="rect">
              <a:avLst/>
            </a:prstGeom>
            <a:pattFill prst="pct20">
              <a:fgClr>
                <a:srgbClr val="63D297"/>
              </a:fgClr>
              <a:bgClr>
                <a:schemeClr val="bg1"/>
              </a:bgClr>
            </a:patt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800"/>
                <a:buFont typeface="Proxima Nova"/>
                <a:buChar char="●"/>
                <a:defRPr sz="18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Proxima Nova"/>
                <a:buNone/>
              </a:pPr>
              <a:r>
                <a:rPr lang="es-MX" sz="2000" b="1" dirty="0"/>
                <a:t>Realidad</a:t>
              </a:r>
              <a:endParaRPr lang="es-MX" sz="28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DE3AFBBD-5B2B-43A6-B0CF-A625DAE7F1B0}"/>
                    </a:ext>
                  </a:extLst>
                </p:cNvPr>
                <p:cNvSpPr txBox="1"/>
                <p:nvPr/>
              </p:nvSpPr>
              <p:spPr>
                <a:xfrm>
                  <a:off x="363142" y="3582649"/>
                  <a:ext cx="20984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s-AR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DE3AFBBD-5B2B-43A6-B0CF-A625DAE7F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142" y="3582649"/>
                  <a:ext cx="2098459" cy="215444"/>
                </a:xfrm>
                <a:prstGeom prst="rect">
                  <a:avLst/>
                </a:prstGeom>
                <a:blipFill>
                  <a:blip r:embed="rId4"/>
                  <a:stretch>
                    <a:fillRect b="-34286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1C3B0514-D4BB-4460-9EC8-D28AA3E3F6D2}"/>
                    </a:ext>
                  </a:extLst>
                </p:cNvPr>
                <p:cNvSpPr txBox="1"/>
                <p:nvPr/>
              </p:nvSpPr>
              <p:spPr>
                <a:xfrm>
                  <a:off x="538830" y="3903024"/>
                  <a:ext cx="18119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dirty="0">
                      <a:solidFill>
                        <a:schemeClr val="accent2"/>
                      </a:solidFill>
                      <a:latin typeface="Proxima Nova" panose="020B0604020202020204" charset="0"/>
                    </a:rPr>
                    <a:t>Error (</a:t>
                  </a:r>
                  <a14:m>
                    <m:oMath xmlns:m="http://schemas.openxmlformats.org/officeDocument/2006/math">
                      <m:r>
                        <a:rPr lang="es-MX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lang="es-MX" dirty="0">
                      <a:solidFill>
                        <a:schemeClr val="accent2"/>
                      </a:solidFill>
                      <a:latin typeface="Proxima Nova" panose="020B0604020202020204" charset="0"/>
                    </a:rPr>
                    <a:t>)</a:t>
                  </a:r>
                  <a:endParaRPr lang="es-AR" dirty="0">
                    <a:solidFill>
                      <a:schemeClr val="accent2"/>
                    </a:solidFill>
                    <a:latin typeface="Proxima Nova" panose="020B0604020202020204" charset="0"/>
                  </a:endParaRPr>
                </a:p>
              </p:txBody>
            </p:sp>
          </mc:Choice>
          <mc:Fallback xmlns="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1C3B0514-D4BB-4460-9EC8-D28AA3E3F6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830" y="3903024"/>
                  <a:ext cx="1811979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21569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AB241405-A50A-4E8F-AC5E-BB354E22208B}"/>
                </a:ext>
              </a:extLst>
            </p:cNvPr>
            <p:cNvSpPr txBox="1"/>
            <p:nvPr/>
          </p:nvSpPr>
          <p:spPr>
            <a:xfrm>
              <a:off x="421181" y="4161843"/>
              <a:ext cx="21453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solidFill>
                    <a:schemeClr val="accent2"/>
                  </a:solidFill>
                  <a:latin typeface="Proxima Nova" panose="020B0604020202020204" charset="0"/>
                </a:rPr>
                <a:t>Relación entre variables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A0FA024-6F05-481E-A507-D14847292BEA}"/>
              </a:ext>
            </a:extLst>
          </p:cNvPr>
          <p:cNvGrpSpPr/>
          <p:nvPr/>
        </p:nvGrpSpPr>
        <p:grpSpPr>
          <a:xfrm>
            <a:off x="3312000" y="2960556"/>
            <a:ext cx="2520000" cy="1990566"/>
            <a:chOff x="2920516" y="2953062"/>
            <a:chExt cx="2520000" cy="1990566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DD13F54A-0DAD-48AF-B9F0-BD4A67DB519A}"/>
                </a:ext>
              </a:extLst>
            </p:cNvPr>
            <p:cNvGrpSpPr/>
            <p:nvPr/>
          </p:nvGrpSpPr>
          <p:grpSpPr>
            <a:xfrm>
              <a:off x="2920516" y="2953062"/>
              <a:ext cx="2520000" cy="1990566"/>
              <a:chOff x="2036097" y="2923082"/>
              <a:chExt cx="2520000" cy="1990566"/>
            </a:xfrm>
          </p:grpSpPr>
          <p:sp>
            <p:nvSpPr>
              <p:cNvPr id="7" name="Google Shape;175;p30">
                <a:extLst>
                  <a:ext uri="{FF2B5EF4-FFF2-40B4-BE49-F238E27FC236}">
                    <a16:creationId xmlns:a16="http://schemas.microsoft.com/office/drawing/2014/main" id="{942D44D6-77A4-436E-B3AB-857D6A59D6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6097" y="2923082"/>
                <a:ext cx="2520000" cy="1990566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Proxima Nova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Font typeface="Proxima Nova"/>
                  <a:buNone/>
                </a:pPr>
                <a:r>
                  <a:rPr lang="es-MX" sz="2000" b="1" dirty="0">
                    <a:solidFill>
                      <a:schemeClr val="lt1"/>
                    </a:solidFill>
                  </a:rPr>
                  <a:t>Modelo teórico</a:t>
                </a:r>
                <a:endParaRPr lang="es-MX" b="1" dirty="0">
                  <a:solidFill>
                    <a:schemeClr val="lt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69EB6768-DC46-4021-9852-D5FF1B9B194B}"/>
                      </a:ext>
                    </a:extLst>
                  </p:cNvPr>
                  <p:cNvSpPr txBox="1"/>
                  <p:nvPr/>
                </p:nvSpPr>
                <p:spPr>
                  <a:xfrm>
                    <a:off x="2226202" y="3552669"/>
                    <a:ext cx="209845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MX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s-AR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69EB6768-DC46-4021-9852-D5FF1B9B19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6202" y="3552669"/>
                    <a:ext cx="2098459" cy="2154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4286"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61961FEE-5C42-4431-8174-BCED3204F937}"/>
                    </a:ext>
                  </a:extLst>
                </p:cNvPr>
                <p:cNvSpPr txBox="1"/>
                <p:nvPr/>
              </p:nvSpPr>
              <p:spPr>
                <a:xfrm>
                  <a:off x="3253860" y="3889102"/>
                  <a:ext cx="18119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dirty="0">
                      <a:solidFill>
                        <a:schemeClr val="bg1"/>
                      </a:solidFill>
                      <a:latin typeface="Proxima Nova" panose="020B0604020202020204" charset="0"/>
                    </a:rPr>
                    <a:t>Error (</a:t>
                  </a:r>
                  <a14:m>
                    <m:oMath xmlns:m="http://schemas.openxmlformats.org/officeDocument/2006/math">
                      <m:r>
                        <a:rPr lang="es-MX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lang="es-MX" dirty="0">
                      <a:solidFill>
                        <a:schemeClr val="bg1"/>
                      </a:solidFill>
                      <a:latin typeface="Proxima Nova" panose="020B0604020202020204" charset="0"/>
                    </a:rPr>
                    <a:t>)</a:t>
                  </a:r>
                  <a:endParaRPr lang="es-AR" dirty="0">
                    <a:solidFill>
                      <a:schemeClr val="bg1"/>
                    </a:solidFill>
                    <a:latin typeface="Proxima Nova" panose="020B0604020202020204" charset="0"/>
                  </a:endParaRPr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61961FEE-5C42-4431-8174-BCED3204F9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3860" y="3889102"/>
                  <a:ext cx="1811979" cy="307777"/>
                </a:xfrm>
                <a:prstGeom prst="rect">
                  <a:avLst/>
                </a:prstGeom>
                <a:blipFill>
                  <a:blip r:embed="rId7"/>
                  <a:stretch>
                    <a:fillRect t="-1961" b="-21569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B6CACE82-5824-46C3-B678-CFB47EEBC73C}"/>
                </a:ext>
              </a:extLst>
            </p:cNvPr>
            <p:cNvSpPr txBox="1"/>
            <p:nvPr/>
          </p:nvSpPr>
          <p:spPr>
            <a:xfrm>
              <a:off x="2941181" y="4133999"/>
              <a:ext cx="24993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solidFill>
                    <a:schemeClr val="bg1"/>
                  </a:solidFill>
                  <a:latin typeface="Proxima Nova" panose="020B0604020202020204" charset="0"/>
                </a:rPr>
                <a:t>Lineal con parámetros poblacionales</a:t>
              </a:r>
              <a:endParaRPr lang="es-AR" dirty="0">
                <a:solidFill>
                  <a:schemeClr val="bg1"/>
                </a:solidFill>
                <a:latin typeface="Proxima Nova" panose="020B0604020202020204" charset="0"/>
              </a:endParaRP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BDB428C0-B2A2-465B-9A94-A0555F3F1608}"/>
              </a:ext>
            </a:extLst>
          </p:cNvPr>
          <p:cNvGrpSpPr/>
          <p:nvPr/>
        </p:nvGrpSpPr>
        <p:grpSpPr>
          <a:xfrm>
            <a:off x="6047696" y="2960556"/>
            <a:ext cx="2520000" cy="1990566"/>
            <a:chOff x="5656212" y="2953062"/>
            <a:chExt cx="2520000" cy="1990566"/>
          </a:xfrm>
        </p:grpSpPr>
        <p:sp>
          <p:nvSpPr>
            <p:cNvPr id="8" name="Google Shape;176;p30">
              <a:extLst>
                <a:ext uri="{FF2B5EF4-FFF2-40B4-BE49-F238E27FC236}">
                  <a16:creationId xmlns:a16="http://schemas.microsoft.com/office/drawing/2014/main" id="{44F758D8-B829-4BE4-B8BB-BD6DD056A54A}"/>
                </a:ext>
              </a:extLst>
            </p:cNvPr>
            <p:cNvSpPr txBox="1">
              <a:spLocks/>
            </p:cNvSpPr>
            <p:nvPr/>
          </p:nvSpPr>
          <p:spPr>
            <a:xfrm>
              <a:off x="5656212" y="2953062"/>
              <a:ext cx="2520000" cy="1990566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800"/>
                <a:buFont typeface="Proxima Nova"/>
                <a:buChar char="●"/>
                <a:defRPr sz="18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Proxima Nova"/>
                <a:buNone/>
              </a:pPr>
              <a:r>
                <a:rPr lang="es-MX" sz="2000" b="1" dirty="0">
                  <a:solidFill>
                    <a:schemeClr val="bg2"/>
                  </a:solidFill>
                </a:rPr>
                <a:t>Muestra</a:t>
              </a:r>
              <a:endParaRPr lang="es-MX" sz="2800" b="1" dirty="0">
                <a:solidFill>
                  <a:schemeClr val="bg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110E2D79-198F-4EC0-9646-2C46E47743C6}"/>
                    </a:ext>
                  </a:extLst>
                </p:cNvPr>
                <p:cNvSpPr txBox="1"/>
                <p:nvPr/>
              </p:nvSpPr>
              <p:spPr>
                <a:xfrm>
                  <a:off x="5866982" y="3582649"/>
                  <a:ext cx="2098459" cy="2271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MX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s-MX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MX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MX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s-MX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MX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MX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s-MX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s-AR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110E2D79-198F-4EC0-9646-2C46E47743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982" y="3582649"/>
                  <a:ext cx="2098459" cy="227113"/>
                </a:xfrm>
                <a:prstGeom prst="rect">
                  <a:avLst/>
                </a:prstGeom>
                <a:blipFill>
                  <a:blip r:embed="rId8"/>
                  <a:stretch>
                    <a:fillRect t="-21622" b="-32432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546A86D4-FEBF-4083-95A7-427C97220EBD}"/>
                    </a:ext>
                  </a:extLst>
                </p:cNvPr>
                <p:cNvSpPr txBox="1"/>
                <p:nvPr/>
              </p:nvSpPr>
              <p:spPr>
                <a:xfrm>
                  <a:off x="6010221" y="3922188"/>
                  <a:ext cx="18119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dirty="0">
                      <a:solidFill>
                        <a:schemeClr val="bg2"/>
                      </a:solidFill>
                      <a:latin typeface="Proxima Nova" panose="020B0604020202020204" charset="0"/>
                    </a:rPr>
                    <a:t>Residuo (</a:t>
                  </a:r>
                  <a14:m>
                    <m:oMath xmlns:m="http://schemas.openxmlformats.org/officeDocument/2006/math">
                      <m:r>
                        <a:rPr lang="es-MX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s-MX" dirty="0">
                      <a:solidFill>
                        <a:schemeClr val="bg2"/>
                      </a:solidFill>
                      <a:latin typeface="Proxima Nova" panose="020B0604020202020204" charset="0"/>
                    </a:rPr>
                    <a:t>)</a:t>
                  </a:r>
                  <a:endParaRPr lang="es-AR" dirty="0">
                    <a:solidFill>
                      <a:schemeClr val="bg2"/>
                    </a:solidFill>
                    <a:latin typeface="Proxima Nova" panose="020B0604020202020204" charset="0"/>
                  </a:endParaRPr>
                </a:p>
              </p:txBody>
            </p:sp>
          </mc:Choice>
          <mc:Fallback xmlns="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546A86D4-FEBF-4083-95A7-427C97220E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0221" y="3922188"/>
                  <a:ext cx="1811979" cy="307777"/>
                </a:xfrm>
                <a:prstGeom prst="rect">
                  <a:avLst/>
                </a:prstGeom>
                <a:blipFill>
                  <a:blip r:embed="rId9"/>
                  <a:stretch>
                    <a:fillRect t="-2000" b="-22000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37A3904F-7D38-4C9A-A197-4CDA7C61DDEF}"/>
                </a:ext>
              </a:extLst>
            </p:cNvPr>
            <p:cNvSpPr txBox="1"/>
            <p:nvPr/>
          </p:nvSpPr>
          <p:spPr>
            <a:xfrm>
              <a:off x="6010220" y="4186647"/>
              <a:ext cx="18119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solidFill>
                    <a:schemeClr val="bg2"/>
                  </a:solidFill>
                  <a:latin typeface="Proxima Nova" panose="020B0604020202020204" charset="0"/>
                </a:rPr>
                <a:t>Estimadores que arrojan estimaciones</a:t>
              </a:r>
              <a:endParaRPr lang="es-AR" dirty="0">
                <a:solidFill>
                  <a:schemeClr val="bg2"/>
                </a:solidFill>
                <a:latin typeface="Proxima Nova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8541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V. Test de </a:t>
            </a:r>
            <a:r>
              <a:rPr lang="en-GB" dirty="0" err="1"/>
              <a:t>hipótesis</a:t>
            </a:r>
            <a:r>
              <a:rPr lang="en-GB" dirty="0"/>
              <a:t>. El p-</a:t>
            </a:r>
            <a:r>
              <a:rPr lang="en-GB" dirty="0" err="1"/>
              <a:t>valor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8" y="1191718"/>
                <a:ext cx="8442558" cy="38140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¿Cómo confiar en que, dados los datos y el tamaño de la muestra, hay una relación entre las variables?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1600" dirty="0"/>
                  <a:t> sale de una muestra aleatoria, podría ser positivo o negativo de casualidad.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Podemos testear la significatividad estadística (que es distinto de la relevancia/magnitud social, económica, etc.).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b="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b="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b="0" dirty="0"/>
                  <a:t>Supongamos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=0,5</m:t>
                    </m:r>
                  </m:oMath>
                </a14:m>
                <a:r>
                  <a:rPr lang="es-MX" sz="1600" b="0" dirty="0"/>
                  <a:t>. Llamamos </a:t>
                </a:r>
                <a:r>
                  <a:rPr lang="es-MX" sz="1600" b="0" dirty="0">
                    <a:highlight>
                      <a:srgbClr val="63D297"/>
                    </a:highlight>
                  </a:rPr>
                  <a:t>p-valor</a:t>
                </a:r>
                <a:r>
                  <a:rPr lang="es-MX" sz="1600" b="0" dirty="0"/>
                  <a:t> a la probabilidad de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s-MX" sz="1600" i="1" dirty="0">
                        <a:latin typeface="Cambria Math" panose="02040503050406030204" pitchFamily="18" charset="0"/>
                      </a:rPr>
                      <m:t>0,5</m:t>
                    </m:r>
                  </m:oMath>
                </a14:m>
                <a:r>
                  <a:rPr lang="es-MX" sz="1600" b="0" dirty="0"/>
                  <a:t>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sz="1600" b="0" dirty="0"/>
                  <a:t> fuera verdadera.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s-MX" sz="1600" b="0" dirty="0"/>
                  <a:t>Es una medida de </a:t>
                </a:r>
                <a:r>
                  <a:rPr lang="es-MX" sz="1600" b="0" dirty="0">
                    <a:highlight>
                      <a:srgbClr val="63D297"/>
                    </a:highlight>
                  </a:rPr>
                  <a:t>cuán verosímil es</a:t>
                </a:r>
                <a:r>
                  <a:rPr lang="es-MX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sz="1600" dirty="0"/>
                  <a:t> a la luz de los datos. Si es cercano a 0, rechazamos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sz="1600" dirty="0"/>
                  <a:t> y concluimos que el coeficiente es estadísticamente significativo.</a:t>
                </a:r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8" y="1191718"/>
                <a:ext cx="8442558" cy="3814056"/>
              </a:xfrm>
              <a:prstGeom prst="rect">
                <a:avLst/>
              </a:prstGeom>
              <a:blipFill>
                <a:blip r:embed="rId3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0334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 una regla de decisión para rechazar hipótesis sobre la población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74ACCAF-6250-4395-BC6D-A3E9A4C3D17F}"/>
                  </a:ext>
                </a:extLst>
              </p:cNvPr>
              <p:cNvSpPr txBox="1"/>
              <p:nvPr/>
            </p:nvSpPr>
            <p:spPr>
              <a:xfrm>
                <a:off x="689549" y="2875320"/>
                <a:ext cx="35851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“No hay relación entre X e Y”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74ACCAF-6250-4395-BC6D-A3E9A4C3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9" y="2875320"/>
                <a:ext cx="3585149" cy="246221"/>
              </a:xfrm>
              <a:prstGeom prst="rect">
                <a:avLst/>
              </a:prstGeom>
              <a:blipFill>
                <a:blip r:embed="rId4"/>
                <a:stretch>
                  <a:fillRect l="-1871" t="-25000" r="-2721" b="-52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ACAEB48-2ECD-4213-B466-6261E5E86E98}"/>
                  </a:ext>
                </a:extLst>
              </p:cNvPr>
              <p:cNvSpPr txBox="1"/>
              <p:nvPr/>
            </p:nvSpPr>
            <p:spPr>
              <a:xfrm>
                <a:off x="689548" y="3187335"/>
                <a:ext cx="34842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“Sí hay relación entre X e Y”</a:t>
                </a: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ACAEB48-2ECD-4213-B466-6261E5E86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8" y="3187335"/>
                <a:ext cx="3484224" cy="246221"/>
              </a:xfrm>
              <a:prstGeom prst="rect">
                <a:avLst/>
              </a:prstGeom>
              <a:blipFill>
                <a:blip r:embed="rId5"/>
                <a:stretch>
                  <a:fillRect l="-1923" t="-25000" r="-2622" b="-52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Gráfico 21" descr="Configuración contorno">
            <a:extLst>
              <a:ext uri="{FF2B5EF4-FFF2-40B4-BE49-F238E27FC236}">
                <a16:creationId xmlns:a16="http://schemas.microsoft.com/office/drawing/2014/main" id="{9A0FE0C0-B461-4660-824A-2F1E63E4CD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00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>
            <a:spLocks noGrp="1"/>
          </p:cNvSpPr>
          <p:nvPr>
            <p:ph type="title"/>
          </p:nvPr>
        </p:nvSpPr>
        <p:spPr>
          <a:xfrm>
            <a:off x="490249" y="526350"/>
            <a:ext cx="719221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Tengo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, ¿</a:t>
            </a:r>
            <a:r>
              <a:rPr lang="en-GB" dirty="0" err="1"/>
              <a:t>ahora</a:t>
            </a:r>
            <a:r>
              <a:rPr lang="en-GB" dirty="0"/>
              <a:t> </a:t>
            </a:r>
            <a:r>
              <a:rPr lang="en-GB" dirty="0" err="1"/>
              <a:t>qué</a:t>
            </a:r>
            <a:r>
              <a:rPr lang="en-GB" dirty="0"/>
              <a:t>? </a:t>
            </a:r>
            <a:r>
              <a:rPr lang="en-GB" dirty="0" err="1"/>
              <a:t>Diagnóstico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VI. </a:t>
            </a:r>
            <a:r>
              <a:rPr lang="en-GB" dirty="0" err="1"/>
              <a:t>Residuos</a:t>
            </a:r>
            <a:r>
              <a:rPr lang="en-GB" dirty="0"/>
              <a:t> y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distribución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968292"/>
                <a:ext cx="8442558" cy="38140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Algunos supuestos son necesarios para que los estimadores MCO sean insesgados, otros para que sean eficientes o para poder hacer la inferencia (test de hipótesis)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Varios son sobre los residuos: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800" dirty="0"/>
                  <a:t>Siguen una distribución normal (con media 0)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800" dirty="0"/>
                  <a:t>Tienen varianza constante (la misma para los distintos niveles de </a:t>
                </a:r>
                <a14:m>
                  <m:oMath xmlns:m="http://schemas.openxmlformats.org/officeDocument/2006/math"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800" dirty="0"/>
                  <a:t>)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800" dirty="0"/>
                  <a:t>Son independientes entre sí (no hay “autocorrelación” o “estructura”)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800" dirty="0"/>
                  <a:t>No están correlacionados con la variable predictora (</a:t>
                </a:r>
                <a14:m>
                  <m:oMath xmlns:m="http://schemas.openxmlformats.org/officeDocument/2006/math"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800" dirty="0"/>
                  <a:t>)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Un </a:t>
                </a:r>
                <a:r>
                  <a:rPr lang="es-MX" dirty="0" err="1">
                    <a:highlight>
                      <a:srgbClr val="63D297"/>
                    </a:highlight>
                  </a:rPr>
                  <a:t>plot</a:t>
                </a:r>
                <a:r>
                  <a:rPr lang="es-MX" dirty="0">
                    <a:highlight>
                      <a:srgbClr val="63D297"/>
                    </a:highlight>
                  </a:rPr>
                  <a:t> de los residuos </a:t>
                </a:r>
                <a:r>
                  <a:rPr lang="es-MX" dirty="0"/>
                  <a:t>nos puede dar evidencia al respecto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8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968292"/>
                <a:ext cx="8442558" cy="3814056"/>
              </a:xfrm>
              <a:prstGeom prst="rect">
                <a:avLst/>
              </a:prstGeom>
              <a:blipFill>
                <a:blip r:embed="rId3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6930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 </a:t>
            </a:r>
            <a:r>
              <a:rPr lang="en-GB" dirty="0" err="1"/>
              <a:t>regresión</a:t>
            </a:r>
            <a:r>
              <a:rPr lang="en-GB" dirty="0"/>
              <a:t> lineal “</a:t>
            </a:r>
            <a:r>
              <a:rPr lang="en-GB" dirty="0" err="1"/>
              <a:t>funciona</a:t>
            </a:r>
            <a:r>
              <a:rPr lang="en-GB" dirty="0"/>
              <a:t>” bajo </a:t>
            </a:r>
            <a:r>
              <a:rPr lang="en-GB" dirty="0" err="1"/>
              <a:t>ciertos</a:t>
            </a:r>
            <a:r>
              <a:rPr lang="en-GB" dirty="0"/>
              <a:t> </a:t>
            </a:r>
            <a:r>
              <a:rPr lang="en-GB" dirty="0" err="1"/>
              <a:t>supuestos</a:t>
            </a:r>
            <a:endParaRPr dirty="0"/>
          </a:p>
        </p:txBody>
      </p:sp>
      <p:sp>
        <p:nvSpPr>
          <p:cNvPr id="2" name="Estrella: 4 puntas 1">
            <a:extLst>
              <a:ext uri="{FF2B5EF4-FFF2-40B4-BE49-F238E27FC236}">
                <a16:creationId xmlns:a16="http://schemas.microsoft.com/office/drawing/2014/main" id="{6BB8908C-E9EE-4C5D-8B8A-90B33FC21CB3}"/>
              </a:ext>
            </a:extLst>
          </p:cNvPr>
          <p:cNvSpPr/>
          <p:nvPr/>
        </p:nvSpPr>
        <p:spPr>
          <a:xfrm>
            <a:off x="7644985" y="137726"/>
            <a:ext cx="164891" cy="163285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strella: 4 puntas 7">
            <a:extLst>
              <a:ext uri="{FF2B5EF4-FFF2-40B4-BE49-F238E27FC236}">
                <a16:creationId xmlns:a16="http://schemas.microsoft.com/office/drawing/2014/main" id="{DCEE2B7D-276A-4986-A3E0-87829FF5B0C6}"/>
              </a:ext>
            </a:extLst>
          </p:cNvPr>
          <p:cNvSpPr/>
          <p:nvPr/>
        </p:nvSpPr>
        <p:spPr>
          <a:xfrm>
            <a:off x="7797385" y="290126"/>
            <a:ext cx="164891" cy="163285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Estrella: 4 puntas 8">
            <a:extLst>
              <a:ext uri="{FF2B5EF4-FFF2-40B4-BE49-F238E27FC236}">
                <a16:creationId xmlns:a16="http://schemas.microsoft.com/office/drawing/2014/main" id="{E08620E4-FBBB-4A73-BBBF-7EBAB0D470E0}"/>
              </a:ext>
            </a:extLst>
          </p:cNvPr>
          <p:cNvSpPr/>
          <p:nvPr/>
        </p:nvSpPr>
        <p:spPr>
          <a:xfrm>
            <a:off x="6243403" y="586223"/>
            <a:ext cx="164891" cy="163285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Estrella: 4 puntas 9">
            <a:extLst>
              <a:ext uri="{FF2B5EF4-FFF2-40B4-BE49-F238E27FC236}">
                <a16:creationId xmlns:a16="http://schemas.microsoft.com/office/drawing/2014/main" id="{2D1CC52E-5CAE-4A42-AAAD-17EB956FF6B0}"/>
              </a:ext>
            </a:extLst>
          </p:cNvPr>
          <p:cNvSpPr/>
          <p:nvPr/>
        </p:nvSpPr>
        <p:spPr>
          <a:xfrm>
            <a:off x="6198432" y="137726"/>
            <a:ext cx="164891" cy="163285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8343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2;p31">
            <a:extLst>
              <a:ext uri="{FF2B5EF4-FFF2-40B4-BE49-F238E27FC236}">
                <a16:creationId xmlns:a16="http://schemas.microsoft.com/office/drawing/2014/main" id="{128ED185-3F59-40E3-A553-2A3254C45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42636" y="3843575"/>
            <a:ext cx="2070191" cy="690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400" dirty="0"/>
              <a:t>Sin patrones obvios. Residuos parecen al azar en torno al 0.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3A43ACB-81BC-4CCB-8B2A-65D8928F1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36" y="0"/>
            <a:ext cx="6484794" cy="3955220"/>
          </a:xfrm>
          <a:prstGeom prst="rect">
            <a:avLst/>
          </a:prstGeom>
        </p:spPr>
      </p:pic>
      <p:sp>
        <p:nvSpPr>
          <p:cNvPr id="12" name="Google Shape;182;p31">
            <a:extLst>
              <a:ext uri="{FF2B5EF4-FFF2-40B4-BE49-F238E27FC236}">
                <a16:creationId xmlns:a16="http://schemas.microsoft.com/office/drawing/2014/main" id="{D1D71A30-8C6B-426C-A5B8-4761D57CCB99}"/>
              </a:ext>
            </a:extLst>
          </p:cNvPr>
          <p:cNvSpPr txBox="1">
            <a:spLocks/>
          </p:cNvSpPr>
          <p:nvPr/>
        </p:nvSpPr>
        <p:spPr>
          <a:xfrm>
            <a:off x="3312827" y="3843575"/>
            <a:ext cx="2070191" cy="69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400" dirty="0"/>
              <a:t>Clara curvatura.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400" dirty="0"/>
              <a:t>No deberíamos modelar como una relación lineal.</a:t>
            </a:r>
          </a:p>
        </p:txBody>
      </p:sp>
      <p:sp>
        <p:nvSpPr>
          <p:cNvPr id="13" name="Google Shape;182;p31">
            <a:extLst>
              <a:ext uri="{FF2B5EF4-FFF2-40B4-BE49-F238E27FC236}">
                <a16:creationId xmlns:a16="http://schemas.microsoft.com/office/drawing/2014/main" id="{BD604788-11AC-4146-A1B2-C3AB1DBC744B}"/>
              </a:ext>
            </a:extLst>
          </p:cNvPr>
          <p:cNvSpPr txBox="1">
            <a:spLocks/>
          </p:cNvSpPr>
          <p:nvPr/>
        </p:nvSpPr>
        <p:spPr>
          <a:xfrm>
            <a:off x="5518879" y="3843574"/>
            <a:ext cx="2523344" cy="69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400" dirty="0"/>
              <a:t>No parece haber una relación significativa.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400" dirty="0"/>
              <a:t>Pero tampoco problemas con los residuos.</a:t>
            </a:r>
          </a:p>
        </p:txBody>
      </p:sp>
    </p:spTree>
    <p:extLst>
      <p:ext uri="{BB962C8B-B14F-4D97-AF65-F5344CB8AC3E}">
        <p14:creationId xmlns:p14="http://schemas.microsoft.com/office/powerpoint/2010/main" val="746871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Google Shape;262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10450" y="2057400"/>
                <a:ext cx="8123100" cy="778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/>
                  <a:t>VII. </a:t>
                </a:r>
                <a:r>
                  <a:rPr lang="en-GB" dirty="0" err="1"/>
                  <a:t>Bondad</a:t>
                </a:r>
                <a:r>
                  <a:rPr lang="en-GB" dirty="0"/>
                  <a:t> de </a:t>
                </a:r>
                <a:r>
                  <a:rPr lang="en-GB" dirty="0" err="1"/>
                  <a:t>ajuste</a:t>
                </a:r>
                <a:r>
                  <a:rPr lang="en-GB" dirty="0"/>
                  <a:t>: </a:t>
                </a:r>
                <a:r>
                  <a:rPr lang="en-GB" dirty="0" err="1"/>
                  <a:t>el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262" name="Google Shape;262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0450" y="2057400"/>
                <a:ext cx="8123100" cy="778800"/>
              </a:xfrm>
              <a:prstGeom prst="rect">
                <a:avLst/>
              </a:prstGeom>
              <a:blipFill>
                <a:blip r:embed="rId3"/>
                <a:stretch>
                  <a:fillRect l="-2327" b="-2519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968292"/>
                <a:ext cx="8442558" cy="38140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Siempre que queramos usar un modelo para predecir, vamos a querer medir su precisión </a:t>
                </a:r>
                <a:r>
                  <a:rPr lang="es-MX" sz="1400" i="1" dirty="0"/>
                  <a:t>(algo que podamos hacer porque es un método supervisado!)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/>
                  <a:t>, también llamado coeficiente de determinación, mide la proporción de la variabilidad de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que está explicada por el modelo (está entre 0 y 1).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s-MX" dirty="0"/>
                  <a:t>Variabilidad total (suma de cuadrados totales, TSS): </a:t>
                </a:r>
              </a:p>
              <a:p>
                <a:pPr marL="457200" lvl="1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b="1" i="1" smtClean="0"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s-MX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b="1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MX" b="1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b="1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𝒀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b="1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MX" dirty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s-MX" dirty="0"/>
                  <a:t>Variabilidad no explicada (suma de residuos cuadrados, RSS):</a:t>
                </a:r>
              </a:p>
              <a:p>
                <a:pPr marL="457200" lvl="1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b="1" i="1" smtClean="0"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s-MX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b="1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MX" b="1" i="1" smtClea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b="1" i="1" smtClea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𝒀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b="1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MX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𝑇𝑆𝑆</m:t>
                        </m:r>
                      </m:den>
                    </m:f>
                  </m:oMath>
                </a14:m>
                <a:endParaRPr lang="es-MX" dirty="0"/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8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968292"/>
                <a:ext cx="8442558" cy="3814056"/>
              </a:xfrm>
              <a:prstGeom prst="rect">
                <a:avLst/>
              </a:prstGeom>
              <a:blipFill>
                <a:blip r:embed="rId3"/>
                <a:stretch>
                  <a:fillRect l="-433" r="-866" b="-479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6930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Primera </a:t>
            </a:r>
            <a:r>
              <a:rPr lang="en-GB" dirty="0" err="1"/>
              <a:t>métrica</a:t>
            </a:r>
            <a:r>
              <a:rPr lang="en-GB" dirty="0"/>
              <a:t> para la </a:t>
            </a:r>
            <a:r>
              <a:rPr lang="en-GB" dirty="0" err="1"/>
              <a:t>precisión</a:t>
            </a:r>
            <a:r>
              <a:rPr lang="en-GB" dirty="0"/>
              <a:t> de un </a:t>
            </a:r>
            <a:r>
              <a:rPr lang="en-GB" dirty="0" err="1"/>
              <a:t>modelo</a:t>
            </a:r>
            <a:endParaRPr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6B10A2C-32E6-49FC-A2B7-813B5B3093F2}"/>
              </a:ext>
            </a:extLst>
          </p:cNvPr>
          <p:cNvSpPr/>
          <p:nvPr/>
        </p:nvSpPr>
        <p:spPr>
          <a:xfrm>
            <a:off x="8437013" y="2685399"/>
            <a:ext cx="36000" cy="36000"/>
          </a:xfrm>
          <a:prstGeom prst="ellipse">
            <a:avLst/>
          </a:prstGeom>
          <a:solidFill>
            <a:srgbClr val="999999">
              <a:alpha val="30196"/>
            </a:srgb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6D17BB97-712F-43C4-9134-95A8C1DF974F}"/>
              </a:ext>
            </a:extLst>
          </p:cNvPr>
          <p:cNvGrpSpPr/>
          <p:nvPr/>
        </p:nvGrpSpPr>
        <p:grpSpPr>
          <a:xfrm>
            <a:off x="6235908" y="2571750"/>
            <a:ext cx="2608412" cy="1895319"/>
            <a:chOff x="6235908" y="2571750"/>
            <a:chExt cx="2608412" cy="1895319"/>
          </a:xfrm>
        </p:grpSpPr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997E45FC-4550-4AF8-8805-927F538C0C95}"/>
                </a:ext>
              </a:extLst>
            </p:cNvPr>
            <p:cNvGrpSpPr/>
            <p:nvPr/>
          </p:nvGrpSpPr>
          <p:grpSpPr>
            <a:xfrm>
              <a:off x="6235908" y="2571750"/>
              <a:ext cx="2435902" cy="1895319"/>
              <a:chOff x="6235908" y="2571750"/>
              <a:chExt cx="2435902" cy="1895319"/>
            </a:xfrm>
          </p:grpSpPr>
          <p:cxnSp>
            <p:nvCxnSpPr>
              <p:cNvPr id="4" name="Conector recto 3">
                <a:extLst>
                  <a:ext uri="{FF2B5EF4-FFF2-40B4-BE49-F238E27FC236}">
                    <a16:creationId xmlns:a16="http://schemas.microsoft.com/office/drawing/2014/main" id="{86553BC5-FECE-4318-BE7F-C42B195C0DEA}"/>
                  </a:ext>
                </a:extLst>
              </p:cNvPr>
              <p:cNvCxnSpPr/>
              <p:nvPr/>
            </p:nvCxnSpPr>
            <p:spPr>
              <a:xfrm>
                <a:off x="6235908" y="2571750"/>
                <a:ext cx="0" cy="18953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492A5F13-2AE7-435D-8D95-C1CCC93D1386}"/>
                  </a:ext>
                </a:extLst>
              </p:cNvPr>
              <p:cNvCxnSpPr/>
              <p:nvPr/>
            </p:nvCxnSpPr>
            <p:spPr>
              <a:xfrm>
                <a:off x="6235908" y="4467069"/>
                <a:ext cx="24359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>
                <a:extLst>
                  <a:ext uri="{FF2B5EF4-FFF2-40B4-BE49-F238E27FC236}">
                    <a16:creationId xmlns:a16="http://schemas.microsoft.com/office/drawing/2014/main" id="{7A5EEC34-D4E7-4AAB-BFD8-2A4B2168E00D}"/>
                  </a:ext>
                </a:extLst>
              </p:cNvPr>
              <p:cNvCxnSpPr/>
              <p:nvPr/>
            </p:nvCxnSpPr>
            <p:spPr>
              <a:xfrm>
                <a:off x="6235908" y="3495208"/>
                <a:ext cx="2435902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AE2426BF-C6D9-4543-8B49-3CC7E99CF507}"/>
                  </a:ext>
                </a:extLst>
              </p:cNvPr>
              <p:cNvSpPr/>
              <p:nvPr/>
            </p:nvSpPr>
            <p:spPr>
              <a:xfrm>
                <a:off x="6668548" y="3975856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DD3B947B-6990-40B7-88CC-55143DF0DB0D}"/>
                  </a:ext>
                </a:extLst>
              </p:cNvPr>
              <p:cNvSpPr/>
              <p:nvPr/>
            </p:nvSpPr>
            <p:spPr>
              <a:xfrm>
                <a:off x="6969630" y="3471137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0CF8E6A9-7244-4C75-93F6-5421E47D0DFF}"/>
                  </a:ext>
                </a:extLst>
              </p:cNvPr>
              <p:cNvSpPr/>
              <p:nvPr/>
            </p:nvSpPr>
            <p:spPr>
              <a:xfrm>
                <a:off x="7250214" y="3063720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F60B40A7-7D54-416D-9DBA-1F5C0285F8BA}"/>
                  </a:ext>
                </a:extLst>
              </p:cNvPr>
              <p:cNvSpPr/>
              <p:nvPr/>
            </p:nvSpPr>
            <p:spPr>
              <a:xfrm>
                <a:off x="6958417" y="3791002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1897B8F5-2EFC-405A-AB66-81E03893AFB6}"/>
                  </a:ext>
                </a:extLst>
              </p:cNvPr>
              <p:cNvSpPr/>
              <p:nvPr/>
            </p:nvSpPr>
            <p:spPr>
              <a:xfrm>
                <a:off x="7332689" y="3484920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58D004A1-A055-49E4-A8D6-B409FD30987C}"/>
                  </a:ext>
                </a:extLst>
              </p:cNvPr>
              <p:cNvSpPr/>
              <p:nvPr/>
            </p:nvSpPr>
            <p:spPr>
              <a:xfrm>
                <a:off x="7459083" y="3782229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764C5139-4273-4A06-B21F-BE53DF4F2455}"/>
                  </a:ext>
                </a:extLst>
              </p:cNvPr>
              <p:cNvSpPr/>
              <p:nvPr/>
            </p:nvSpPr>
            <p:spPr>
              <a:xfrm>
                <a:off x="7577528" y="2860777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A9CBA351-8055-4311-9023-AD5B631FCF2C}"/>
                  </a:ext>
                </a:extLst>
              </p:cNvPr>
              <p:cNvSpPr/>
              <p:nvPr/>
            </p:nvSpPr>
            <p:spPr>
              <a:xfrm>
                <a:off x="7869837" y="3119431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C28AD1FB-713E-4C37-87B6-6B03C00031F7}"/>
                  </a:ext>
                </a:extLst>
              </p:cNvPr>
              <p:cNvSpPr/>
              <p:nvPr/>
            </p:nvSpPr>
            <p:spPr>
              <a:xfrm>
                <a:off x="8008496" y="2914385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C6EA1EE7-BA6C-4EF6-977E-2E02F9DF4F6F}"/>
                  </a:ext>
                </a:extLst>
              </p:cNvPr>
              <p:cNvSpPr/>
              <p:nvPr/>
            </p:nvSpPr>
            <p:spPr>
              <a:xfrm>
                <a:off x="7788925" y="3435137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226C5B4C-5D41-4E90-8E66-769722468A3C}"/>
                  </a:ext>
                </a:extLst>
              </p:cNvPr>
              <p:cNvSpPr/>
              <p:nvPr/>
            </p:nvSpPr>
            <p:spPr>
              <a:xfrm>
                <a:off x="8261721" y="3086571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24" name="Conector recto 23">
                <a:extLst>
                  <a:ext uri="{FF2B5EF4-FFF2-40B4-BE49-F238E27FC236}">
                    <a16:creationId xmlns:a16="http://schemas.microsoft.com/office/drawing/2014/main" id="{2A80ABE4-B79D-49E2-B6AC-7A6AF3F4C8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35908" y="2861565"/>
                <a:ext cx="2237105" cy="121576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E88E96F5-7FA6-4C2D-A86E-A7B50C5ECFEC}"/>
                    </a:ext>
                  </a:extLst>
                </p:cNvPr>
                <p:cNvSpPr txBox="1"/>
                <p:nvPr/>
              </p:nvSpPr>
              <p:spPr>
                <a:xfrm>
                  <a:off x="8592804" y="2584976"/>
                  <a:ext cx="14003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oMath>
                    </m:oMathPara>
                  </a14:m>
                  <a:endParaRPr lang="es-AR" sz="12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E88E96F5-7FA6-4C2D-A86E-A7B50C5EC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2804" y="2584976"/>
                  <a:ext cx="140038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1739" r="-26087" b="-10000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3FF727C1-1327-4C16-9D67-2ADD5D05D8A3}"/>
                    </a:ext>
                  </a:extLst>
                </p:cNvPr>
                <p:cNvSpPr txBox="1"/>
                <p:nvPr/>
              </p:nvSpPr>
              <p:spPr>
                <a:xfrm>
                  <a:off x="8590712" y="2780486"/>
                  <a:ext cx="140038" cy="189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MX" sz="1200" b="1" i="1" smtClean="0">
                                <a:solidFill>
                                  <a:srgbClr val="4BA17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200" b="1" i="1" smtClean="0">
                                <a:solidFill>
                                  <a:srgbClr val="4BA173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acc>
                      </m:oMath>
                    </m:oMathPara>
                  </a14:m>
                  <a:endParaRPr lang="es-AR" sz="1200" b="1" dirty="0">
                    <a:solidFill>
                      <a:srgbClr val="4BA173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3FF727C1-1327-4C16-9D67-2ADD5D05D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0712" y="2780486"/>
                  <a:ext cx="140038" cy="189667"/>
                </a:xfrm>
                <a:prstGeom prst="rect">
                  <a:avLst/>
                </a:prstGeom>
                <a:blipFill>
                  <a:blip r:embed="rId5"/>
                  <a:stretch>
                    <a:fillRect l="-21739" t="-22581" r="-60870" b="-9677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31BDBA7B-5B32-45E7-B864-4083074E0C52}"/>
                    </a:ext>
                  </a:extLst>
                </p:cNvPr>
                <p:cNvSpPr txBox="1"/>
                <p:nvPr/>
              </p:nvSpPr>
              <p:spPr>
                <a:xfrm>
                  <a:off x="8704282" y="3405485"/>
                  <a:ext cx="14003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s-MX" sz="12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2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acc>
                      </m:oMath>
                    </m:oMathPara>
                  </a14:m>
                  <a:endParaRPr lang="es-AR" sz="12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31BDBA7B-5B32-45E7-B864-4083074E0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282" y="3405485"/>
                  <a:ext cx="140038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1739" r="-30435" b="-10000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9928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VIII. </a:t>
            </a:r>
            <a:r>
              <a:rPr lang="en-GB" dirty="0" err="1"/>
              <a:t>Interpretación</a:t>
            </a:r>
            <a:r>
              <a:rPr lang="en-GB" dirty="0"/>
              <a:t> de </a:t>
            </a:r>
            <a:r>
              <a:rPr lang="en-GB" dirty="0" err="1"/>
              <a:t>predicciones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Nuestra </a:t>
            </a:r>
            <a:r>
              <a:rPr lang="en-GB" sz="2500" dirty="0" err="1"/>
              <a:t>hoja</a:t>
            </a:r>
            <a:r>
              <a:rPr lang="en-GB" sz="2500" dirty="0"/>
              <a:t> de </a:t>
            </a:r>
            <a:r>
              <a:rPr lang="en-GB" sz="2500" dirty="0" err="1"/>
              <a:t>ruta</a:t>
            </a:r>
            <a:endParaRPr sz="25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D990B10-D7C9-44AC-9FD0-2E27B3A75CC4}"/>
              </a:ext>
            </a:extLst>
          </p:cNvPr>
          <p:cNvSpPr/>
          <p:nvPr/>
        </p:nvSpPr>
        <p:spPr>
          <a:xfrm>
            <a:off x="4309672" y="713242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Modelización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A276890-EAB7-4F68-A4F0-5961C18E2333}"/>
              </a:ext>
            </a:extLst>
          </p:cNvPr>
          <p:cNvSpPr/>
          <p:nvPr/>
        </p:nvSpPr>
        <p:spPr>
          <a:xfrm>
            <a:off x="2480872" y="140093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649CADF-86CA-4D53-8604-119C91D962C1}"/>
              </a:ext>
            </a:extLst>
          </p:cNvPr>
          <p:cNvSpPr/>
          <p:nvPr/>
        </p:nvSpPr>
        <p:spPr>
          <a:xfrm>
            <a:off x="6138472" y="140093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no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4C45660-C9E1-4682-8D24-67D65EDC5AD7}"/>
              </a:ext>
            </a:extLst>
          </p:cNvPr>
          <p:cNvSpPr/>
          <p:nvPr/>
        </p:nvSpPr>
        <p:spPr>
          <a:xfrm>
            <a:off x="367259" y="2115487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1A5A473-C51D-457B-9320-56B40E145AED}"/>
              </a:ext>
            </a:extLst>
          </p:cNvPr>
          <p:cNvSpPr/>
          <p:nvPr/>
        </p:nvSpPr>
        <p:spPr>
          <a:xfrm>
            <a:off x="3395272" y="2114550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F6141949-D737-4BE2-9122-26956F8C60B8}"/>
              </a:ext>
            </a:extLst>
          </p:cNvPr>
          <p:cNvSpPr/>
          <p:nvPr/>
        </p:nvSpPr>
        <p:spPr>
          <a:xfrm>
            <a:off x="244542" y="2946366"/>
            <a:ext cx="1008000" cy="72000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9961A3D7-B739-4884-8B84-3074ECF546FC}"/>
              </a:ext>
            </a:extLst>
          </p:cNvPr>
          <p:cNvSpPr/>
          <p:nvPr/>
        </p:nvSpPr>
        <p:spPr>
          <a:xfrm>
            <a:off x="1315476" y="2946366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C9932A63-2CAB-4E2D-9825-0475BF88F7A0}"/>
              </a:ext>
            </a:extLst>
          </p:cNvPr>
          <p:cNvSpPr/>
          <p:nvPr/>
        </p:nvSpPr>
        <p:spPr>
          <a:xfrm>
            <a:off x="6026046" y="2133912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>
                <a:solidFill>
                  <a:schemeClr val="accent2"/>
                </a:solidFill>
                <a:latin typeface="Proxima Nova" panose="020B0604020202020204" charset="0"/>
              </a:rPr>
              <a:t>Clustering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29BDC7DB-4962-4B47-83B4-B72C48164E29}"/>
              </a:ext>
            </a:extLst>
          </p:cNvPr>
          <p:cNvSpPr/>
          <p:nvPr/>
        </p:nvSpPr>
        <p:spPr>
          <a:xfrm>
            <a:off x="7199411" y="2133912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PCA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C213F2BA-31F1-48E9-92AE-02682E122CBA}"/>
              </a:ext>
            </a:extLst>
          </p:cNvPr>
          <p:cNvSpPr/>
          <p:nvPr/>
        </p:nvSpPr>
        <p:spPr>
          <a:xfrm>
            <a:off x="3003699" y="3935665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KNN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97216F1F-A4F2-4D04-B1C8-9E2FFD92A4E4}"/>
              </a:ext>
            </a:extLst>
          </p:cNvPr>
          <p:cNvSpPr/>
          <p:nvPr/>
        </p:nvSpPr>
        <p:spPr>
          <a:xfrm>
            <a:off x="4465909" y="3943782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Regresión logística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2" name="Hexágono 21">
            <a:extLst>
              <a:ext uri="{FF2B5EF4-FFF2-40B4-BE49-F238E27FC236}">
                <a16:creationId xmlns:a16="http://schemas.microsoft.com/office/drawing/2014/main" id="{9448D5DB-40E2-440C-B311-7317E78E6ED1}"/>
              </a:ext>
            </a:extLst>
          </p:cNvPr>
          <p:cNvSpPr/>
          <p:nvPr/>
        </p:nvSpPr>
        <p:spPr>
          <a:xfrm>
            <a:off x="5594499" y="3943782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LDA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9A89CBC-6B47-41DB-9701-F40FC126C137}"/>
              </a:ext>
            </a:extLst>
          </p:cNvPr>
          <p:cNvSpPr/>
          <p:nvPr/>
        </p:nvSpPr>
        <p:spPr>
          <a:xfrm>
            <a:off x="2633272" y="3211058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9E022CC-60EF-4D14-A8D8-A2272C00939F}"/>
              </a:ext>
            </a:extLst>
          </p:cNvPr>
          <p:cNvSpPr/>
          <p:nvPr/>
        </p:nvSpPr>
        <p:spPr>
          <a:xfrm>
            <a:off x="4621968" y="3209166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7E1FACB-771C-4678-8AEC-39BF517E1D99}"/>
              </a:ext>
            </a:extLst>
          </p:cNvPr>
          <p:cNvCxnSpPr>
            <a:stCxn id="11" idx="2"/>
          </p:cNvCxnSpPr>
          <p:nvPr/>
        </p:nvCxnSpPr>
        <p:spPr>
          <a:xfrm flipH="1">
            <a:off x="748542" y="2572687"/>
            <a:ext cx="533117" cy="37367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F40D13E-8445-47B1-A87F-A5950F6CF87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81659" y="2572687"/>
            <a:ext cx="547038" cy="37367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CEEF7BB-59F9-4FD2-B3AB-532406514BF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1281659" y="1858135"/>
            <a:ext cx="2113613" cy="25735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6DF477B-E1A1-420E-99FE-F4FEFB8B015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395272" y="1858135"/>
            <a:ext cx="914400" cy="25641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8DED36CA-EBB0-4414-9220-3514866BE20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395272" y="1170442"/>
            <a:ext cx="1828800" cy="23049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6296CC0-4538-4702-BAE5-618BF6EC547F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224072" y="1170442"/>
            <a:ext cx="1828800" cy="23049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0A0F49A6-13A2-455D-BE09-F1DA863A84CA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 flipH="1">
            <a:off x="3547672" y="2571750"/>
            <a:ext cx="762000" cy="63930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E8EE3FF-AC20-4199-88E8-E4E59FB51FDC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4309672" y="2571750"/>
            <a:ext cx="1226696" cy="637416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D05382A2-D7D6-4418-91FA-F06975755EF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547672" y="3668258"/>
            <a:ext cx="0" cy="25200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1C9CA186-BA11-44F3-BB42-E6592CADB14F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009882" y="3666366"/>
            <a:ext cx="526486" cy="27552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CF97D6B-32FC-4C6B-B0A5-7FC37875742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536368" y="3666366"/>
            <a:ext cx="602104" cy="27552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E819977-5368-4D96-9F5B-91B50EC716FF}"/>
              </a:ext>
            </a:extLst>
          </p:cNvPr>
          <p:cNvCxnSpPr>
            <a:stCxn id="10" idx="2"/>
          </p:cNvCxnSpPr>
          <p:nvPr/>
        </p:nvCxnSpPr>
        <p:spPr>
          <a:xfrm flipH="1">
            <a:off x="6570019" y="1858135"/>
            <a:ext cx="482853" cy="27577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74C57113-C9A9-45EB-B72F-220236E6926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052872" y="1858135"/>
            <a:ext cx="650539" cy="27577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414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21098" y="726843"/>
                <a:ext cx="4565695" cy="38140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El método de regresión lineal nos dice cuánto esperamos que sea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</a:t>
                </a:r>
                <a:r>
                  <a:rPr lang="es-MX" b="1" dirty="0"/>
                  <a:t>en promedio</a:t>
                </a:r>
                <a:r>
                  <a:rPr lang="es-MX" dirty="0"/>
                  <a:t>, para cada valor de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 la recta 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=5+60</m:t>
                    </m:r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dirty="0"/>
                  <a:t>, diríamos que 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Esperaríamos que una unidad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 dirty="0"/>
                  <a:t> tenga una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de 65. 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O que las unidades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 dirty="0"/>
                  <a:t> tienen, en promedio, una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de 65.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También, que un aumento de 1 unidad de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 está asociada a un aumento de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de 60.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dirty="0"/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8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1098" y="726843"/>
                <a:ext cx="4565695" cy="3814056"/>
              </a:xfrm>
              <a:prstGeom prst="rect">
                <a:avLst/>
              </a:prstGeom>
              <a:blipFill>
                <a:blip r:embed="rId3"/>
                <a:stretch>
                  <a:fillRect l="-935" r="-186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6930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Interpretación</a:t>
            </a:r>
            <a:r>
              <a:rPr lang="en-GB" dirty="0"/>
              <a:t> de las </a:t>
            </a:r>
            <a:r>
              <a:rPr lang="en-GB" dirty="0" err="1"/>
              <a:t>predicciones</a:t>
            </a:r>
            <a:endParaRPr dirty="0"/>
          </a:p>
        </p:txBody>
      </p:sp>
      <p:pic>
        <p:nvPicPr>
          <p:cNvPr id="2050" name="Picture 2" descr="Plot the conditional distribution of the response in a linear regression  model - The DO Loop">
            <a:extLst>
              <a:ext uri="{FF2B5EF4-FFF2-40B4-BE49-F238E27FC236}">
                <a16:creationId xmlns:a16="http://schemas.microsoft.com/office/drawing/2014/main" id="{993F6502-603A-4BDE-920D-4A156A9A10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7" t="13095" b="6414"/>
          <a:stretch/>
        </p:blipFill>
        <p:spPr bwMode="auto">
          <a:xfrm>
            <a:off x="4886793" y="842724"/>
            <a:ext cx="4103656" cy="263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B16649E-6082-40F4-A680-E37E737D5CED}"/>
                  </a:ext>
                </a:extLst>
              </p:cNvPr>
              <p:cNvSpPr txBox="1"/>
              <p:nvPr/>
            </p:nvSpPr>
            <p:spPr>
              <a:xfrm>
                <a:off x="321098" y="3957152"/>
                <a:ext cx="6734926" cy="756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s-MX" sz="1800" dirty="0">
                    <a:solidFill>
                      <a:schemeClr val="accent3"/>
                    </a:solidFill>
                    <a:latin typeface="Proxima Nova"/>
                    <a:sym typeface="Proxima Nova"/>
                  </a:rPr>
                  <a:t>Las </a:t>
                </a:r>
                <a:r>
                  <a:rPr lang="es-MX" sz="1800" dirty="0">
                    <a:solidFill>
                      <a:schemeClr val="accent3"/>
                    </a:solidFill>
                    <a:highlight>
                      <a:srgbClr val="63D297"/>
                    </a:highlight>
                    <a:latin typeface="Proxima Nova"/>
                    <a:sym typeface="Proxima Nova"/>
                  </a:rPr>
                  <a:t>extrapolaciones</a:t>
                </a:r>
                <a:r>
                  <a:rPr lang="es-MX" sz="1800" dirty="0">
                    <a:solidFill>
                      <a:schemeClr val="accent3"/>
                    </a:solidFill>
                    <a:latin typeface="Proxima Nova"/>
                    <a:sym typeface="Proxima Nova"/>
                  </a:rPr>
                  <a:t> deben hacerse con reservas.</a:t>
                </a:r>
              </a:p>
              <a:p>
                <a:pPr marL="285750" indent="-285750">
                  <a:spcAft>
                    <a:spcPts val="6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s-MX" sz="1800" dirty="0">
                    <a:solidFill>
                      <a:schemeClr val="accent3"/>
                    </a:solidFill>
                    <a:latin typeface="Proxima Nova"/>
                    <a:sym typeface="Proxima Nova"/>
                  </a:rPr>
                  <a:t>No debemos interpretar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sym typeface="Proxima Nova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sz="1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sym typeface="Proxima Nova"/>
                              </a:rPr>
                            </m:ctrlPr>
                          </m:accPr>
                          <m:e>
                            <m:r>
                              <a:rPr lang="es-MX" sz="1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sym typeface="Proxima Nova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sz="18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sym typeface="Proxima Nova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1800" dirty="0">
                    <a:solidFill>
                      <a:schemeClr val="accent3"/>
                    </a:solidFill>
                    <a:latin typeface="Proxima Nova"/>
                    <a:sym typeface="Proxima Nova"/>
                  </a:rPr>
                  <a:t> como un </a:t>
                </a:r>
                <a:r>
                  <a:rPr lang="es-MX" sz="1800" dirty="0">
                    <a:solidFill>
                      <a:schemeClr val="accent3"/>
                    </a:solidFill>
                    <a:highlight>
                      <a:srgbClr val="63D297"/>
                    </a:highlight>
                    <a:latin typeface="Proxima Nova"/>
                    <a:sym typeface="Proxima Nova"/>
                  </a:rPr>
                  <a:t>efecto causal</a:t>
                </a:r>
                <a:r>
                  <a:rPr lang="es-MX" dirty="0">
                    <a:solidFill>
                      <a:schemeClr val="accent3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B16649E-6082-40F4-A680-E37E737D5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98" y="3957152"/>
                <a:ext cx="6734926" cy="756746"/>
              </a:xfrm>
              <a:prstGeom prst="rect">
                <a:avLst/>
              </a:prstGeom>
              <a:blipFill>
                <a:blip r:embed="rId5"/>
                <a:stretch>
                  <a:fillRect l="-634" t="-4032" b="-1048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816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semana que viene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156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 </a:t>
            </a:r>
            <a:r>
              <a:rPr lang="en-GB" dirty="0" err="1"/>
              <a:t>clase</a:t>
            </a:r>
            <a:r>
              <a:rPr lang="en-GB" dirty="0"/>
              <a:t> que </a:t>
            </a:r>
            <a:r>
              <a:rPr lang="en-GB" dirty="0" err="1"/>
              <a:t>viene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700" y="73252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Teórico</a:t>
            </a:r>
            <a:r>
              <a:rPr lang="en-GB" dirty="0"/>
              <a:t>: </a:t>
            </a:r>
            <a:r>
              <a:rPr lang="es-MX" dirty="0"/>
              <a:t>Regresión lineal múltiple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Práctico</a:t>
            </a:r>
            <a:r>
              <a:rPr lang="en-GB" dirty="0"/>
              <a:t>: resolver </a:t>
            </a:r>
            <a:r>
              <a:rPr lang="en-GB" dirty="0" err="1"/>
              <a:t>práctica</a:t>
            </a:r>
            <a:r>
              <a:rPr lang="en-GB" dirty="0"/>
              <a:t> </a:t>
            </a:r>
            <a:r>
              <a:rPr lang="en-GB" dirty="0" err="1"/>
              <a:t>independiente</a:t>
            </a:r>
            <a:r>
              <a:rPr lang="en-GB" dirty="0"/>
              <a:t>. Traer </a:t>
            </a:r>
            <a:r>
              <a:rPr lang="en-GB" dirty="0" err="1"/>
              <a:t>dudas</a:t>
            </a:r>
            <a:r>
              <a:rPr lang="en-GB" dirty="0"/>
              <a:t> y/o </a:t>
            </a:r>
            <a:r>
              <a:rPr lang="en-GB" dirty="0" err="1"/>
              <a:t>comentarios</a:t>
            </a:r>
            <a:r>
              <a:rPr lang="en-GB" dirty="0"/>
              <a:t>.</a:t>
            </a:r>
            <a:endParaRPr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0B8BED8-D254-4E6B-9DDB-40AD10572EE9}"/>
              </a:ext>
            </a:extLst>
          </p:cNvPr>
          <p:cNvSpPr/>
          <p:nvPr/>
        </p:nvSpPr>
        <p:spPr>
          <a:xfrm>
            <a:off x="3290341" y="1723993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2F46C68-3E03-442B-9A56-B12FA84CA524}"/>
              </a:ext>
            </a:extLst>
          </p:cNvPr>
          <p:cNvSpPr/>
          <p:nvPr/>
        </p:nvSpPr>
        <p:spPr>
          <a:xfrm>
            <a:off x="1176728" y="243854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8629497-6CB1-4AA8-BE40-795E6EC997F7}"/>
              </a:ext>
            </a:extLst>
          </p:cNvPr>
          <p:cNvSpPr/>
          <p:nvPr/>
        </p:nvSpPr>
        <p:spPr>
          <a:xfrm>
            <a:off x="4204741" y="2437608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7" name="Hexágono 6">
            <a:extLst>
              <a:ext uri="{FF2B5EF4-FFF2-40B4-BE49-F238E27FC236}">
                <a16:creationId xmlns:a16="http://schemas.microsoft.com/office/drawing/2014/main" id="{F43309B9-5A2B-4822-A565-16F0FCA701B0}"/>
              </a:ext>
            </a:extLst>
          </p:cNvPr>
          <p:cNvSpPr/>
          <p:nvPr/>
        </p:nvSpPr>
        <p:spPr>
          <a:xfrm>
            <a:off x="1054011" y="3269424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8" name="Hexágono 7">
            <a:extLst>
              <a:ext uri="{FF2B5EF4-FFF2-40B4-BE49-F238E27FC236}">
                <a16:creationId xmlns:a16="http://schemas.microsoft.com/office/drawing/2014/main" id="{036E445B-9A9B-4EE8-AC8F-386BBF9A5CD7}"/>
              </a:ext>
            </a:extLst>
          </p:cNvPr>
          <p:cNvSpPr/>
          <p:nvPr/>
        </p:nvSpPr>
        <p:spPr>
          <a:xfrm>
            <a:off x="2124945" y="3269424"/>
            <a:ext cx="1008000" cy="72000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60DB41EE-1B78-4A96-9514-A0F89FC82D7C}"/>
              </a:ext>
            </a:extLst>
          </p:cNvPr>
          <p:cNvSpPr/>
          <p:nvPr/>
        </p:nvSpPr>
        <p:spPr>
          <a:xfrm>
            <a:off x="3813168" y="4258723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KNN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8FB19C9-391D-40C5-9883-081E5B00C17D}"/>
              </a:ext>
            </a:extLst>
          </p:cNvPr>
          <p:cNvSpPr/>
          <p:nvPr/>
        </p:nvSpPr>
        <p:spPr>
          <a:xfrm>
            <a:off x="5275378" y="4266840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Regresión logística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44946BEB-6F83-4906-AE4E-CF067F5D1B16}"/>
              </a:ext>
            </a:extLst>
          </p:cNvPr>
          <p:cNvSpPr/>
          <p:nvPr/>
        </p:nvSpPr>
        <p:spPr>
          <a:xfrm>
            <a:off x="6403968" y="4266840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LDA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83D520EB-FEC6-420B-A827-D2B40CD39E48}"/>
              </a:ext>
            </a:extLst>
          </p:cNvPr>
          <p:cNvSpPr/>
          <p:nvPr/>
        </p:nvSpPr>
        <p:spPr>
          <a:xfrm>
            <a:off x="3442741" y="3534116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5937431-A0A0-4804-9F45-F1B037BE1585}"/>
              </a:ext>
            </a:extLst>
          </p:cNvPr>
          <p:cNvSpPr/>
          <p:nvPr/>
        </p:nvSpPr>
        <p:spPr>
          <a:xfrm>
            <a:off x="5431437" y="3532224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89F233B-143E-4618-816C-06D07FC832CC}"/>
              </a:ext>
            </a:extLst>
          </p:cNvPr>
          <p:cNvCxnSpPr>
            <a:stCxn id="5" idx="2"/>
          </p:cNvCxnSpPr>
          <p:nvPr/>
        </p:nvCxnSpPr>
        <p:spPr>
          <a:xfrm flipH="1">
            <a:off x="1558011" y="2895745"/>
            <a:ext cx="533117" cy="373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8690903-32EB-4CE9-AAD6-DEBCCEBD5F0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91128" y="2895745"/>
            <a:ext cx="547038" cy="373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F6C13EB6-559B-4D06-8F5F-B7EB8D9AE99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091128" y="2181193"/>
            <a:ext cx="2113613" cy="25735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A3EA973-CFF5-42C4-8989-6F5262785D9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204741" y="2181193"/>
            <a:ext cx="914400" cy="25641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F805F51-942A-4C73-9D11-E54402BE6E1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4357141" y="2894808"/>
            <a:ext cx="762000" cy="63930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1454F64-421E-4A66-B8D0-84033C187374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5119141" y="2894808"/>
            <a:ext cx="1226696" cy="63741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D6D974C8-1B16-4B68-94F0-46DFC36E8FD5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357141" y="3991316"/>
            <a:ext cx="0" cy="252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6DC1DBC-1CA2-489E-8AA2-3936E90686DE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819351" y="3989424"/>
            <a:ext cx="526486" cy="27552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6F08179-4EAD-4C1B-B84D-AFF14A3F0BB4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345837" y="3989424"/>
            <a:ext cx="602104" cy="27552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Gracias!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65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Teórica</a:t>
            </a:r>
            <a:r>
              <a:rPr lang="en-GB" dirty="0"/>
              <a:t> 2: </a:t>
            </a:r>
            <a:r>
              <a:rPr lang="es-MX" dirty="0"/>
              <a:t>Explorando y transformando variables. </a:t>
            </a:r>
            <a:r>
              <a:rPr lang="es-MX" dirty="0" err="1"/>
              <a:t>Intro</a:t>
            </a:r>
            <a:r>
              <a:rPr lang="es-MX" dirty="0"/>
              <a:t> a regresión lineal simple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Google Shape;137;p2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Relaciones </a:t>
                </a:r>
                <a:r>
                  <a:rPr lang="es-MX" dirty="0">
                    <a:highlight>
                      <a:schemeClr val="lt2"/>
                    </a:highlight>
                  </a:rPr>
                  <a:t>lineales</a:t>
                </a:r>
                <a:endParaRPr lang="es-MX" dirty="0"/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La </a:t>
                </a:r>
                <a:r>
                  <a:rPr lang="es-MX" dirty="0">
                    <a:highlight>
                      <a:schemeClr val="lt2"/>
                    </a:highlight>
                  </a:rPr>
                  <a:t>regresión lineal</a:t>
                </a:r>
                <a:r>
                  <a:rPr lang="es-MX" dirty="0"/>
                  <a:t> y sus preguntas</a:t>
                </a:r>
                <a:endParaRPr lang="es-MX" dirty="0">
                  <a:highlight>
                    <a:schemeClr val="lt2"/>
                  </a:highlight>
                </a:endParaRPr>
              </a:p>
              <a:p>
                <a:pPr>
                  <a:lnSpc>
                    <a:spcPct val="150000"/>
                  </a:lnSpc>
                  <a:buFont typeface="Proxima Nova"/>
                  <a:buAutoNum type="romanUcPeriod"/>
                </a:pPr>
                <a:r>
                  <a:rPr lang="es-MX" dirty="0"/>
                  <a:t>Las relaciones </a:t>
                </a:r>
                <a:r>
                  <a:rPr lang="es-MX" dirty="0">
                    <a:highlight>
                      <a:srgbClr val="63D297"/>
                    </a:highlight>
                  </a:rPr>
                  <a:t>no lineales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Interpretación de </a:t>
                </a:r>
                <a:r>
                  <a:rPr lang="es-MX" dirty="0">
                    <a:highlight>
                      <a:srgbClr val="63D297"/>
                    </a:highlight>
                  </a:rPr>
                  <a:t>coeficientes y estimación</a:t>
                </a:r>
                <a:r>
                  <a:rPr lang="es-MX" dirty="0"/>
                  <a:t> por mínimos cuadrados</a:t>
                </a:r>
                <a:endParaRPr lang="es-MX" dirty="0">
                  <a:highlight>
                    <a:schemeClr val="lt2"/>
                  </a:highlight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Test de </a:t>
                </a:r>
                <a:r>
                  <a:rPr lang="es-MX" dirty="0">
                    <a:highlight>
                      <a:srgbClr val="63D297"/>
                    </a:highlight>
                  </a:rPr>
                  <a:t>hipótesis</a:t>
                </a:r>
                <a:r>
                  <a:rPr lang="es-MX" dirty="0"/>
                  <a:t>. El p-valor</a:t>
                </a:r>
                <a:endParaRPr lang="es-MX" dirty="0">
                  <a:highlight>
                    <a:schemeClr val="lt2"/>
                  </a:highlight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>
                    <a:highlight>
                      <a:srgbClr val="63D297"/>
                    </a:highlight>
                  </a:rPr>
                  <a:t>Residuos</a:t>
                </a:r>
                <a:r>
                  <a:rPr lang="es-MX" dirty="0"/>
                  <a:t> y su distribución</a:t>
                </a:r>
                <a:endParaRPr lang="es-MX" dirty="0">
                  <a:highlight>
                    <a:schemeClr val="lt2"/>
                  </a:highlight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Bondad de </a:t>
                </a:r>
                <a:r>
                  <a:rPr lang="es-MX" dirty="0">
                    <a:highlight>
                      <a:srgbClr val="63D297"/>
                    </a:highlight>
                  </a:rPr>
                  <a:t>ajuste</a:t>
                </a:r>
                <a:r>
                  <a:rPr lang="es-MX" dirty="0"/>
                  <a:t>: 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MX" dirty="0">
                  <a:highlight>
                    <a:schemeClr val="lt2"/>
                  </a:highlight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Interpretación de </a:t>
                </a:r>
                <a:r>
                  <a:rPr lang="es-MX" dirty="0">
                    <a:highlight>
                      <a:srgbClr val="63D297"/>
                    </a:highlight>
                  </a:rPr>
                  <a:t>predicciones</a:t>
                </a:r>
              </a:p>
            </p:txBody>
          </p:sp>
        </mc:Choice>
        <mc:Fallback xmlns="">
          <p:sp>
            <p:nvSpPr>
              <p:cNvPr id="137" name="Google Shape;137;p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</a:t>
            </a:r>
            <a:r>
              <a:rPr lang="en-GB" dirty="0" err="1"/>
              <a:t>Relaciones</a:t>
            </a:r>
            <a:r>
              <a:rPr lang="en-GB" dirty="0"/>
              <a:t> </a:t>
            </a:r>
            <a:r>
              <a:rPr lang="en-GB" dirty="0" err="1"/>
              <a:t>lineales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gráfico siguiente muestra dos variables (𝑋 e 𝑌)</a:t>
            </a:r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0429CD2-9FEB-4456-86E5-93DAC703A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2300" y="1152474"/>
            <a:ext cx="4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5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Podemos modelar esa relación entre ambas de forma perfecta con una línea recta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152474"/>
                <a:ext cx="3300931" cy="3853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s-MX" dirty="0"/>
                  <a:t>La ecuación de la recta es</a:t>
                </a:r>
              </a:p>
              <a:p>
                <a:pPr marL="0" indent="0">
                  <a:buNone/>
                </a:pPr>
                <a:endParaRPr lang="es-MX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=5+64,96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MX" i="1" dirty="0"/>
              </a:p>
              <a:p>
                <a:pPr marL="0" indent="0">
                  <a:buNone/>
                </a:pPr>
                <a:endParaRPr lang="es-MX" i="1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La </a:t>
                </a:r>
                <a:r>
                  <a:rPr lang="es-MX" b="1" dirty="0"/>
                  <a:t>pendiente</a:t>
                </a:r>
                <a:r>
                  <a:rPr lang="es-MX" dirty="0"/>
                  <a:t> de esta recta es 64.96 y la </a:t>
                </a:r>
                <a:r>
                  <a:rPr lang="es-MX" b="1" dirty="0"/>
                  <a:t>ordenada al origen </a:t>
                </a:r>
                <a:r>
                  <a:rPr lang="es-MX" dirty="0"/>
                  <a:t>es 5.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s-MX" dirty="0"/>
                  <a:t>Podemos predecir </a:t>
                </a:r>
                <a:r>
                  <a:rPr lang="es-MX" b="1" dirty="0"/>
                  <a:t>sin error</a:t>
                </a:r>
                <a:r>
                  <a:rPr lang="es-MX" dirty="0"/>
                  <a:t>, pero las relaciones perfectas no existen.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2474"/>
                <a:ext cx="3300931" cy="3853300"/>
              </a:xfrm>
              <a:prstGeom prst="rect">
                <a:avLst/>
              </a:prstGeom>
              <a:blipFill>
                <a:blip r:embed="rId4"/>
                <a:stretch>
                  <a:fillRect l="-1107" r="-147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áfico 3">
            <a:extLst>
              <a:ext uri="{FF2B5EF4-FFF2-40B4-BE49-F238E27FC236}">
                <a16:creationId xmlns:a16="http://schemas.microsoft.com/office/drawing/2014/main" id="{1130010D-3410-41E3-87EF-476411BEC0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32300" y="1152474"/>
            <a:ext cx="4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3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body" idx="1"/>
          </p:nvPr>
        </p:nvSpPr>
        <p:spPr>
          <a:xfrm>
            <a:off x="534070" y="3203493"/>
            <a:ext cx="2756271" cy="1763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Relación lineal </a:t>
            </a:r>
            <a:r>
              <a:rPr lang="es-MX" dirty="0">
                <a:highlight>
                  <a:srgbClr val="63D297"/>
                </a:highlight>
              </a:rPr>
              <a:t>descendente relativamente fuerte</a:t>
            </a:r>
            <a:r>
              <a:rPr lang="es-MX" dirty="0"/>
              <a:t>, donde la variabilidad restante es menor en relación con la fuerza de la relación entre variables.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4B97AC-5ED1-44F1-87C9-DB19EEF37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70" y="163075"/>
            <a:ext cx="8075860" cy="3040418"/>
          </a:xfrm>
          <a:prstGeom prst="rect">
            <a:avLst/>
          </a:prstGeom>
        </p:spPr>
      </p:pic>
      <p:sp>
        <p:nvSpPr>
          <p:cNvPr id="9" name="Google Shape;199;p34">
            <a:extLst>
              <a:ext uri="{FF2B5EF4-FFF2-40B4-BE49-F238E27FC236}">
                <a16:creationId xmlns:a16="http://schemas.microsoft.com/office/drawing/2014/main" id="{55A58663-F8D4-42A5-A8EA-F8197045AC50}"/>
              </a:ext>
            </a:extLst>
          </p:cNvPr>
          <p:cNvSpPr txBox="1">
            <a:spLocks/>
          </p:cNvSpPr>
          <p:nvPr/>
        </p:nvSpPr>
        <p:spPr>
          <a:xfrm>
            <a:off x="3290341" y="3131635"/>
            <a:ext cx="2756271" cy="176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lnSpc>
                <a:spcPct val="150000"/>
              </a:lnSpc>
              <a:buFont typeface="Proxima Nova"/>
              <a:buNone/>
            </a:pPr>
            <a:r>
              <a:rPr lang="es-MX" sz="1500" dirty="0"/>
              <a:t>Relación hacia arriba (positiva) que, aunque evidente, </a:t>
            </a:r>
            <a:r>
              <a:rPr lang="es-MX" sz="1500" dirty="0">
                <a:highlight>
                  <a:srgbClr val="63D297"/>
                </a:highlight>
              </a:rPr>
              <a:t>no es tan fuerte</a:t>
            </a:r>
            <a:r>
              <a:rPr lang="es-MX" sz="1500" dirty="0"/>
              <a:t> como la primer</a:t>
            </a:r>
            <a:r>
              <a:rPr lang="es-MX" sz="1500" dirty="0">
                <a:solidFill>
                  <a:schemeClr val="accent2"/>
                </a:solidFill>
              </a:rPr>
              <a:t>a</a:t>
            </a:r>
            <a:r>
              <a:rPr lang="es-MX" sz="1500" dirty="0"/>
              <a:t>.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Proxima Nova"/>
              <a:buNone/>
            </a:pPr>
            <a:endParaRPr lang="es-MX" sz="1500" dirty="0"/>
          </a:p>
        </p:txBody>
      </p:sp>
      <p:sp>
        <p:nvSpPr>
          <p:cNvPr id="10" name="Google Shape;199;p34">
            <a:extLst>
              <a:ext uri="{FF2B5EF4-FFF2-40B4-BE49-F238E27FC236}">
                <a16:creationId xmlns:a16="http://schemas.microsoft.com/office/drawing/2014/main" id="{9646DCFB-21ED-47CF-8B91-5E8847CACD5C}"/>
              </a:ext>
            </a:extLst>
          </p:cNvPr>
          <p:cNvSpPr txBox="1">
            <a:spLocks/>
          </p:cNvSpPr>
          <p:nvPr/>
        </p:nvSpPr>
        <p:spPr>
          <a:xfrm>
            <a:off x="6046612" y="3131635"/>
            <a:ext cx="2756271" cy="176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lnSpc>
                <a:spcPct val="150000"/>
              </a:lnSpc>
              <a:buFont typeface="Proxima Nova"/>
              <a:buNone/>
            </a:pPr>
            <a:r>
              <a:rPr lang="es-MX" sz="1500" dirty="0"/>
              <a:t>Relación negativa (a la baja) </a:t>
            </a:r>
            <a:r>
              <a:rPr lang="es-MX" sz="1500" dirty="0">
                <a:highlight>
                  <a:srgbClr val="63D297"/>
                </a:highlight>
              </a:rPr>
              <a:t>muy débil</a:t>
            </a:r>
            <a:r>
              <a:rPr lang="es-MX" sz="1500" dirty="0"/>
              <a:t>.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Proxima Nova"/>
              <a:buNone/>
            </a:pPr>
            <a:endParaRPr lang="es-MX" sz="1500" dirty="0"/>
          </a:p>
        </p:txBody>
      </p:sp>
    </p:spTree>
    <p:extLst>
      <p:ext uri="{BB962C8B-B14F-4D97-AF65-F5344CB8AC3E}">
        <p14:creationId xmlns:p14="http://schemas.microsoft.com/office/powerpoint/2010/main" val="3900693462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1565</Words>
  <Application>Microsoft Office PowerPoint</Application>
  <PresentationFormat>Presentación en pantalla (16:9)</PresentationFormat>
  <Paragraphs>202</Paragraphs>
  <Slides>33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9" baseType="lpstr">
      <vt:lpstr>Arial</vt:lpstr>
      <vt:lpstr>Georgia</vt:lpstr>
      <vt:lpstr>Wingdings</vt:lpstr>
      <vt:lpstr>Proxima Nova</vt:lpstr>
      <vt:lpstr>Cambria Math</vt:lpstr>
      <vt:lpstr>Spearmint</vt:lpstr>
      <vt:lpstr>Módulo 3: Introducción al modelado de datos</vt:lpstr>
      <vt:lpstr>Contenidos por clase</vt:lpstr>
      <vt:lpstr>Nuestra hoja de ruta</vt:lpstr>
      <vt:lpstr>Teórica 2: Explorando y transformando variables. Intro a regresión lineal simple</vt:lpstr>
      <vt:lpstr>Agenda</vt:lpstr>
      <vt:lpstr>I. Relaciones lineales</vt:lpstr>
      <vt:lpstr>El gráfico siguiente muestra dos variables (𝑋 e 𝑌)</vt:lpstr>
      <vt:lpstr>Podemos modelar esa relación entre ambas de forma perfecta con una línea recta</vt:lpstr>
      <vt:lpstr>Presentación de PowerPoint</vt:lpstr>
      <vt:lpstr>II. La regresión lineal y sus preguntas</vt:lpstr>
      <vt:lpstr>Dos tipos de usos de una regresión lineal</vt:lpstr>
      <vt:lpstr>¿Qué tipo de modelo es la regresión lineal?</vt:lpstr>
      <vt:lpstr>¿Qué preguntas responde la regresión lineal?  </vt:lpstr>
      <vt:lpstr>III. Las relaciones no lineales</vt:lpstr>
      <vt:lpstr>Hay casos en los que la verdadera relación entre las variables es muy no-lineal</vt:lpstr>
      <vt:lpstr>IV. Interpretación de coeficientes y estimación por mínimos cuadrados</vt:lpstr>
      <vt:lpstr>Y=β_0+β_1 X+ϵ</vt:lpstr>
      <vt:lpstr>Cómo estimar?</vt:lpstr>
      <vt:lpstr>Mínimos cuadrados ordinarios</vt:lpstr>
      <vt:lpstr>Mínimos cuadrados ordinarios</vt:lpstr>
      <vt:lpstr>V. Test de hipótesis. El p-valor</vt:lpstr>
      <vt:lpstr>Es una regla de decisión para rechazar hipótesis sobre la población</vt:lpstr>
      <vt:lpstr>Tengo el modelo, ¿ahora qué? Diagnóstico</vt:lpstr>
      <vt:lpstr>VI. Residuos y su distribución</vt:lpstr>
      <vt:lpstr>La regresión lineal “funciona” bajo ciertos supuestos</vt:lpstr>
      <vt:lpstr>Presentación de PowerPoint</vt:lpstr>
      <vt:lpstr>VII. Bondad de ajuste: el R^2</vt:lpstr>
      <vt:lpstr>Primera métrica para la precisión de un modelo</vt:lpstr>
      <vt:lpstr>VIII. Interpretación de predicciones</vt:lpstr>
      <vt:lpstr>Interpretación de las predicciones</vt:lpstr>
      <vt:lpstr>La semana que viene</vt:lpstr>
      <vt:lpstr>La clase que viene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Valentín Álvarez</cp:lastModifiedBy>
  <cp:revision>66</cp:revision>
  <dcterms:modified xsi:type="dcterms:W3CDTF">2024-04-04T20:24:02Z</dcterms:modified>
</cp:coreProperties>
</file>