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64" r:id="rId3"/>
    <p:sldId id="350" r:id="rId4"/>
    <p:sldId id="265" r:id="rId5"/>
    <p:sldId id="267" r:id="rId6"/>
    <p:sldId id="268" r:id="rId7"/>
    <p:sldId id="270" r:id="rId8"/>
    <p:sldId id="272" r:id="rId9"/>
    <p:sldId id="342" r:id="rId10"/>
    <p:sldId id="343" r:id="rId11"/>
    <p:sldId id="344" r:id="rId12"/>
    <p:sldId id="301" r:id="rId13"/>
    <p:sldId id="283" r:id="rId14"/>
    <p:sldId id="335" r:id="rId15"/>
    <p:sldId id="345" r:id="rId16"/>
    <p:sldId id="347" r:id="rId17"/>
    <p:sldId id="346" r:id="rId18"/>
    <p:sldId id="348" r:id="rId19"/>
    <p:sldId id="276" r:id="rId20"/>
    <p:sldId id="277" r:id="rId21"/>
    <p:sldId id="349" r:id="rId22"/>
    <p:sldId id="280" r:id="rId23"/>
    <p:sldId id="338" r:id="rId24"/>
    <p:sldId id="286" r:id="rId25"/>
    <p:sldId id="339" r:id="rId26"/>
    <p:sldId id="288" r:id="rId27"/>
    <p:sldId id="341" r:id="rId28"/>
    <p:sldId id="295" r:id="rId29"/>
    <p:sldId id="296" r:id="rId30"/>
    <p:sldId id="312" r:id="rId3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3"/>
    </p:embeddedFont>
    <p:embeddedFont>
      <p:font typeface="Georgia" panose="02040502050405020303" pitchFamily="18" charset="0"/>
      <p:regular r:id="rId34"/>
      <p:bold r:id="rId35"/>
      <p:italic r:id="rId36"/>
      <p:boldItalic r:id="rId37"/>
    </p:embeddedFont>
    <p:embeddedFont>
      <p:font typeface="Proxima Nova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63D297"/>
    <a:srgbClr val="579BBD"/>
    <a:srgbClr val="4BA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526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730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853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626d24df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626d24df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819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540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074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4956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103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26d24df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626d24df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91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626d24df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626d24df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26d24df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626d24df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883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626d24df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626d24df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229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626d24df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626d24df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Para promediarlas hay que estandarizarlas primero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609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626d24df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626d24df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562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5a1b4e583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5a1b4e583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070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089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26d24df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626d24df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55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Módulo</a:t>
            </a:r>
            <a:r>
              <a:rPr lang="en-GB" dirty="0"/>
              <a:t> 3: </a:t>
            </a:r>
            <a:r>
              <a:rPr lang="en-GB" dirty="0" err="1"/>
              <a:t>Introducción</a:t>
            </a:r>
            <a:r>
              <a:rPr lang="en-GB" dirty="0"/>
              <a:t> al </a:t>
            </a:r>
            <a:r>
              <a:rPr lang="en-GB" dirty="0" err="1"/>
              <a:t>modelado</a:t>
            </a:r>
            <a:r>
              <a:rPr lang="en-GB" dirty="0"/>
              <a:t> de </a:t>
            </a:r>
            <a:r>
              <a:rPr lang="en-GB" dirty="0" err="1"/>
              <a:t>datos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Diplomatura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Ciencias</a:t>
            </a:r>
            <a:r>
              <a:rPr lang="en-GB" dirty="0"/>
              <a:t> </a:t>
            </a:r>
            <a:r>
              <a:rPr lang="en-GB" dirty="0" err="1"/>
              <a:t>Sociales</a:t>
            </a:r>
            <a:r>
              <a:rPr lang="en-GB" dirty="0"/>
              <a:t> </a:t>
            </a:r>
            <a:r>
              <a:rPr lang="en-GB" dirty="0" err="1"/>
              <a:t>Computacionales</a:t>
            </a:r>
            <a:r>
              <a:rPr lang="en-GB" dirty="0"/>
              <a:t> y </a:t>
            </a:r>
            <a:r>
              <a:rPr lang="en-GB" dirty="0" err="1"/>
              <a:t>Humanidades</a:t>
            </a:r>
            <a:r>
              <a:rPr lang="en-GB" dirty="0"/>
              <a:t> </a:t>
            </a:r>
            <a:r>
              <a:rPr lang="en-GB" dirty="0" err="1"/>
              <a:t>Digitales</a:t>
            </a:r>
            <a:r>
              <a:rPr lang="en-GB" dirty="0"/>
              <a:t> (IDAES-UNSAM)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95950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Interpretación de los coeficientes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Se puede demostrar que: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sz="1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r>
                        <a:rPr lang="es-MX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s-MX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MX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s-MX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s-MX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s-MX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accent2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s-MX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s-MX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s-MX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s-MX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s-MX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s-MX" dirty="0"/>
                  <a:t>     donde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s-MX" dirty="0"/>
                  <a:t> es el residuo de regresar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MX" dirty="0"/>
                  <a:t> sobre el resto de las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Es decir que el beta de una regresión múltiple nos muestra la asociación entre la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</a:t>
                </a:r>
                <a:r>
                  <a:rPr lang="es-MX" dirty="0" err="1"/>
                  <a:t>y</a:t>
                </a:r>
                <a:r>
                  <a:rPr lang="es-MX" dirty="0"/>
                  <a:t> la parte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MX" dirty="0"/>
                  <a:t> que no está explicada por el resto de las variables.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Al incluir nuevas variables, estamos “limpiando” el beta, sacándole la parte que se debe a asociaciones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MX" dirty="0"/>
                  <a:t> y otras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  <a:blipFill>
                <a:blip r:embed="rId3"/>
                <a:stretch>
                  <a:fillRect l="-429" r="-121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81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17610"/>
                <a:ext cx="5532572" cy="396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En la regresión      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𝐼𝑛𝑔𝑟𝑒𝑠𝑜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𝐸𝑑𝑢𝑐𝑎𝑐𝑖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s-MX" sz="1600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s-MX" sz="16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600" dirty="0"/>
                  <a:t> captaría el efecto de un año adicional de educación en el ingreso.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Pero hay variables que pueden afectar simultáneamente al ingreso y la posibilidad de educarse por muchos años, como el ingreso de los progenitores (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𝐼𝑛𝑔𝑃𝑟𝑜𝑔</m:t>
                    </m:r>
                  </m:oMath>
                </a14:m>
                <a:r>
                  <a:rPr lang="es-MX" sz="1600" dirty="0"/>
                  <a:t>).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¿Cuánto de la asociación entre el ingreso y la educación se debe al ingreso de los padres? Una regresión múltiple nos permite distinguir los dos efectos.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Por eso también se dice que es una regresión de ingreso sobre educación “controlando por” </a:t>
                </a:r>
                <a:r>
                  <a:rPr lang="es-MX" sz="1600" dirty="0" err="1"/>
                  <a:t>IngProg</a:t>
                </a:r>
                <a:r>
                  <a:rPr lang="es-MX" sz="1600" dirty="0"/>
                  <a:t> </a:t>
                </a:r>
              </a:p>
            </p:txBody>
          </p:sp>
        </mc:Choice>
        <mc:Fallback xmlns="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17610"/>
                <a:ext cx="5532572" cy="3964056"/>
              </a:xfrm>
              <a:prstGeom prst="rect">
                <a:avLst/>
              </a:prstGeom>
              <a:blipFill>
                <a:blip r:embed="rId3"/>
                <a:stretch>
                  <a:fillRect l="-661" r="-12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01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Por ejemplo, supongamos que queremos estudiar la relación entre los años de educación y el ingreso laboral</a:t>
            </a:r>
            <a:endParaRPr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A8BE4AB-C06E-48FB-AD46-6B0E2D8B999C}"/>
              </a:ext>
            </a:extLst>
          </p:cNvPr>
          <p:cNvSpPr/>
          <p:nvPr/>
        </p:nvSpPr>
        <p:spPr>
          <a:xfrm>
            <a:off x="6160956" y="2202923"/>
            <a:ext cx="1188000" cy="3600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accent2"/>
                </a:solidFill>
                <a:latin typeface="Proxima Nova" panose="020B0604020202020204" charset="0"/>
              </a:rPr>
              <a:t>Educación</a:t>
            </a:r>
            <a:endParaRPr lang="es-AR" sz="11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534FC05-36D0-4ED2-9745-FE76F0B718CA}"/>
              </a:ext>
            </a:extLst>
          </p:cNvPr>
          <p:cNvSpPr/>
          <p:nvPr/>
        </p:nvSpPr>
        <p:spPr>
          <a:xfrm>
            <a:off x="7876705" y="2178452"/>
            <a:ext cx="1188000" cy="3600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accent2"/>
                </a:solidFill>
                <a:latin typeface="Proxima Nova" panose="020B0604020202020204" charset="0"/>
              </a:rPr>
              <a:t>Ingreso</a:t>
            </a:r>
            <a:endParaRPr lang="es-AR" sz="11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95BEDDF-A129-414F-83A4-A6B041FF3295}"/>
              </a:ext>
            </a:extLst>
          </p:cNvPr>
          <p:cNvSpPr/>
          <p:nvPr/>
        </p:nvSpPr>
        <p:spPr>
          <a:xfrm>
            <a:off x="7032272" y="3079124"/>
            <a:ext cx="1188000" cy="3600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accent2"/>
                </a:solidFill>
                <a:latin typeface="Proxima Nova" panose="020B0604020202020204" charset="0"/>
              </a:rPr>
              <a:t>IngProg</a:t>
            </a:r>
            <a:endParaRPr lang="es-AR" sz="11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9BB3078-E7AA-4326-8D9E-FA48FF2C93C8}"/>
              </a:ext>
            </a:extLst>
          </p:cNvPr>
          <p:cNvCxnSpPr/>
          <p:nvPr/>
        </p:nvCxnSpPr>
        <p:spPr>
          <a:xfrm>
            <a:off x="7348956" y="2357779"/>
            <a:ext cx="527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CBE3C60-0514-47EF-93FC-C55AF1123237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H="1" flipV="1">
            <a:off x="6754956" y="2562923"/>
            <a:ext cx="871316" cy="51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8597CE8-7489-4B5D-9E49-18786A760B2A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7626272" y="2538452"/>
            <a:ext cx="844433" cy="540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AEFFD19-498F-4691-ADC7-57E191208B9A}"/>
                  </a:ext>
                </a:extLst>
              </p:cNvPr>
              <p:cNvSpPr txBox="1"/>
              <p:nvPr/>
            </p:nvSpPr>
            <p:spPr>
              <a:xfrm>
                <a:off x="7184359" y="2016850"/>
                <a:ext cx="8619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AEFFD19-498F-4691-ADC7-57E191208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359" y="2016850"/>
                <a:ext cx="861934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1AC9E29-36FE-434B-A14B-0A7B548E65B0}"/>
                  </a:ext>
                </a:extLst>
              </p:cNvPr>
              <p:cNvSpPr txBox="1"/>
              <p:nvPr/>
            </p:nvSpPr>
            <p:spPr>
              <a:xfrm>
                <a:off x="7970366" y="2725264"/>
                <a:ext cx="8619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1AC9E29-36FE-434B-A14B-0A7B548E6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366" y="2725264"/>
                <a:ext cx="861934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B8DAAAE-D809-46EF-A6F4-F63737E723A4}"/>
                  </a:ext>
                </a:extLst>
              </p:cNvPr>
              <p:cNvSpPr txBox="1"/>
              <p:nvPr/>
            </p:nvSpPr>
            <p:spPr>
              <a:xfrm>
                <a:off x="1604694" y="3804923"/>
                <a:ext cx="4572000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𝐼𝑛𝑔𝑟𝑒𝑠𝑜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𝐸𝑑𝑢𝑐𝑎𝑐𝑖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𝐼𝑛𝑔𝑃𝑟𝑜𝑔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s-MX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B8DAAAE-D809-46EF-A6F4-F63737E72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694" y="3804923"/>
                <a:ext cx="4572000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03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355339" y="1641421"/>
            <a:ext cx="7342110" cy="2143773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3700" dirty="0"/>
              <a:t>¿Cómo interpretar en caso de que la variable independiente sea cualitativa?</a:t>
            </a:r>
            <a:endParaRPr lang="es-AR" sz="3700" dirty="0"/>
          </a:p>
        </p:txBody>
      </p:sp>
    </p:spTree>
    <p:extLst>
      <p:ext uri="{BB962C8B-B14F-4D97-AF65-F5344CB8AC3E}">
        <p14:creationId xmlns:p14="http://schemas.microsoft.com/office/powerpoint/2010/main" val="336581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Variables </a:t>
            </a:r>
            <a:r>
              <a:rPr lang="en-GB" dirty="0" err="1"/>
              <a:t>independientes</a:t>
            </a:r>
            <a:r>
              <a:rPr lang="en-GB" dirty="0"/>
              <a:t> </a:t>
            </a:r>
            <a:r>
              <a:rPr lang="en-GB" dirty="0" err="1"/>
              <a:t>cualitativas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952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Variables predictoras cualitativas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5"/>
                <a:ext cx="8427567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Un predictor binario (variable indicadora o </a:t>
                </a:r>
                <a:r>
                  <a:rPr lang="es-MX" dirty="0" err="1"/>
                  <a:t>dummy</a:t>
                </a:r>
                <a:r>
                  <a:rPr lang="es-MX" dirty="0"/>
                  <a:t>) indica si una observación presenta un determinado atributo o no.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tiene más categorías (variable categórica o multinomial), indica a qué clase pertenece la observación.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Para incorporar una variable binaria a una regresión la codificamos como 1 si presenta el atributo y 0 en caso contrario (el caso base). 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Por ejemplo, 1 si es varón y 0 si no lo es.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Supongamos una regresión del ingreso individual sobre las horas dedicadas al trabajo remunerado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) y el sexo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dirty="0"/>
                  <a:t>):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s-MX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5"/>
                <a:ext cx="8427567" cy="3416400"/>
              </a:xfrm>
              <a:prstGeom prst="rect">
                <a:avLst/>
              </a:prstGeom>
              <a:blipFill>
                <a:blip r:embed="rId3"/>
                <a:stretch>
                  <a:fillRect l="-43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08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18AC1373-2B64-4401-B60B-3BB3B70A0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9024" y="31015"/>
            <a:ext cx="3657600" cy="2743200"/>
          </a:xfrm>
          <a:prstGeom prst="rect">
            <a:avLst/>
          </a:prstGeom>
        </p:spPr>
      </p:pic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Variables predictoras cualitativas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31954"/>
                <a:ext cx="3953002" cy="417381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2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MX" dirty="0"/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≈(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MX" dirty="0"/>
                  <a:t>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Incorporar una </a:t>
                </a:r>
                <a:r>
                  <a:rPr lang="es-MX" dirty="0" err="1"/>
                  <a:t>dummy</a:t>
                </a:r>
                <a:r>
                  <a:rPr lang="es-MX" dirty="0"/>
                  <a:t> produce una recta para cada categoría, que se diferencian en su ordenada al origen.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Para cada cantidad de horas dedicadas al trabajo remunerado, los varones tienen un ingreso mayor, en promedio, que otros géneros.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31954"/>
                <a:ext cx="3953002" cy="4173819"/>
              </a:xfrm>
              <a:prstGeom prst="rect">
                <a:avLst/>
              </a:prstGeom>
              <a:blipFill>
                <a:blip r:embed="rId5"/>
                <a:stretch>
                  <a:fillRect l="-924" r="-1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áfico 4">
            <a:extLst>
              <a:ext uri="{FF2B5EF4-FFF2-40B4-BE49-F238E27FC236}">
                <a16:creationId xmlns:a16="http://schemas.microsoft.com/office/drawing/2014/main" id="{F9836E08-26FB-4081-BF60-A741390A5E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99024" y="2300048"/>
            <a:ext cx="3657600" cy="2743200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04959A6-44F8-4E80-ACDD-28DD6F18F198}"/>
              </a:ext>
            </a:extLst>
          </p:cNvPr>
          <p:cNvCxnSpPr/>
          <p:nvPr/>
        </p:nvCxnSpPr>
        <p:spPr>
          <a:xfrm>
            <a:off x="6033541" y="4204741"/>
            <a:ext cx="0" cy="32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31BB4C1-5070-4773-A70E-7E1342BB6E36}"/>
                  </a:ext>
                </a:extLst>
              </p:cNvPr>
              <p:cNvSpPr txBox="1"/>
              <p:nvPr/>
            </p:nvSpPr>
            <p:spPr>
              <a:xfrm>
                <a:off x="5703757" y="4110814"/>
                <a:ext cx="944380" cy="319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31BB4C1-5070-4773-A70E-7E1342BB6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757" y="4110814"/>
                <a:ext cx="944380" cy="319383"/>
              </a:xfrm>
              <a:prstGeom prst="rect">
                <a:avLst/>
              </a:prstGeom>
              <a:blipFill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034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Controlar por una variable cualitativa es como segmentar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31954"/>
                <a:ext cx="4410202" cy="417381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Incorporar predictores cualitativos es como “segmentar”: calcular la regresión en las distintas categorías. El beta de la otra variable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, horas) es el promedio de los betas en cada categoría.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Si, a diferencia del ejemplo anterior, hay correlación entre los predictores, el beta puede cambiar mucho.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nos interesa la inferencia (por ejemplo estimar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), es muy importante pensar qué variables incluir o no en la regresión.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31954"/>
                <a:ext cx="4410202" cy="4173819"/>
              </a:xfrm>
              <a:prstGeom prst="rect">
                <a:avLst/>
              </a:prstGeom>
              <a:blipFill>
                <a:blip r:embed="rId3"/>
                <a:stretch>
                  <a:fillRect l="-829" r="-151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áfico 6">
            <a:extLst>
              <a:ext uri="{FF2B5EF4-FFF2-40B4-BE49-F238E27FC236}">
                <a16:creationId xmlns:a16="http://schemas.microsoft.com/office/drawing/2014/main" id="{1026CB5A-3BD4-47CA-89AE-986AD37BF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6185" y="831954"/>
            <a:ext cx="4106056" cy="307954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37F32A2-2AF1-46EF-A235-5279018DA656}"/>
              </a:ext>
            </a:extLst>
          </p:cNvPr>
          <p:cNvSpPr txBox="1"/>
          <p:nvPr/>
        </p:nvSpPr>
        <p:spPr>
          <a:xfrm>
            <a:off x="4816186" y="3840460"/>
            <a:ext cx="4106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accent2"/>
                </a:solidFill>
                <a:latin typeface="Proxima Nova" panose="020B0604020202020204" charset="0"/>
              </a:rPr>
              <a:t>En esta figura se muestra una simulación del ingreso como función de las horas semanales dedicadas a jugar al futbol. Parece haber una asociación positiva (línea negra), pero que surge porque los varones en promedio (i) ganan más y (</a:t>
            </a:r>
            <a:r>
              <a:rPr lang="es-MX" sz="1100" dirty="0" err="1">
                <a:solidFill>
                  <a:schemeClr val="accent2"/>
                </a:solidFill>
                <a:latin typeface="Proxima Nova" panose="020B0604020202020204" charset="0"/>
              </a:rPr>
              <a:t>ii</a:t>
            </a:r>
            <a:r>
              <a:rPr lang="es-MX" sz="1100" dirty="0">
                <a:solidFill>
                  <a:schemeClr val="accent2"/>
                </a:solidFill>
                <a:latin typeface="Proxima Nova" panose="020B0604020202020204" charset="0"/>
              </a:rPr>
              <a:t>) juegan más al futbol. Al controlar por sexo vemos que la verdadera relación es negativa.</a:t>
            </a:r>
            <a:endParaRPr lang="es-AR" sz="11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1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¿Qué hacemos si la variable cualitativa tiene más de dos categorías?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214203"/>
                <a:ext cx="8520599" cy="379157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Creamos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MX" sz="1600" dirty="0"/>
                  <a:t> variables indicadoras auxiliares. La clase enésima es el “caso base”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Por ejemplo, la condición de actividad puede ser ocupado, desocupado o inactivo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600" dirty="0"/>
                  <a:t> identifica a las personas ocupadas. Es 1 si es ocupada, 0 en caso contrario. La ordenada al origen de las ocupadas va a 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MX" sz="1600" dirty="0"/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1600" dirty="0"/>
                  <a:t> identifica a las desocupadas. Es 1 si es desocupada, 0 en caso contrario. La ordenada al origen de las desocupadas va a 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MX" sz="12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La categoría restante (personas inactivas) funciona como base o referencia. La ordenada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214203"/>
                <a:ext cx="8520599" cy="3791570"/>
              </a:xfrm>
              <a:prstGeom prst="rect">
                <a:avLst/>
              </a:prstGeom>
              <a:blipFill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áfico 4" descr="Configuración contorno">
            <a:extLst>
              <a:ext uri="{FF2B5EF4-FFF2-40B4-BE49-F238E27FC236}">
                <a16:creationId xmlns:a16="http://schemas.microsoft.com/office/drawing/2014/main" id="{E2B77A6A-39EA-44E6-AC87-ADA3C1A21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74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Y </a:t>
            </a:r>
            <a:r>
              <a:rPr lang="en-GB" dirty="0" err="1"/>
              <a:t>sólo</a:t>
            </a:r>
            <a:r>
              <a:rPr lang="en-GB" dirty="0"/>
              <a:t> </a:t>
            </a:r>
            <a:r>
              <a:rPr lang="en-GB" dirty="0" err="1"/>
              <a:t>podemos</a:t>
            </a:r>
            <a:r>
              <a:rPr lang="en-GB" dirty="0"/>
              <a:t> mover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intercepto</a:t>
            </a:r>
            <a:r>
              <a:rPr lang="en-GB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6669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IV. </a:t>
            </a:r>
            <a:r>
              <a:rPr lang="en-GB" dirty="0" err="1"/>
              <a:t>Términos</a:t>
            </a:r>
            <a:r>
              <a:rPr lang="en-GB" dirty="0"/>
              <a:t> de </a:t>
            </a:r>
            <a:r>
              <a:rPr lang="en-GB" dirty="0" err="1"/>
              <a:t>interacción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556933559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13/8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múltiple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1 -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4.1 a 4.3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2 – KNN y LDA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4.4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</a:t>
                      </a: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CrossValidation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Google Shape;198;p34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8" name="Google Shape;198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82;p31">
                <a:extLst>
                  <a:ext uri="{FF2B5EF4-FFF2-40B4-BE49-F238E27FC236}">
                    <a16:creationId xmlns:a16="http://schemas.microsoft.com/office/drawing/2014/main" id="{3C23CEED-6DAE-4156-A93D-4E4151381A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699" y="1152474"/>
                <a:ext cx="8435062" cy="3644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Un término de interacción nos permite capturar que los efectos de una variable (por ejemplo,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) sobre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pueden depender de otra variable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dirty="0"/>
                  <a:t>).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Podría pasar que sumar horas de trabajo remunerado tuviese un efecto distinto para mujeres y varones.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Con solo incorporar la variable sexo, sabemos que a igual cantidad de horas los varones ganan más. Pero podría suceder que la relación entre ambas variables fuese más compleja, y la diferencia se volviera más/menos pronunciada a medida que aumentan/disminuyen las horas trabajadas.</a:t>
                </a:r>
              </a:p>
            </p:txBody>
          </p:sp>
        </mc:Choice>
        <mc:Fallback xmlns="">
          <p:sp>
            <p:nvSpPr>
              <p:cNvPr id="7" name="Google Shape;182;p31">
                <a:extLst>
                  <a:ext uri="{FF2B5EF4-FFF2-40B4-BE49-F238E27FC236}">
                    <a16:creationId xmlns:a16="http://schemas.microsoft.com/office/drawing/2014/main" id="{3C23CEED-6DAE-4156-A93D-4E4151381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99" y="1152474"/>
                <a:ext cx="8435062" cy="3644377"/>
              </a:xfrm>
              <a:prstGeom prst="rect">
                <a:avLst/>
              </a:prstGeom>
              <a:blipFill>
                <a:blip r:embed="rId4"/>
                <a:stretch>
                  <a:fillRect l="-434" r="-7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51C6F8FF-2C87-457E-BBAF-3F118F545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9848" y="805812"/>
            <a:ext cx="4873630" cy="3655222"/>
          </a:xfrm>
          <a:prstGeom prst="rect">
            <a:avLst/>
          </a:prstGeom>
        </p:spPr>
      </p:pic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Incorporar una interacción modifica la pendiente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1" y="710426"/>
                <a:ext cx="3789438" cy="417381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MX" dirty="0"/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MX" dirty="0"/>
                  <a:t>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Con variables continuas es idéntico.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Para los varones, aumentar las horas implica un aumento del ingreso mayor que para las mujeres (ganan más por hora). </a:t>
                </a:r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710426"/>
                <a:ext cx="3789438" cy="4173819"/>
              </a:xfrm>
              <a:prstGeom prst="rect">
                <a:avLst/>
              </a:prstGeom>
              <a:blipFill>
                <a:blip r:embed="rId5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04959A6-44F8-4E80-ACDD-28DD6F18F198}"/>
              </a:ext>
            </a:extLst>
          </p:cNvPr>
          <p:cNvCxnSpPr>
            <a:cxnSpLocks/>
          </p:cNvCxnSpPr>
          <p:nvPr/>
        </p:nvCxnSpPr>
        <p:spPr>
          <a:xfrm>
            <a:off x="4677885" y="3322265"/>
            <a:ext cx="0" cy="32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31BB4C1-5070-4773-A70E-7E1342BB6E36}"/>
                  </a:ext>
                </a:extLst>
              </p:cNvPr>
              <p:cNvSpPr txBox="1"/>
              <p:nvPr/>
            </p:nvSpPr>
            <p:spPr>
              <a:xfrm>
                <a:off x="4228180" y="3500925"/>
                <a:ext cx="532151" cy="319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31BB4C1-5070-4773-A70E-7E1342BB6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80" y="3500925"/>
                <a:ext cx="532151" cy="319383"/>
              </a:xfrm>
              <a:prstGeom prst="rect">
                <a:avLst/>
              </a:prstGeom>
              <a:blipFill>
                <a:blip r:embed="rId6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AE2FFB7-D5EC-4B72-B169-71A1F52AC11D}"/>
                  </a:ext>
                </a:extLst>
              </p:cNvPr>
              <p:cNvSpPr txBox="1"/>
              <p:nvPr/>
            </p:nvSpPr>
            <p:spPr>
              <a:xfrm>
                <a:off x="8012303" y="1593112"/>
                <a:ext cx="113169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AE2FFB7-D5EC-4B72-B169-71A1F52AC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303" y="1593112"/>
                <a:ext cx="1131697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69AED18-26DB-43B5-8316-362170CBB410}"/>
              </a:ext>
            </a:extLst>
          </p:cNvPr>
          <p:cNvCxnSpPr>
            <a:cxnSpLocks/>
          </p:cNvCxnSpPr>
          <p:nvPr/>
        </p:nvCxnSpPr>
        <p:spPr>
          <a:xfrm flipH="1">
            <a:off x="8012303" y="1285335"/>
            <a:ext cx="9994" cy="9556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E95A62E-9D69-49EE-BD10-2BB9A4F12A67}"/>
                  </a:ext>
                </a:extLst>
              </p:cNvPr>
              <p:cNvSpPr txBox="1"/>
              <p:nvPr/>
            </p:nvSpPr>
            <p:spPr>
              <a:xfrm>
                <a:off x="4992320" y="1244896"/>
                <a:ext cx="18263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𝑃𝑒𝑛𝑑𝑖𝑒𝑛𝑡𝑒</m:t>
                      </m:r>
                      <m:r>
                        <a:rPr lang="es-MX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s-MX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E95A62E-9D69-49EE-BD10-2BB9A4F12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320" y="1244896"/>
                <a:ext cx="1826301" cy="307777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9D2332D-7F39-4CD5-9F53-407319EB34CC}"/>
                  </a:ext>
                </a:extLst>
              </p:cNvPr>
              <p:cNvSpPr txBox="1"/>
              <p:nvPr/>
            </p:nvSpPr>
            <p:spPr>
              <a:xfrm>
                <a:off x="6818621" y="2852965"/>
                <a:ext cx="18263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rgbClr val="579BB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𝑃𝑒𝑛𝑑𝑖𝑒𝑛𝑡𝑒</m:t>
                      </m:r>
                      <m:r>
                        <a:rPr lang="es-MX" b="0" i="1" smtClean="0">
                          <a:solidFill>
                            <a:srgbClr val="579BB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s-MX" b="0" i="1" smtClean="0">
                              <a:solidFill>
                                <a:srgbClr val="579BB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rgbClr val="579BB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rgbClr val="579BB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rgbClr val="579BBD"/>
                  </a:solidFill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9D2332D-7F39-4CD5-9F53-407319EB3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621" y="2852965"/>
                <a:ext cx="1826301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79A5FB49-830D-488A-9E70-7F56EF810791}"/>
              </a:ext>
            </a:extLst>
          </p:cNvPr>
          <p:cNvSpPr txBox="1"/>
          <p:nvPr/>
        </p:nvSpPr>
        <p:spPr>
          <a:xfrm>
            <a:off x="6065365" y="4461034"/>
            <a:ext cx="1506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accent2"/>
                </a:solidFill>
              </a:rPr>
              <a:t>[datos simulados]</a:t>
            </a:r>
            <a:endParaRPr lang="es-AR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36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V. Test de </a:t>
            </a:r>
            <a:r>
              <a:rPr lang="en-GB" dirty="0" err="1"/>
              <a:t>hipótesis</a:t>
            </a:r>
            <a:r>
              <a:rPr lang="en-GB" dirty="0"/>
              <a:t>. </a:t>
            </a:r>
            <a:r>
              <a:rPr lang="en-GB" dirty="0" err="1"/>
              <a:t>Significatividad</a:t>
            </a:r>
            <a:r>
              <a:rPr lang="en-GB" dirty="0"/>
              <a:t> global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968292"/>
                <a:ext cx="8442558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Ahora que tenemos múltiples predictores, además de testear si cada uno tiene una relación estadísticamente significativa con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sz="1600" dirty="0"/>
                  <a:t> vamos a chequear si el modelo es </a:t>
                </a:r>
                <a:r>
                  <a:rPr lang="es-MX" sz="1600" dirty="0">
                    <a:highlight>
                      <a:srgbClr val="63D297"/>
                    </a:highlight>
                  </a:rPr>
                  <a:t>globalmente significativo</a:t>
                </a:r>
                <a:r>
                  <a:rPr lang="es-MX" sz="1600" dirty="0"/>
                  <a:t>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El test va a tener las siguientes hipótesis: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b="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b="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Es análogo a pensar si 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1600" dirty="0"/>
                  <a:t> es positivo de casualidad o si es significativo.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El resultado del test va a aparecer en el output de R junto al estadístico del </a:t>
                </a:r>
                <a:r>
                  <a:rPr lang="es-MX" sz="1600" dirty="0">
                    <a:highlight>
                      <a:srgbClr val="63D297"/>
                    </a:highlight>
                  </a:rPr>
                  <a:t>test (F)</a:t>
                </a:r>
                <a:r>
                  <a:rPr lang="es-MX" sz="1600" dirty="0"/>
                  <a:t>, y como siempre vamos a buscar un p-valor bajo.</a:t>
                </a:r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968292"/>
                <a:ext cx="8442558" cy="3814056"/>
              </a:xfrm>
              <a:prstGeom prst="rect">
                <a:avLst/>
              </a:prstGeom>
              <a:blipFill>
                <a:blip r:embed="rId3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699" y="137726"/>
                <a:ext cx="8337625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dirty="0"/>
                  <a:t>El modelo en su conjunto, ¿predice una buena parte de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?</a:t>
                </a:r>
                <a:endParaRPr dirty="0"/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699" y="137726"/>
                <a:ext cx="8337625" cy="572700"/>
              </a:xfrm>
              <a:prstGeom prst="rect">
                <a:avLst/>
              </a:prstGeom>
              <a:blipFill>
                <a:blip r:embed="rId4"/>
                <a:stretch>
                  <a:fillRect l="-1170" r="-512" b="-159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74ACCAF-6250-4395-BC6D-A3E9A4C3D17F}"/>
                  </a:ext>
                </a:extLst>
              </p:cNvPr>
              <p:cNvSpPr txBox="1"/>
              <p:nvPr/>
            </p:nvSpPr>
            <p:spPr>
              <a:xfrm>
                <a:off x="667063" y="2373149"/>
                <a:ext cx="7967759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=0 ∀</m:t>
                    </m:r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“Todos los coeficientes son 0. El modelo en su conjunto no es significativo.”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74ACCAF-6250-4395-BC6D-A3E9A4C3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63" y="2373149"/>
                <a:ext cx="7967759" cy="266035"/>
              </a:xfrm>
              <a:prstGeom prst="rect">
                <a:avLst/>
              </a:prstGeom>
              <a:blipFill>
                <a:blip r:embed="rId5"/>
                <a:stretch>
                  <a:fillRect l="-842" t="-18182" r="-918" b="-4318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ACAEB48-2ECD-4213-B466-6261E5E86E98}"/>
                  </a:ext>
                </a:extLst>
              </p:cNvPr>
              <p:cNvSpPr txBox="1"/>
              <p:nvPr/>
            </p:nvSpPr>
            <p:spPr>
              <a:xfrm>
                <a:off x="667062" y="2685164"/>
                <a:ext cx="5651484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𝑎𝑙𝑔</m:t>
                        </m:r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ú</m:t>
                        </m:r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“El modelo es estadísticamente significativo”</a:t>
                </a: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ACAEB48-2ECD-4213-B466-6261E5E8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62" y="2685164"/>
                <a:ext cx="5651484" cy="266035"/>
              </a:xfrm>
              <a:prstGeom prst="rect">
                <a:avLst/>
              </a:prstGeom>
              <a:blipFill>
                <a:blip r:embed="rId6"/>
                <a:stretch>
                  <a:fillRect l="-1185" t="-18182" b="-4318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200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VI. </a:t>
            </a:r>
            <a:r>
              <a:rPr lang="en-GB" dirty="0" err="1"/>
              <a:t>Multicolinealidad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68292"/>
            <a:ext cx="8442558" cy="3814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dirty="0"/>
              <a:t>Los predictores podrían estar correlacionados entre sí, lo que llamamos “</a:t>
            </a:r>
            <a:r>
              <a:rPr lang="es-MX" dirty="0">
                <a:highlight>
                  <a:srgbClr val="63D297"/>
                </a:highlight>
              </a:rPr>
              <a:t>multicolinealidad</a:t>
            </a:r>
            <a:r>
              <a:rPr lang="es-MX" dirty="0"/>
              <a:t>”.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dirty="0"/>
              <a:t>Esto es un problema. Hace que sea más difícil “aislar” el efecto de cada uno, reduciendo la precisión de las estimaciones.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dirty="0"/>
              <a:t>Podemos identificarla con el </a:t>
            </a:r>
            <a:r>
              <a:rPr lang="es-MX" dirty="0">
                <a:highlight>
                  <a:srgbClr val="63D297"/>
                </a:highlight>
              </a:rPr>
              <a:t>VIF</a:t>
            </a:r>
            <a:r>
              <a:rPr lang="es-MX" dirty="0"/>
              <a:t> (</a:t>
            </a:r>
            <a:r>
              <a:rPr lang="es-MX" dirty="0" err="1"/>
              <a:t>variance</a:t>
            </a:r>
            <a:r>
              <a:rPr lang="es-MX" dirty="0"/>
              <a:t> </a:t>
            </a:r>
            <a:r>
              <a:rPr lang="es-MX" dirty="0" err="1"/>
              <a:t>inflation</a:t>
            </a:r>
            <a:r>
              <a:rPr lang="es-MX" dirty="0"/>
              <a:t> factor), que mide </a:t>
            </a:r>
            <a:r>
              <a:rPr lang="es-MX" dirty="0" err="1"/>
              <a:t>ué</a:t>
            </a:r>
            <a:r>
              <a:rPr lang="es-MX" dirty="0"/>
              <a:t> medida se incrementa la variabilidad de cada coeficiente estimado como consecuencia de la multicolinealidad. Se considera </a:t>
            </a:r>
            <a:r>
              <a:rPr lang="es-MX" dirty="0" err="1"/>
              <a:t>poblemático</a:t>
            </a:r>
            <a:r>
              <a:rPr lang="es-MX" dirty="0"/>
              <a:t> si es mayor a 5 o 10.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dirty="0"/>
              <a:t>Si hay multicolinealidad, podemos eliminar alguna de las variables o combinarlas (por ejemplo, promediarlas). 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MX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137726"/>
                <a:ext cx="7693048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Tener </a:t>
                </a:r>
                <a:r>
                  <a:rPr lang="en-GB" dirty="0" err="1"/>
                  <a:t>varias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require un </a:t>
                </a:r>
                <a:r>
                  <a:rPr lang="en-GB" dirty="0" err="1"/>
                  <a:t>cuidado</a:t>
                </a:r>
                <a:r>
                  <a:rPr lang="en-GB" dirty="0"/>
                  <a:t> </a:t>
                </a:r>
                <a:r>
                  <a:rPr lang="en-GB" dirty="0" err="1"/>
                  <a:t>adicional</a:t>
                </a:r>
                <a:endParaRPr dirty="0"/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137726"/>
                <a:ext cx="7693048" cy="572700"/>
              </a:xfrm>
              <a:prstGeom prst="rect">
                <a:avLst/>
              </a:prstGeom>
              <a:blipFill>
                <a:blip r:embed="rId3"/>
                <a:stretch>
                  <a:fillRect l="-1268" b="-159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343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Google Shape;262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10450" y="2057400"/>
                <a:ext cx="8123100" cy="778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VII. </a:t>
                </a:r>
                <a:r>
                  <a:rPr lang="en-GB" dirty="0" err="1"/>
                  <a:t>Bondad</a:t>
                </a:r>
                <a:r>
                  <a:rPr lang="en-GB" dirty="0"/>
                  <a:t> de </a:t>
                </a:r>
                <a:r>
                  <a:rPr lang="en-GB" dirty="0" err="1"/>
                  <a:t>ajuste</a:t>
                </a:r>
                <a:r>
                  <a:rPr lang="en-GB" dirty="0"/>
                  <a:t>: </a:t>
                </a:r>
                <a:r>
                  <a:rPr lang="en-GB" dirty="0" err="1"/>
                  <a:t>el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 ajustado</a:t>
                </a:r>
                <a:endParaRPr dirty="0"/>
              </a:p>
            </p:txBody>
          </p:sp>
        </mc:Choice>
        <mc:Fallback xmlns="">
          <p:sp>
            <p:nvSpPr>
              <p:cNvPr id="262" name="Google Shape;262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0450" y="2057400"/>
                <a:ext cx="8123100" cy="778800"/>
              </a:xfrm>
              <a:prstGeom prst="rect">
                <a:avLst/>
              </a:prstGeom>
              <a:blipFill>
                <a:blip r:embed="rId3"/>
                <a:stretch>
                  <a:fillRect l="-2327" b="-2519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El</a:t>
                </a:r>
                <a:r>
                  <a:rPr lang="es-MX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i="1" dirty="0"/>
                  <a:t> </a:t>
                </a:r>
                <a:r>
                  <a:rPr lang="es-MX" dirty="0"/>
                  <a:t>siempre aumenta al agregar variables.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Entonces, si lo usamos para decidir si incluir nuevas variables hay riesgo de </a:t>
                </a:r>
                <a:r>
                  <a:rPr lang="es-MX" dirty="0" err="1"/>
                  <a:t>overfitting</a:t>
                </a:r>
                <a:r>
                  <a:rPr lang="es-MX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Podríamos usar otras métricas, o </a:t>
                </a:r>
                <a:r>
                  <a:rPr lang="es-MX" i="1" dirty="0"/>
                  <a:t>ajustar</a:t>
                </a:r>
                <a:r>
                  <a:rPr lang="es-MX" dirty="0"/>
                  <a:t> 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 del siguiente modo: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𝑎𝑑𝑗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 =1−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s-MX" dirty="0"/>
                  <a:t>donde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dirty="0"/>
                  <a:t> es el tamaño de muestra,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dirty="0"/>
                  <a:t> la cantidad de variables,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𝑆𝑆</m:t>
                    </m:r>
                  </m:oMath>
                </a14:m>
                <a:r>
                  <a:rPr lang="es-MX" dirty="0"/>
                  <a:t> la suma de cuadrados no explicada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𝑇𝑆𝑆</m:t>
                    </m:r>
                  </m:oMath>
                </a14:m>
                <a:r>
                  <a:rPr lang="es-MX" dirty="0"/>
                  <a:t> la suma de cuadrados total.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Así, el indicador solo crece si la incorporación de variables se compensa con una caída lo suficientemente alto de la variabilidad no explicada.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8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  <a:blipFill>
                <a:blip r:embed="rId3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6930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Complejizamos la métrica de precisión</a:t>
            </a:r>
            <a:endParaRPr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6B10A2C-32E6-49FC-A2B7-813B5B3093F2}"/>
              </a:ext>
            </a:extLst>
          </p:cNvPr>
          <p:cNvSpPr/>
          <p:nvPr/>
        </p:nvSpPr>
        <p:spPr>
          <a:xfrm>
            <a:off x="8437013" y="2685399"/>
            <a:ext cx="36000" cy="36000"/>
          </a:xfrm>
          <a:prstGeom prst="ellipse">
            <a:avLst/>
          </a:prstGeom>
          <a:solidFill>
            <a:srgbClr val="999999">
              <a:alpha val="30196"/>
            </a:srgb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9928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semana que viene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156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clase</a:t>
            </a:r>
            <a:r>
              <a:rPr lang="en-GB" dirty="0"/>
              <a:t> que </a:t>
            </a:r>
            <a:r>
              <a:rPr lang="en-GB" dirty="0" err="1"/>
              <a:t>viene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728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Teórico</a:t>
            </a:r>
            <a:r>
              <a:rPr lang="en-GB" dirty="0"/>
              <a:t>: </a:t>
            </a:r>
            <a:r>
              <a:rPr lang="es-MX" dirty="0"/>
              <a:t>Clasificación (regresión logística)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Práctico</a:t>
            </a:r>
            <a:r>
              <a:rPr lang="en-GB" dirty="0"/>
              <a:t>: resolver </a:t>
            </a:r>
            <a:r>
              <a:rPr lang="en-GB" dirty="0" err="1"/>
              <a:t>práctica</a:t>
            </a:r>
            <a:r>
              <a:rPr lang="en-GB" dirty="0"/>
              <a:t> </a:t>
            </a:r>
            <a:r>
              <a:rPr lang="en-GB" dirty="0" err="1"/>
              <a:t>independiente</a:t>
            </a:r>
            <a:r>
              <a:rPr lang="en-GB" dirty="0"/>
              <a:t>. Traer </a:t>
            </a:r>
            <a:r>
              <a:rPr lang="en-GB" dirty="0" err="1"/>
              <a:t>dudas</a:t>
            </a:r>
            <a:r>
              <a:rPr lang="en-GB" dirty="0"/>
              <a:t> y/o </a:t>
            </a:r>
            <a:r>
              <a:rPr lang="en-GB" dirty="0" err="1"/>
              <a:t>comentarios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145B3FB-7342-4E71-9BFC-E11EAF6C5DF5}"/>
              </a:ext>
            </a:extLst>
          </p:cNvPr>
          <p:cNvSpPr/>
          <p:nvPr/>
        </p:nvSpPr>
        <p:spPr>
          <a:xfrm>
            <a:off x="3290341" y="1723993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B632E5A-4EC9-41C2-BBFC-9766265C44FE}"/>
              </a:ext>
            </a:extLst>
          </p:cNvPr>
          <p:cNvSpPr/>
          <p:nvPr/>
        </p:nvSpPr>
        <p:spPr>
          <a:xfrm>
            <a:off x="1176728" y="243854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47F4ABD-0674-4258-A285-FBF3C6E93617}"/>
              </a:ext>
            </a:extLst>
          </p:cNvPr>
          <p:cNvSpPr/>
          <p:nvPr/>
        </p:nvSpPr>
        <p:spPr>
          <a:xfrm>
            <a:off x="4204741" y="243760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B4A15687-AEF3-4D6D-8F47-03315C779737}"/>
              </a:ext>
            </a:extLst>
          </p:cNvPr>
          <p:cNvSpPr/>
          <p:nvPr/>
        </p:nvSpPr>
        <p:spPr>
          <a:xfrm>
            <a:off x="1054011" y="3269424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3BF65DD4-EAEA-4B1C-BBF0-5A68EE730321}"/>
              </a:ext>
            </a:extLst>
          </p:cNvPr>
          <p:cNvSpPr/>
          <p:nvPr/>
        </p:nvSpPr>
        <p:spPr>
          <a:xfrm>
            <a:off x="2124945" y="3269424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8E3DFAA5-19CC-4E19-84AF-C732D5125847}"/>
              </a:ext>
            </a:extLst>
          </p:cNvPr>
          <p:cNvSpPr/>
          <p:nvPr/>
        </p:nvSpPr>
        <p:spPr>
          <a:xfrm>
            <a:off x="3813168" y="4258723"/>
            <a:ext cx="1087946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KNN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3569D53F-B37E-4B91-8D03-20B641EEBBF9}"/>
              </a:ext>
            </a:extLst>
          </p:cNvPr>
          <p:cNvSpPr/>
          <p:nvPr/>
        </p:nvSpPr>
        <p:spPr>
          <a:xfrm>
            <a:off x="5275378" y="4266840"/>
            <a:ext cx="1087946" cy="72000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Regresión logística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224B2766-599F-4EDD-BB2E-66E05E651653}"/>
              </a:ext>
            </a:extLst>
          </p:cNvPr>
          <p:cNvSpPr/>
          <p:nvPr/>
        </p:nvSpPr>
        <p:spPr>
          <a:xfrm>
            <a:off x="6403968" y="4266840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LDA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6F16667-71CD-4624-95E1-607FBD7D6ACF}"/>
              </a:ext>
            </a:extLst>
          </p:cNvPr>
          <p:cNvSpPr/>
          <p:nvPr/>
        </p:nvSpPr>
        <p:spPr>
          <a:xfrm>
            <a:off x="3442741" y="353411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0C0A2D5-0C0B-4E99-BC5A-D714607EBEAC}"/>
              </a:ext>
            </a:extLst>
          </p:cNvPr>
          <p:cNvSpPr/>
          <p:nvPr/>
        </p:nvSpPr>
        <p:spPr>
          <a:xfrm>
            <a:off x="5431437" y="3532224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165C982-3D86-4661-A8BF-8DE48886B6E1}"/>
              </a:ext>
            </a:extLst>
          </p:cNvPr>
          <p:cNvCxnSpPr>
            <a:stCxn id="5" idx="2"/>
          </p:cNvCxnSpPr>
          <p:nvPr/>
        </p:nvCxnSpPr>
        <p:spPr>
          <a:xfrm flipH="1">
            <a:off x="1558011" y="2895745"/>
            <a:ext cx="533117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F94F15C-9794-4B1A-B648-4907956D0C5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91128" y="2895745"/>
            <a:ext cx="547038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CB6318D-3F7F-4FAF-A4D3-33B8935422D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091128" y="2181193"/>
            <a:ext cx="2113613" cy="25735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9EBF89C-6C64-450C-979E-FE87BAAB9EF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204741" y="2181193"/>
            <a:ext cx="914400" cy="25641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E67496B-E5E3-4BB5-B5AD-9E9E323F3564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4357141" y="2894808"/>
            <a:ext cx="762000" cy="63930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D41F7D8-A71A-4F43-9BF8-33342DAA53C9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5119141" y="2894808"/>
            <a:ext cx="1226696" cy="63741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B6668D4-DBA9-4C53-92E4-93562A0F952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357141" y="3991316"/>
            <a:ext cx="0" cy="252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DB4E981-4F2D-45D8-BC19-6A62718307A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819351" y="3989424"/>
            <a:ext cx="526486" cy="27552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17BC04E-4DB1-4223-BEAF-009EBC94DF0E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345837" y="3989424"/>
            <a:ext cx="602104" cy="27552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Nuestra </a:t>
            </a:r>
            <a:r>
              <a:rPr lang="en-GB" sz="2500" dirty="0" err="1"/>
              <a:t>hoja</a:t>
            </a:r>
            <a:r>
              <a:rPr lang="en-GB" sz="2500" dirty="0"/>
              <a:t> de </a:t>
            </a:r>
            <a:r>
              <a:rPr lang="en-GB" sz="2500" dirty="0" err="1"/>
              <a:t>ruta</a:t>
            </a:r>
            <a:endParaRPr sz="25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D990B10-D7C9-44AC-9FD0-2E27B3A75CC4}"/>
              </a:ext>
            </a:extLst>
          </p:cNvPr>
          <p:cNvSpPr/>
          <p:nvPr/>
        </p:nvSpPr>
        <p:spPr>
          <a:xfrm>
            <a:off x="4309672" y="713242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Modelización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A276890-EAB7-4F68-A4F0-5961C18E2333}"/>
              </a:ext>
            </a:extLst>
          </p:cNvPr>
          <p:cNvSpPr/>
          <p:nvPr/>
        </p:nvSpPr>
        <p:spPr>
          <a:xfrm>
            <a:off x="24808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649CADF-86CA-4D53-8604-119C91D962C1}"/>
              </a:ext>
            </a:extLst>
          </p:cNvPr>
          <p:cNvSpPr/>
          <p:nvPr/>
        </p:nvSpPr>
        <p:spPr>
          <a:xfrm>
            <a:off x="61384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no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4C45660-C9E1-4682-8D24-67D65EDC5AD7}"/>
              </a:ext>
            </a:extLst>
          </p:cNvPr>
          <p:cNvSpPr/>
          <p:nvPr/>
        </p:nvSpPr>
        <p:spPr>
          <a:xfrm>
            <a:off x="367259" y="2115487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1A5A473-C51D-457B-9320-56B40E145AED}"/>
              </a:ext>
            </a:extLst>
          </p:cNvPr>
          <p:cNvSpPr/>
          <p:nvPr/>
        </p:nvSpPr>
        <p:spPr>
          <a:xfrm>
            <a:off x="3395272" y="2114550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6141949-D737-4BE2-9122-26956F8C60B8}"/>
              </a:ext>
            </a:extLst>
          </p:cNvPr>
          <p:cNvSpPr/>
          <p:nvPr/>
        </p:nvSpPr>
        <p:spPr>
          <a:xfrm>
            <a:off x="244542" y="2946366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9961A3D7-B739-4884-8B84-3074ECF546FC}"/>
              </a:ext>
            </a:extLst>
          </p:cNvPr>
          <p:cNvSpPr/>
          <p:nvPr/>
        </p:nvSpPr>
        <p:spPr>
          <a:xfrm>
            <a:off x="1315476" y="2946366"/>
            <a:ext cx="1008000" cy="72000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C9932A63-2CAB-4E2D-9825-0475BF88F7A0}"/>
              </a:ext>
            </a:extLst>
          </p:cNvPr>
          <p:cNvSpPr/>
          <p:nvPr/>
        </p:nvSpPr>
        <p:spPr>
          <a:xfrm>
            <a:off x="6026046" y="2133912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Clustering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29BDC7DB-4962-4B47-83B4-B72C48164E29}"/>
              </a:ext>
            </a:extLst>
          </p:cNvPr>
          <p:cNvSpPr/>
          <p:nvPr/>
        </p:nvSpPr>
        <p:spPr>
          <a:xfrm>
            <a:off x="7199411" y="2133912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PCA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C213F2BA-31F1-48E9-92AE-02682E122CBA}"/>
              </a:ext>
            </a:extLst>
          </p:cNvPr>
          <p:cNvSpPr/>
          <p:nvPr/>
        </p:nvSpPr>
        <p:spPr>
          <a:xfrm>
            <a:off x="3003699" y="3935665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KNN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97216F1F-A4F2-4D04-B1C8-9E2FFD92A4E4}"/>
              </a:ext>
            </a:extLst>
          </p:cNvPr>
          <p:cNvSpPr/>
          <p:nvPr/>
        </p:nvSpPr>
        <p:spPr>
          <a:xfrm>
            <a:off x="4465909" y="3943782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Regresión logística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2" name="Hexágono 21">
            <a:extLst>
              <a:ext uri="{FF2B5EF4-FFF2-40B4-BE49-F238E27FC236}">
                <a16:creationId xmlns:a16="http://schemas.microsoft.com/office/drawing/2014/main" id="{9448D5DB-40E2-440C-B311-7317E78E6ED1}"/>
              </a:ext>
            </a:extLst>
          </p:cNvPr>
          <p:cNvSpPr/>
          <p:nvPr/>
        </p:nvSpPr>
        <p:spPr>
          <a:xfrm>
            <a:off x="5594499" y="3943782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LDA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9A89CBC-6B47-41DB-9701-F40FC126C137}"/>
              </a:ext>
            </a:extLst>
          </p:cNvPr>
          <p:cNvSpPr/>
          <p:nvPr/>
        </p:nvSpPr>
        <p:spPr>
          <a:xfrm>
            <a:off x="2633272" y="321105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9E022CC-60EF-4D14-A8D8-A2272C00939F}"/>
              </a:ext>
            </a:extLst>
          </p:cNvPr>
          <p:cNvSpPr/>
          <p:nvPr/>
        </p:nvSpPr>
        <p:spPr>
          <a:xfrm>
            <a:off x="4621968" y="320916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7E1FACB-771C-4678-8AEC-39BF517E1D99}"/>
              </a:ext>
            </a:extLst>
          </p:cNvPr>
          <p:cNvCxnSpPr>
            <a:stCxn id="11" idx="2"/>
          </p:cNvCxnSpPr>
          <p:nvPr/>
        </p:nvCxnSpPr>
        <p:spPr>
          <a:xfrm flipH="1">
            <a:off x="748542" y="2572687"/>
            <a:ext cx="533117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F40D13E-8445-47B1-A87F-A5950F6CF87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81659" y="2572687"/>
            <a:ext cx="547038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CEEF7BB-59F9-4FD2-B3AB-532406514BF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281659" y="1858135"/>
            <a:ext cx="2113613" cy="25735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6DF477B-E1A1-420E-99FE-F4FEFB8B015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395272" y="1858135"/>
            <a:ext cx="914400" cy="25641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DED36CA-EBB0-4414-9220-3514866BE20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3952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6296CC0-4538-4702-BAE5-618BF6EC547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2240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A0F49A6-13A2-455D-BE09-F1DA863A84CA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flipH="1">
            <a:off x="3547672" y="2571750"/>
            <a:ext cx="762000" cy="63930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E8EE3FF-AC20-4199-88E8-E4E59FB51FDC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4309672" y="2571750"/>
            <a:ext cx="1226696" cy="637416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D05382A2-D7D6-4418-91FA-F06975755EF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47672" y="3668258"/>
            <a:ext cx="0" cy="2520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1C9CA186-BA11-44F3-BB42-E6592CADB14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009882" y="3666366"/>
            <a:ext cx="526486" cy="27552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CF97D6B-32FC-4C6B-B0A5-7FC37875742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536368" y="3666366"/>
            <a:ext cx="602104" cy="27552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E819977-5368-4D96-9F5B-91B50EC716FF}"/>
              </a:ext>
            </a:extLst>
          </p:cNvPr>
          <p:cNvCxnSpPr>
            <a:stCxn id="10" idx="2"/>
          </p:cNvCxnSpPr>
          <p:nvPr/>
        </p:nvCxnSpPr>
        <p:spPr>
          <a:xfrm flipH="1">
            <a:off x="6570019" y="1858135"/>
            <a:ext cx="482853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74C57113-C9A9-45EB-B72F-220236E6926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052872" y="1858135"/>
            <a:ext cx="650539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14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Gracias!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5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Teórica</a:t>
            </a:r>
            <a:r>
              <a:rPr lang="en-GB" dirty="0"/>
              <a:t> 3: </a:t>
            </a:r>
            <a:r>
              <a:rPr lang="es-MX" dirty="0"/>
              <a:t>Regresión lineal múltiple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Google Shape;137;p2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Introducción a la </a:t>
                </a:r>
                <a:r>
                  <a:rPr lang="es-MX" dirty="0">
                    <a:highlight>
                      <a:srgbClr val="63D297"/>
                    </a:highlight>
                  </a:rPr>
                  <a:t>regresión múltiple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Interpretación de </a:t>
                </a:r>
                <a:r>
                  <a:rPr lang="es-MX" dirty="0">
                    <a:highlight>
                      <a:srgbClr val="63D297"/>
                    </a:highlight>
                  </a:rPr>
                  <a:t>coeficientes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Variables independientes </a:t>
                </a:r>
                <a:r>
                  <a:rPr lang="es-MX" dirty="0">
                    <a:highlight>
                      <a:srgbClr val="63D297"/>
                    </a:highlight>
                  </a:rPr>
                  <a:t>cualitativas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Términos de </a:t>
                </a:r>
                <a:r>
                  <a:rPr lang="es-MX" dirty="0">
                    <a:highlight>
                      <a:srgbClr val="63D297"/>
                    </a:highlight>
                  </a:rPr>
                  <a:t>interacción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Test de hipótesis. </a:t>
                </a:r>
                <a:r>
                  <a:rPr lang="es-MX" dirty="0">
                    <a:highlight>
                      <a:srgbClr val="63D297"/>
                    </a:highlight>
                  </a:rPr>
                  <a:t>Significatividad global</a:t>
                </a:r>
                <a:endParaRPr lang="es-MX" dirty="0">
                  <a:highlight>
                    <a:schemeClr val="lt2"/>
                  </a:highlight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>
                    <a:highlight>
                      <a:srgbClr val="63D297"/>
                    </a:highlight>
                  </a:rPr>
                  <a:t>Multicolinealidad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Bondad de ajuste: 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 </a:t>
                </a:r>
                <a:r>
                  <a:rPr lang="es-MX" dirty="0">
                    <a:highlight>
                      <a:srgbClr val="63D297"/>
                    </a:highlight>
                  </a:rPr>
                  <a:t>ajustado</a:t>
                </a:r>
              </a:p>
            </p:txBody>
          </p:sp>
        </mc:Choice>
        <mc:Fallback xmlns="">
          <p:sp>
            <p:nvSpPr>
              <p:cNvPr id="137" name="Google Shape;137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506134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dirty="0"/>
              <a:t>I. </a:t>
            </a:r>
            <a:r>
              <a:rPr lang="es-MX" sz="2600" dirty="0"/>
              <a:t>Introducción a la regresión múltiple</a:t>
            </a:r>
            <a:endParaRPr lang="en-GB" sz="2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Introducción a regresión múltiple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Queremos extender el modelo de regresión lineal simple para incorporar </a:t>
                </a:r>
                <a:r>
                  <a:rPr lang="es-MX" dirty="0">
                    <a:highlight>
                      <a:srgbClr val="63D297"/>
                    </a:highlight>
                  </a:rPr>
                  <a:t>más de un predictor</a:t>
                </a:r>
                <a:r>
                  <a:rPr lang="es-MX" dirty="0"/>
                  <a:t>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Es decir, explicar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a partir de un conjunto de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MX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¿Por qué no una regresión simple por cada variable?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Los valores predichos y los coeficientes no incorporan el efecto de las demás variables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Si hay correlación entre las </a:t>
                </a:r>
                <a14:m>
                  <m:oMath xmlns:m="http://schemas.openxmlformats.org/officeDocument/2006/math">
                    <m:r>
                      <a:rPr lang="es-MX" sz="1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800" dirty="0"/>
                  <a:t>, no estaríamos teniendo en cuenta, por ejemplo, que si varía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800" dirty="0"/>
                  <a:t> podría variar también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1800" dirty="0"/>
                  <a:t>, y ello afectar a </a:t>
                </a:r>
                <a14:m>
                  <m:oMath xmlns:m="http://schemas.openxmlformats.org/officeDocument/2006/math">
                    <m:r>
                      <a:rPr lang="es-MX" sz="1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sz="18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dirty="0"/>
              </a:p>
            </p:txBody>
          </p:sp>
        </mc:Choice>
        <mc:Fallback xmlns="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  <a:blipFill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</a:t>
            </a:r>
            <a:r>
              <a:rPr lang="en-GB" dirty="0" err="1"/>
              <a:t>Interpretación</a:t>
            </a:r>
            <a:r>
              <a:rPr lang="en-GB" dirty="0"/>
              <a:t> de </a:t>
            </a:r>
            <a:r>
              <a:rPr lang="en-GB" dirty="0" err="1"/>
              <a:t>coeficientes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Interpretación de los coeficientes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En el modelo de regresión múltiple incluimos un término por cada uno de los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dirty="0"/>
                  <a:t> predictores: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s-MX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Ahora,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MX" dirty="0"/>
                  <a:t> mide la cantidad de unidades en que esperamos que aumente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ante un aumento unitario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MX" dirty="0"/>
                  <a:t>, </a:t>
                </a:r>
                <a:r>
                  <a:rPr lang="es-MX" dirty="0">
                    <a:highlight>
                      <a:srgbClr val="63D297"/>
                    </a:highlight>
                  </a:rPr>
                  <a:t>manteniendo constantes todas las demás</a:t>
                </a:r>
                <a:r>
                  <a:rPr lang="es-MX" dirty="0"/>
                  <a:t> variables.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Veamos esto con más detalle.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  <a:blipFill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063914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1985</Words>
  <Application>Microsoft Office PowerPoint</Application>
  <PresentationFormat>Presentación en pantalla (16:9)</PresentationFormat>
  <Paragraphs>186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8" baseType="lpstr">
      <vt:lpstr>MathJax_Math-italic</vt:lpstr>
      <vt:lpstr>Arial</vt:lpstr>
      <vt:lpstr>Georgia</vt:lpstr>
      <vt:lpstr>Wingdings</vt:lpstr>
      <vt:lpstr>Proxima Nova</vt:lpstr>
      <vt:lpstr>Cambria Math</vt:lpstr>
      <vt:lpstr>MathJax_Main</vt:lpstr>
      <vt:lpstr>Spearmint</vt:lpstr>
      <vt:lpstr>Módulo 3: Introducción al modelado de datos</vt:lpstr>
      <vt:lpstr>Contenidos por clase</vt:lpstr>
      <vt:lpstr>Nuestra hoja de ruta</vt:lpstr>
      <vt:lpstr>Teórica 3: Regresión lineal múltiple</vt:lpstr>
      <vt:lpstr>Agenda</vt:lpstr>
      <vt:lpstr>I. Introducción a la regresión múltiple</vt:lpstr>
      <vt:lpstr>Introducción a regresión múltiple</vt:lpstr>
      <vt:lpstr>II. Interpretación de coeficientes</vt:lpstr>
      <vt:lpstr>Interpretación de los coeficientes</vt:lpstr>
      <vt:lpstr>Interpretación de los coeficientes</vt:lpstr>
      <vt:lpstr>Por ejemplo, supongamos que queremos estudiar la relación entre los años de educación y el ingreso laboral</vt:lpstr>
      <vt:lpstr>¿Cómo interpretar en caso de que la variable independiente sea cualitativa?</vt:lpstr>
      <vt:lpstr>III. Variables independientes cualitativas</vt:lpstr>
      <vt:lpstr>Variables predictoras cualitativas</vt:lpstr>
      <vt:lpstr>Variables predictoras cualitativas</vt:lpstr>
      <vt:lpstr>Controlar por una variable cualitativa es como segmentar</vt:lpstr>
      <vt:lpstr>¿Qué hacemos si la variable cualitativa tiene más de dos categorías?</vt:lpstr>
      <vt:lpstr>Y sólo podemos mover el intercepto?</vt:lpstr>
      <vt:lpstr>IV. Términos de interacción</vt:lpstr>
      <vt:lpstr>Y=β_0+β_1 X_1+β_2 X_2+β_3 X_1 X_2+ϵ</vt:lpstr>
      <vt:lpstr>Incorporar una interacción modifica la pendiente</vt:lpstr>
      <vt:lpstr>V. Test de hipótesis. Significatividad global</vt:lpstr>
      <vt:lpstr>El modelo en su conjunto, ¿predice una buena parte de Y?</vt:lpstr>
      <vt:lpstr>VI. Multicolinealidad</vt:lpstr>
      <vt:lpstr>Tener varias X require un cuidado adicional</vt:lpstr>
      <vt:lpstr>VII. Bondad de ajuste: el R^2 ajustado</vt:lpstr>
      <vt:lpstr>Complejizamos la métrica de precisión</vt:lpstr>
      <vt:lpstr>La semana que viene</vt:lpstr>
      <vt:lpstr>La clase que viene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81</cp:revision>
  <dcterms:modified xsi:type="dcterms:W3CDTF">2024-04-04T23:05:40Z</dcterms:modified>
</cp:coreProperties>
</file>