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4" r:id="rId3"/>
    <p:sldId id="350" r:id="rId4"/>
    <p:sldId id="265" r:id="rId5"/>
    <p:sldId id="267" r:id="rId6"/>
    <p:sldId id="268" r:id="rId7"/>
    <p:sldId id="270" r:id="rId8"/>
    <p:sldId id="272" r:id="rId9"/>
    <p:sldId id="342" r:id="rId10"/>
    <p:sldId id="343" r:id="rId11"/>
    <p:sldId id="344" r:id="rId12"/>
    <p:sldId id="301" r:id="rId13"/>
    <p:sldId id="283" r:id="rId14"/>
    <p:sldId id="335" r:id="rId15"/>
    <p:sldId id="345" r:id="rId16"/>
    <p:sldId id="347" r:id="rId17"/>
    <p:sldId id="346" r:id="rId18"/>
    <p:sldId id="348" r:id="rId19"/>
    <p:sldId id="276" r:id="rId20"/>
    <p:sldId id="277" r:id="rId21"/>
    <p:sldId id="349" r:id="rId22"/>
    <p:sldId id="280" r:id="rId23"/>
    <p:sldId id="338" r:id="rId24"/>
    <p:sldId id="286" r:id="rId25"/>
    <p:sldId id="339" r:id="rId26"/>
    <p:sldId id="288" r:id="rId27"/>
    <p:sldId id="341" r:id="rId28"/>
    <p:sldId id="295" r:id="rId29"/>
    <p:sldId id="296" r:id="rId30"/>
    <p:sldId id="312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999999"/>
    <a:srgbClr val="579BBD"/>
    <a:srgbClr val="4BA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2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3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07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95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91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88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promediarlas hay que estandarizarlas primero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55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Se puede demostrar que: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s-MX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accent2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    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dirty="0"/>
                  <a:t> es el residuo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sobre el resto de las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 que el beta de una regresión múltiple nos muestra la asociación entre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err="1"/>
                  <a:t>y</a:t>
                </a:r>
                <a:r>
                  <a:rPr lang="es-MX" dirty="0"/>
                  <a:t> la parte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que no está explicada por el resto de las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 incluir nuevas variables, estamos “limpiando” el beta, sacándole la parte que se debe a asociaciones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y otras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 r="-12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1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regresión      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𝐼𝑛𝑔𝑟𝑒𝑠𝑜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𝐸𝑑𝑢𝑐𝑎𝑐𝑖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sz="16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captaría el efecto de un año adicional de educación en el ingreso.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hay variables que pueden afectar simultáneamente al ingreso y la posibilidad de educarse por muchos años, como el ingreso de los progenitores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𝐼𝑛𝑔𝑃𝑟𝑜𝑔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¿Cuánto de la asociación entre el ingreso y la educación se debe al ingreso de los padres? Una regresión múltiple nos permite distinguir los dos efectos.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eso también se dice que es una regresión de ingreso sobre educación “controlando por” </a:t>
                </a:r>
                <a:r>
                  <a:rPr lang="es-MX" sz="1600" dirty="0" err="1"/>
                  <a:t>IngProg</a:t>
                </a:r>
                <a:r>
                  <a:rPr lang="es-MX" sz="1600" dirty="0"/>
                  <a:t> </a:t>
                </a:r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  <a:blipFill>
                <a:blip r:embed="rId3"/>
                <a:stretch>
                  <a:fillRect l="-661" r="-12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0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ejemplo, supongamos que queremos estudiar la relación entre los años de educación y el ingreso laboral</a:t>
            </a:r>
            <a:endParaRPr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A8BE4AB-C06E-48FB-AD46-6B0E2D8B999C}"/>
              </a:ext>
            </a:extLst>
          </p:cNvPr>
          <p:cNvSpPr/>
          <p:nvPr/>
        </p:nvSpPr>
        <p:spPr>
          <a:xfrm>
            <a:off x="6160956" y="2202923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Educación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534FC05-36D0-4ED2-9745-FE76F0B718CA}"/>
              </a:ext>
            </a:extLst>
          </p:cNvPr>
          <p:cNvSpPr/>
          <p:nvPr/>
        </p:nvSpPr>
        <p:spPr>
          <a:xfrm>
            <a:off x="7876705" y="2178452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Ingreso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95BEDDF-A129-414F-83A4-A6B041FF3295}"/>
              </a:ext>
            </a:extLst>
          </p:cNvPr>
          <p:cNvSpPr/>
          <p:nvPr/>
        </p:nvSpPr>
        <p:spPr>
          <a:xfrm>
            <a:off x="7032272" y="3079124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IngProg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9BB3078-E7AA-4326-8D9E-FA48FF2C93C8}"/>
              </a:ext>
            </a:extLst>
          </p:cNvPr>
          <p:cNvCxnSpPr/>
          <p:nvPr/>
        </p:nvCxnSpPr>
        <p:spPr>
          <a:xfrm>
            <a:off x="7348956" y="2357779"/>
            <a:ext cx="52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E3C60-0514-47EF-93FC-C55AF1123237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H="1" flipV="1">
            <a:off x="6754956" y="2562923"/>
            <a:ext cx="871316" cy="5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597CE8-7489-4B5D-9E49-18786A760B2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626272" y="2538452"/>
            <a:ext cx="844433" cy="5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/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/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/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𝐼𝑛𝑔𝑟𝑒𝑠𝑜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𝐸𝑑𝑢𝑐𝑎𝑐𝑖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𝐼𝑛𝑔𝑃𝑟𝑜𝑔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3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55339" y="1641421"/>
            <a:ext cx="734211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¿Cómo interpretar en caso de que la variable independiente sea cualitativa?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cualitativas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predictor binario (variable indicadora o </a:t>
                </a:r>
                <a:r>
                  <a:rPr lang="es-MX" dirty="0" err="1"/>
                  <a:t>dummy</a:t>
                </a:r>
                <a:r>
                  <a:rPr lang="es-MX" dirty="0"/>
                  <a:t>) indica si una observación presenta un determinado atributo o 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tiene más categorías (variable categórica o multinomial), indica a qué clase pertenece la observación.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incorporar una variable binaria a una regresión la codificamos como 1 si presenta el atributo y 0 en caso contrario (el caso base).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Por ejemplo, 1 si es varón y 0 si no lo 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Supongamos una regresión del ingreso individual sobre las horas dedicadas al trabajo remunerado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y el sexo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  <a:blipFill>
                <a:blip r:embed="rId3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8AC1373-2B64-4401-B60B-3BB3B70A0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9024" y="31015"/>
            <a:ext cx="3657600" cy="2743200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una </a:t>
                </a:r>
                <a:r>
                  <a:rPr lang="es-MX" dirty="0" err="1"/>
                  <a:t>dummy</a:t>
                </a:r>
                <a:r>
                  <a:rPr lang="es-MX" dirty="0"/>
                  <a:t> produce una recta para cada categoría, que se diferencian en su ordenada al origen.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cada cantidad de horas dedicadas al trabajo remunerado, los varones tienen un ingreso mayor, en promedio, que otros géneros.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  <a:blipFill>
                <a:blip r:embed="rId5"/>
                <a:stretch>
                  <a:fillRect l="-924" r="-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>
            <a:extLst>
              <a:ext uri="{FF2B5EF4-FFF2-40B4-BE49-F238E27FC236}">
                <a16:creationId xmlns:a16="http://schemas.microsoft.com/office/drawing/2014/main" id="{F9836E08-26FB-4081-BF60-A741390A5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024" y="2300048"/>
            <a:ext cx="3657600" cy="27432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/>
          <p:nvPr/>
        </p:nvCxnSpPr>
        <p:spPr>
          <a:xfrm>
            <a:off x="6033541" y="4204741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3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Controlar por una variable cualitativa es como segmentar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predictores cualitativos es como “segmentar”: calcular la regresión en las distintas categorías. El beta de la otra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, horas) es el promedio de los betas en cada categoría.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Si, a diferencia del ejemplo anterior, hay correlación entre los predictores, el beta puede cambiar mucho.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nos interesa la inferencia (por ejemplo estimar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), es muy importante pensar qué variables incluir o no en la regresión.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  <a:blipFill>
                <a:blip r:embed="rId3"/>
                <a:stretch>
                  <a:fillRect l="-829" r="-15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>
            <a:extLst>
              <a:ext uri="{FF2B5EF4-FFF2-40B4-BE49-F238E27FC236}">
                <a16:creationId xmlns:a16="http://schemas.microsoft.com/office/drawing/2014/main" id="{1026CB5A-3BD4-47CA-89AE-986AD37BF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6185" y="831954"/>
            <a:ext cx="4106056" cy="30795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F32A2-2AF1-46EF-A235-5279018DA656}"/>
              </a:ext>
            </a:extLst>
          </p:cNvPr>
          <p:cNvSpPr txBox="1"/>
          <p:nvPr/>
        </p:nvSpPr>
        <p:spPr>
          <a:xfrm>
            <a:off x="4816186" y="3840460"/>
            <a:ext cx="4106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En esta figura se muestra una simulación del ingreso como función de las horas semanales dedicadas a jugar al futbol. Parece haber una asociación positiva (línea negra), pero que surge porque los varones en promedio (i) ganan más y (</a:t>
            </a:r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ii</a:t>
            </a:r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) juegan más al futbol. Al controlar por sexo vemos que la verdadera relación es negativa.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1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hacemos si la variable cualitativa tiene más de dos categorías?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Creamos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MX" sz="1600" dirty="0"/>
                  <a:t> variables indicadoras auxiliares. La clase enésima es el “caso base”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ejemplo, la condición de actividad puede ser ocupado, desocupado o inactivo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identifica a las personas ocupadas. Es 1 si es ocupada, 0 en caso contrario. La ordenada al origen de las 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600" dirty="0"/>
                  <a:t> identifica a las desocupadas. Es 1 si es desocupada, 0 en caso contrario. La ordenada al origen de las desocupadas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12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La categoría restante (personas inactivas) funciona como base o referencia. La ordenada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 </a:t>
            </a:r>
            <a:r>
              <a:rPr lang="en-GB" dirty="0" err="1"/>
              <a:t>sólo</a:t>
            </a:r>
            <a:r>
              <a:rPr lang="en-GB" dirty="0"/>
              <a:t> </a:t>
            </a:r>
            <a:r>
              <a:rPr lang="en-GB" dirty="0" err="1"/>
              <a:t>podemos</a:t>
            </a:r>
            <a:r>
              <a:rPr lang="en-GB" dirty="0"/>
              <a:t> mover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intercepto</a:t>
            </a:r>
            <a:r>
              <a:rPr lang="en-GB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66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interacción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556933559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término de interacción nos permite capturar que los efectos de una variable (por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sobre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pueden depender de otra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 pasar que sumar horas de trabajo remunerado tuviese un efecto distinto para mujeres y varones.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solo incorporar la variable sexo, sabemos que a igual cantidad de horas los varones ganan más. Pero podría suceder que la relación entre ambas variables fuese más compleja, y la diferencia se volviera más/menos pronunciada a medida que aumentan/disminuyen las horas trabajadas.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434" r="-7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51C6F8FF-2C87-457E-BBAF-3F118F54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9848" y="805812"/>
            <a:ext cx="4873630" cy="3655222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Incorporar una interacción modifica la pendiente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variables continuas es idéntico.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los varones, aumentar las horas implica un aumento del ingreso mayor que para las mujeres (ganan más por hora). 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  <a:blipFill>
                <a:blip r:embed="rId5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>
            <a:cxnSpLocks/>
          </p:cNvCxnSpPr>
          <p:nvPr/>
        </p:nvCxnSpPr>
        <p:spPr>
          <a:xfrm>
            <a:off x="4677885" y="3322265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/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9AED18-26DB-43B5-8316-362170CBB410}"/>
              </a:ext>
            </a:extLst>
          </p:cNvPr>
          <p:cNvCxnSpPr>
            <a:cxnSpLocks/>
          </p:cNvCxnSpPr>
          <p:nvPr/>
        </p:nvCxnSpPr>
        <p:spPr>
          <a:xfrm flipH="1">
            <a:off x="8012303" y="1285335"/>
            <a:ext cx="9994" cy="9556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/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/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579BBD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79A5FB49-830D-488A-9E70-7F56EF810791}"/>
              </a:ext>
            </a:extLst>
          </p:cNvPr>
          <p:cNvSpPr txBox="1"/>
          <p:nvPr/>
        </p:nvSpPr>
        <p:spPr>
          <a:xfrm>
            <a:off x="6065365" y="4461034"/>
            <a:ext cx="1506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2"/>
                </a:solidFill>
              </a:rPr>
              <a:t>[datos simulados]</a:t>
            </a:r>
            <a:endParaRPr lang="es-A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</a:t>
            </a:r>
            <a:r>
              <a:rPr lang="en-GB" dirty="0" err="1"/>
              <a:t>Significatividad</a:t>
            </a:r>
            <a:r>
              <a:rPr lang="en-GB" dirty="0"/>
              <a:t> global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Ahora que tenemos múltiples predictores, además de testear si cada uno tiene una relación estadísticamente significativa con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 vamos a chequear si el modelo es </a:t>
                </a:r>
                <a:r>
                  <a:rPr lang="es-MX" sz="1600" dirty="0">
                    <a:highlight>
                      <a:srgbClr val="63D297"/>
                    </a:highlight>
                  </a:rPr>
                  <a:t>globalmente significativo</a:t>
                </a:r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test va a tener las siguientes hipótesis: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análogo a pensar si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600" dirty="0"/>
                  <a:t> es positivo de casualidad o si es significativo.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resultado del test va a aparecer en el output de R junto al estadístico del </a:t>
                </a:r>
                <a:r>
                  <a:rPr lang="es-MX" sz="1600" dirty="0">
                    <a:highlight>
                      <a:srgbClr val="63D297"/>
                    </a:highlight>
                  </a:rPr>
                  <a:t>test (F)</a:t>
                </a:r>
                <a:r>
                  <a:rPr lang="es-MX" sz="1600" dirty="0"/>
                  <a:t>, y como siempre vamos a buscar un p-valor bajo.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El modelo en su conjunto, ¿predice una buena parte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  <a:blipFill>
                <a:blip r:embed="rId4"/>
                <a:stretch>
                  <a:fillRect l="-1170" r="-512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“Todos los coeficientes son 0. El modelo en su conjunto no es significativo.”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blipFill>
                <a:blip r:embed="rId5"/>
                <a:stretch>
                  <a:fillRect l="-842" t="-18182" r="-918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𝑎𝑙𝑔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“El modelo es estadísticamente significativo”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blipFill>
                <a:blip r:embed="rId6"/>
                <a:stretch>
                  <a:fillRect l="-1185" t="-18182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Multicolinealidad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68292"/>
            <a:ext cx="8442558" cy="381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Los predictores podrían estar correlacionados entre sí, lo que llamamos “</a:t>
            </a:r>
            <a:r>
              <a:rPr lang="es-MX" dirty="0">
                <a:highlight>
                  <a:srgbClr val="63D297"/>
                </a:highlight>
              </a:rPr>
              <a:t>multicolinealidad</a:t>
            </a:r>
            <a:r>
              <a:rPr lang="es-MX" dirty="0"/>
              <a:t>”.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Esto es un problema. Hace que sea más difícil “aislar” el efecto de cada uno, reduciendo la precisión de las estimaciones.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Podemos identificarla con el </a:t>
            </a:r>
            <a:r>
              <a:rPr lang="es-MX" dirty="0">
                <a:highlight>
                  <a:srgbClr val="63D297"/>
                </a:highlight>
              </a:rPr>
              <a:t>VIF</a:t>
            </a:r>
            <a:r>
              <a:rPr lang="es-MX" dirty="0"/>
              <a:t> (</a:t>
            </a:r>
            <a:r>
              <a:rPr lang="es-MX" dirty="0" err="1"/>
              <a:t>variance</a:t>
            </a:r>
            <a:r>
              <a:rPr lang="es-MX" dirty="0"/>
              <a:t> </a:t>
            </a:r>
            <a:r>
              <a:rPr lang="es-MX" dirty="0" err="1"/>
              <a:t>inflation</a:t>
            </a:r>
            <a:r>
              <a:rPr lang="es-MX" dirty="0"/>
              <a:t> factor), que mide </a:t>
            </a:r>
            <a:r>
              <a:rPr lang="es-MX" dirty="0" err="1"/>
              <a:t>ué</a:t>
            </a:r>
            <a:r>
              <a:rPr lang="es-MX" dirty="0"/>
              <a:t> medida se incrementa la variabilidad de cada coeficiente estimado como consecuencia de la multicolinealidad. Se considera </a:t>
            </a:r>
            <a:r>
              <a:rPr lang="es-MX" dirty="0" err="1"/>
              <a:t>poblemático</a:t>
            </a:r>
            <a:r>
              <a:rPr lang="es-MX" dirty="0"/>
              <a:t> si es mayor a 5 o 10.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Si hay multicolinealidad, podemos eliminar alguna de las variables o combinarlas (por ejemplo, promediarlas).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Tener </a:t>
                </a:r>
                <a:r>
                  <a:rPr lang="en-GB" dirty="0" err="1"/>
                  <a:t>varias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require un </a:t>
                </a:r>
                <a:r>
                  <a:rPr lang="en-GB" dirty="0" err="1"/>
                  <a:t>cuidado</a:t>
                </a:r>
                <a:r>
                  <a:rPr lang="en-GB" dirty="0"/>
                  <a:t> </a:t>
                </a:r>
                <a:r>
                  <a:rPr lang="en-GB" dirty="0" err="1"/>
                  <a:t>adicional</a:t>
                </a:r>
                <a:endParaRPr dirty="0"/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  <a:blipFill>
                <a:blip r:embed="rId3"/>
                <a:stretch>
                  <a:fillRect l="-1268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ajustado</a:t>
                </a:r>
                <a:endParaRPr dirty="0"/>
              </a:p>
            </p:txBody>
          </p:sp>
        </mc:Choice>
        <mc:Fallback xmlns=""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</a:t>
                </a:r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i="1" dirty="0"/>
                  <a:t> </a:t>
                </a:r>
                <a:r>
                  <a:rPr lang="es-MX" dirty="0"/>
                  <a:t>siempre aumenta al agregar variables.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Entonces, si lo usamos para decidir si incluir nuevas variables hay riesgo de </a:t>
                </a:r>
                <a:r>
                  <a:rPr lang="es-MX" dirty="0" err="1"/>
                  <a:t>overfitting</a:t>
                </a:r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usar otras métricas, o </a:t>
                </a:r>
                <a:r>
                  <a:rPr lang="es-MX" i="1" dirty="0"/>
                  <a:t>ajustar</a:t>
                </a:r>
                <a:r>
                  <a:rPr lang="es-MX" dirty="0"/>
                  <a:t>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del siguiente modo: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 =1−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dirty="0"/>
                  <a:t> es el tamaño de muestra,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la cantidad de variables,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𝑆𝑆</m:t>
                    </m:r>
                  </m:oMath>
                </a14:m>
                <a:r>
                  <a:rPr lang="es-MX" dirty="0"/>
                  <a:t> la suma de cuadrados no explicada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𝑇𝑆𝑆</m:t>
                    </m:r>
                  </m:oMath>
                </a14:m>
                <a:r>
                  <a:rPr lang="es-MX" dirty="0"/>
                  <a:t> la suma de cuadrados total.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Así, el indicador solo crece si la incorporación de variables se compensa con una caída lo suficientemente alto de la variabilidad no explicada.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Complejizamos la métrica de precisión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(regresión logística)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C32465C-EC74-46DD-B8A3-9C1C008D8E9F}"/>
              </a:ext>
            </a:extLst>
          </p:cNvPr>
          <p:cNvGrpSpPr/>
          <p:nvPr/>
        </p:nvGrpSpPr>
        <p:grpSpPr>
          <a:xfrm>
            <a:off x="3132945" y="3982722"/>
            <a:ext cx="4451377" cy="993357"/>
            <a:chOff x="2231068" y="3666366"/>
            <a:chExt cx="4451377" cy="993357"/>
          </a:xfrm>
        </p:grpSpPr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66AD62AA-624E-4CB1-A739-3E8BCEB1733F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B6DEBD11-C370-43EB-B5CD-A85BE9A5D856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8B8272A9-08DB-4DF0-B285-A5A0125E7E9B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0C3AB3A-27DE-40B3-B141-AE97C7BE7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2E5DB53-B4F6-4F4D-9BA6-8A515FACE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ABF9333-1C65-4816-AA20-D3B0E1CEF2BB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933A7CEB-177D-4E33-8469-4D7E8A3773AB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716DEEB0-0EB5-4DD4-9E30-9D75E1EA9A12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922EF3F9-B91F-4166-B320-31CC2D5F0B44}"/>
              </a:ext>
            </a:extLst>
          </p:cNvPr>
          <p:cNvGrpSpPr/>
          <p:nvPr/>
        </p:nvGrpSpPr>
        <p:grpSpPr>
          <a:xfrm>
            <a:off x="2323476" y="3662347"/>
            <a:ext cx="4451377" cy="993357"/>
            <a:chOff x="2231068" y="3666366"/>
            <a:chExt cx="4451377" cy="993357"/>
          </a:xfrm>
        </p:grpSpPr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8CDE4EA9-DC0F-4DBE-A392-BE4592892E04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2DDE98BC-CE4D-4D50-A8FD-2EE53BF3A9C5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3B2E5364-BBE2-46FE-9980-8B549D4CF34F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F4D68AB-849E-4960-AEA7-29EAA247B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AB9803C-83AF-44A4-BDAD-31E4C5DC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32A1B75D-BC3D-44B1-8169-2E3870CF89EE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Hexágono 39">
              <a:extLst>
                <a:ext uri="{FF2B5EF4-FFF2-40B4-BE49-F238E27FC236}">
                  <a16:creationId xmlns:a16="http://schemas.microsoft.com/office/drawing/2014/main" id="{14FC8F61-2BED-46FC-9FA3-67A3C59C5582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948FCC63-481E-4E1F-B00C-7CCCE06E24E9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3: </a:t>
            </a:r>
            <a:r>
              <a:rPr lang="es-MX" dirty="0"/>
              <a:t>Regresión lineal múltiple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Introducción a la </a:t>
                </a:r>
                <a:r>
                  <a:rPr lang="es-MX" dirty="0">
                    <a:highlight>
                      <a:srgbClr val="63D297"/>
                    </a:highlight>
                  </a:rPr>
                  <a:t>regresión múltiple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Variables independientes </a:t>
                </a:r>
                <a:r>
                  <a:rPr lang="es-MX" dirty="0">
                    <a:highlight>
                      <a:srgbClr val="63D297"/>
                    </a:highlight>
                  </a:rPr>
                  <a:t>cualitativas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Términos de </a:t>
                </a:r>
                <a:r>
                  <a:rPr lang="es-MX" dirty="0">
                    <a:highlight>
                      <a:srgbClr val="63D297"/>
                    </a:highlight>
                  </a:rPr>
                  <a:t>interacción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hipótesis. </a:t>
                </a:r>
                <a:r>
                  <a:rPr lang="es-MX" dirty="0">
                    <a:highlight>
                      <a:srgbClr val="63D297"/>
                    </a:highlight>
                  </a:rPr>
                  <a:t>Significatividad global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Multicolinealidad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ajuste: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  <a:r>
                  <a:rPr lang="es-MX" dirty="0">
                    <a:highlight>
                      <a:srgbClr val="63D297"/>
                    </a:highlight>
                  </a:rPr>
                  <a:t>ajustado</a:t>
                </a:r>
              </a:p>
            </p:txBody>
          </p:sp>
        </mc:Choice>
        <mc:Fallback xmlns=""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06134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I. </a:t>
            </a:r>
            <a:r>
              <a:rPr lang="es-MX" sz="2600" dirty="0"/>
              <a:t>Introducción a la regresión múltiple</a:t>
            </a:r>
            <a:endParaRPr lang="en-GB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 regresión múltiple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Queremos extender el modelo de regresión lineal simple para incorporar </a:t>
                </a:r>
                <a:r>
                  <a:rPr lang="es-MX" dirty="0">
                    <a:highlight>
                      <a:srgbClr val="63D297"/>
                    </a:highlight>
                  </a:rPr>
                  <a:t>más de un predictor</a:t>
                </a:r>
                <a:r>
                  <a:rPr lang="es-MX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decir, explicar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 partir de un conjunto de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¿Por qué no una regresión simple por cada variable?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Los valores predichos y los coeficientes no incorporan el efecto de las demás variables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 hay correlación entre las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, no estaríamos teniendo en cuenta, por ejemplo, que si varía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/>
                  <a:t> podría variar también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800" dirty="0"/>
                  <a:t>, y ello afectar a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 el modelo de regresión múltiple incluimos un término por cada uno de los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predictores: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Ahora,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mide la cantidad de unidades en que esperamos que aumente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ante un aumento unitario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:r>
                  <a:rPr lang="es-MX" dirty="0">
                    <a:highlight>
                      <a:srgbClr val="63D297"/>
                    </a:highlight>
                  </a:rPr>
                  <a:t>manteniendo constantes todas las demás</a:t>
                </a:r>
                <a:r>
                  <a:rPr lang="es-MX" dirty="0"/>
                  <a:t>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Veamos esto con más detalle.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6391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1993</Words>
  <Application>Microsoft Office PowerPoint</Application>
  <PresentationFormat>Presentación en pantalla (16:9)</PresentationFormat>
  <Paragraphs>188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Cambria Math</vt:lpstr>
      <vt:lpstr>MathJax_Main</vt:lpstr>
      <vt:lpstr>MathJax_Math-italic</vt:lpstr>
      <vt:lpstr>Proxima Nova</vt:lpstr>
      <vt:lpstr>Georgia</vt:lpstr>
      <vt:lpstr>Wingdings</vt:lpstr>
      <vt:lpstr>Arial</vt:lpstr>
      <vt:lpstr>Spearmint</vt:lpstr>
      <vt:lpstr>Módulo 3: Introducción al modelado de datos</vt:lpstr>
      <vt:lpstr>Contenidos por clase</vt:lpstr>
      <vt:lpstr>Nuestra hoja de ruta</vt:lpstr>
      <vt:lpstr>Teórica 3: Regresión lineal múltiple</vt:lpstr>
      <vt:lpstr>Agenda</vt:lpstr>
      <vt:lpstr>I. Introducción a la regresión múltiple</vt:lpstr>
      <vt:lpstr>Introducción a regresión múltiple</vt:lpstr>
      <vt:lpstr>II. Interpretación de coeficientes</vt:lpstr>
      <vt:lpstr>Interpretación de los coeficientes</vt:lpstr>
      <vt:lpstr>Interpretación de los coeficientes</vt:lpstr>
      <vt:lpstr>Por ejemplo, supongamos que queremos estudiar la relación entre los años de educación y el ingreso laboral</vt:lpstr>
      <vt:lpstr>¿Cómo interpretar en caso de que la variable independiente sea cualitativa?</vt:lpstr>
      <vt:lpstr>III. Variables independientes cualitativas</vt:lpstr>
      <vt:lpstr>Variables predictoras cualitativas</vt:lpstr>
      <vt:lpstr>Variables predictoras cualitativas</vt:lpstr>
      <vt:lpstr>Controlar por una variable cualitativa es como segmentar</vt:lpstr>
      <vt:lpstr>¿Qué hacemos si la variable cualitativa tiene más de dos categorías?</vt:lpstr>
      <vt:lpstr>Y sólo podemos mover el intercepto?</vt:lpstr>
      <vt:lpstr>IV. Términos de interacción</vt:lpstr>
      <vt:lpstr>Y=β_0+β_1 X_1+β_2 X_2+β_3 X_1 X_2+ϵ</vt:lpstr>
      <vt:lpstr>Incorporar una interacción modifica la pendiente</vt:lpstr>
      <vt:lpstr>V. Test de hipótesis. Significatividad global</vt:lpstr>
      <vt:lpstr>El modelo en su conjunto, ¿predice una buena parte de Y?</vt:lpstr>
      <vt:lpstr>VI. Multicolinealidad</vt:lpstr>
      <vt:lpstr>Tener varias X require un cuidado adicional</vt:lpstr>
      <vt:lpstr>VII. Bondad de ajuste: el R^2 ajustado</vt:lpstr>
      <vt:lpstr>Complejizamos la métrica de precisión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82</cp:revision>
  <dcterms:modified xsi:type="dcterms:W3CDTF">2024-08-04T20:19:08Z</dcterms:modified>
</cp:coreProperties>
</file>