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5" r:id="rId3"/>
    <p:sldId id="296" r:id="rId4"/>
    <p:sldId id="301" r:id="rId5"/>
    <p:sldId id="315" r:id="rId6"/>
    <p:sldId id="313" r:id="rId7"/>
    <p:sldId id="314" r:id="rId8"/>
    <p:sldId id="316" r:id="rId9"/>
    <p:sldId id="312" r:id="rId10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D297"/>
    <a:srgbClr val="579BBD"/>
    <a:srgbClr val="4BA17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853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590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1602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344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401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08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456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Módulo</a:t>
            </a:r>
            <a:r>
              <a:rPr lang="en-GB" dirty="0"/>
              <a:t> 3: </a:t>
            </a:r>
            <a:r>
              <a:rPr lang="en-GB" dirty="0" err="1"/>
              <a:t>Introducción</a:t>
            </a:r>
            <a:r>
              <a:rPr lang="en-GB" dirty="0"/>
              <a:t> al </a:t>
            </a:r>
            <a:r>
              <a:rPr lang="en-GB" dirty="0" err="1"/>
              <a:t>modelado</a:t>
            </a:r>
            <a:r>
              <a:rPr lang="en-GB" dirty="0"/>
              <a:t> de </a:t>
            </a:r>
            <a:r>
              <a:rPr lang="en-GB" dirty="0" err="1"/>
              <a:t>datos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Diplomatura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Ciencias</a:t>
            </a:r>
            <a:r>
              <a:rPr lang="en-GB" dirty="0"/>
              <a:t> </a:t>
            </a:r>
            <a:r>
              <a:rPr lang="en-GB" dirty="0" err="1"/>
              <a:t>Sociales</a:t>
            </a:r>
            <a:r>
              <a:rPr lang="en-GB" dirty="0"/>
              <a:t> </a:t>
            </a:r>
            <a:r>
              <a:rPr lang="en-GB" dirty="0" err="1"/>
              <a:t>Computacionales</a:t>
            </a:r>
            <a:r>
              <a:rPr lang="en-GB" dirty="0"/>
              <a:t> y </a:t>
            </a:r>
            <a:r>
              <a:rPr lang="en-GB" dirty="0" err="1"/>
              <a:t>Humanidades</a:t>
            </a:r>
            <a:r>
              <a:rPr lang="en-GB" dirty="0"/>
              <a:t> </a:t>
            </a:r>
            <a:r>
              <a:rPr lang="en-GB" dirty="0" err="1"/>
              <a:t>Digitales</a:t>
            </a:r>
            <a:r>
              <a:rPr lang="en-GB" dirty="0"/>
              <a:t> (IDAES-UNSAM)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95950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Flujos de trabajo usando </a:t>
            </a:r>
            <a:r>
              <a:rPr lang="es-MX" dirty="0" err="1"/>
              <a:t>tidymodels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156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Muestra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728800"/>
            <a:ext cx="465004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Separo un test set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(123)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base_split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(base,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=0.8)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base_train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base_split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base_test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base_split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Para Cross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(234335)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base_folds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base_train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v = 10)</a:t>
            </a:r>
            <a:endParaRPr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5F1ADFD-124A-4771-A1B8-1F4E5627381A}"/>
              </a:ext>
            </a:extLst>
          </p:cNvPr>
          <p:cNvSpPr/>
          <p:nvPr/>
        </p:nvSpPr>
        <p:spPr>
          <a:xfrm>
            <a:off x="3329403" y="382250"/>
            <a:ext cx="1947600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workflow_set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8A787CA-B489-4779-A5FC-F309DF3C6BFB}"/>
              </a:ext>
            </a:extLst>
          </p:cNvPr>
          <p:cNvSpPr/>
          <p:nvPr/>
        </p:nvSpPr>
        <p:spPr>
          <a:xfrm>
            <a:off x="1058394" y="1823802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workflow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49CE5F6-F95F-462D-A74D-C78EB194E69C}"/>
              </a:ext>
            </a:extLst>
          </p:cNvPr>
          <p:cNvSpPr/>
          <p:nvPr/>
        </p:nvSpPr>
        <p:spPr>
          <a:xfrm>
            <a:off x="3329403" y="1823802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workflow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0781763-53BC-4787-8C02-57940FDEE2D4}"/>
              </a:ext>
            </a:extLst>
          </p:cNvPr>
          <p:cNvSpPr/>
          <p:nvPr/>
        </p:nvSpPr>
        <p:spPr>
          <a:xfrm>
            <a:off x="5600413" y="1823802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workflow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AD61BE8-FB51-4870-968E-2A1F946B8575}"/>
              </a:ext>
            </a:extLst>
          </p:cNvPr>
          <p:cNvSpPr/>
          <p:nvPr/>
        </p:nvSpPr>
        <p:spPr>
          <a:xfrm>
            <a:off x="1058394" y="2470878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add_model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578388D-FCFB-454C-841B-34B17EA0ECAF}"/>
              </a:ext>
            </a:extLst>
          </p:cNvPr>
          <p:cNvSpPr/>
          <p:nvPr/>
        </p:nvSpPr>
        <p:spPr>
          <a:xfrm>
            <a:off x="3329403" y="2470878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add_model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CABEB81-B0EF-4D6E-B700-7F98246D32D2}"/>
              </a:ext>
            </a:extLst>
          </p:cNvPr>
          <p:cNvSpPr/>
          <p:nvPr/>
        </p:nvSpPr>
        <p:spPr>
          <a:xfrm>
            <a:off x="5600413" y="2470878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add_model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5771EAD-A082-418F-85F5-6E2CE8F126E3}"/>
              </a:ext>
            </a:extLst>
          </p:cNvPr>
          <p:cNvSpPr/>
          <p:nvPr/>
        </p:nvSpPr>
        <p:spPr>
          <a:xfrm>
            <a:off x="1058394" y="3117954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add_recipe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7A954A3-E6A2-4944-B7E8-80652337BA66}"/>
              </a:ext>
            </a:extLst>
          </p:cNvPr>
          <p:cNvSpPr/>
          <p:nvPr/>
        </p:nvSpPr>
        <p:spPr>
          <a:xfrm>
            <a:off x="3329403" y="3117954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add_formula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E6E9040-F929-4089-BFED-89BB58022E02}"/>
              </a:ext>
            </a:extLst>
          </p:cNvPr>
          <p:cNvSpPr/>
          <p:nvPr/>
        </p:nvSpPr>
        <p:spPr>
          <a:xfrm>
            <a:off x="5600413" y="3117954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add_recipe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E350DD8-3A44-49E6-B39A-B5F9FBDBE02A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032756" y="891916"/>
            <a:ext cx="2270447" cy="93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D53D817-D836-4315-9887-6B5D9BBD543A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303203" y="891916"/>
            <a:ext cx="562" cy="93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B9D299F-9C70-4AA5-A45F-D76EFD8CF15C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4303203" y="891916"/>
            <a:ext cx="2271572" cy="93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81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5F1ADFD-124A-4771-A1B8-1F4E5627381A}"/>
              </a:ext>
            </a:extLst>
          </p:cNvPr>
          <p:cNvSpPr/>
          <p:nvPr/>
        </p:nvSpPr>
        <p:spPr>
          <a:xfrm>
            <a:off x="3329403" y="382250"/>
            <a:ext cx="1947600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workflow_set</a:t>
            </a:r>
            <a:r>
              <a:rPr lang="es-MX" sz="2000" dirty="0">
                <a:solidFill>
                  <a:schemeClr val="accent2"/>
                </a:solidFill>
                <a:latin typeface="Proxima Nova" panose="020B0604020202020204" charset="0"/>
              </a:rPr>
              <a:t>()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8A787CA-B489-4779-A5FC-F309DF3C6BFB}"/>
              </a:ext>
            </a:extLst>
          </p:cNvPr>
          <p:cNvSpPr/>
          <p:nvPr/>
        </p:nvSpPr>
        <p:spPr>
          <a:xfrm>
            <a:off x="1058394" y="1823802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preproc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49CE5F6-F95F-462D-A74D-C78EB194E69C}"/>
              </a:ext>
            </a:extLst>
          </p:cNvPr>
          <p:cNvSpPr/>
          <p:nvPr/>
        </p:nvSpPr>
        <p:spPr>
          <a:xfrm>
            <a:off x="3329403" y="1823802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models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0781763-53BC-4787-8C02-57940FDEE2D4}"/>
              </a:ext>
            </a:extLst>
          </p:cNvPr>
          <p:cNvSpPr/>
          <p:nvPr/>
        </p:nvSpPr>
        <p:spPr>
          <a:xfrm>
            <a:off x="5600413" y="1823802"/>
            <a:ext cx="1948723" cy="50966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cross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AD61BE8-FB51-4870-968E-2A1F946B8575}"/>
              </a:ext>
            </a:extLst>
          </p:cNvPr>
          <p:cNvSpPr/>
          <p:nvPr/>
        </p:nvSpPr>
        <p:spPr>
          <a:xfrm>
            <a:off x="1520317" y="2470878"/>
            <a:ext cx="1486800" cy="5096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accent2"/>
                </a:solidFill>
                <a:latin typeface="Proxima Nova" panose="020B0604020202020204" charset="0"/>
              </a:rPr>
              <a:t>- Lista de </a:t>
            </a:r>
            <a:r>
              <a:rPr lang="es-MX" sz="1200" dirty="0" err="1">
                <a:solidFill>
                  <a:schemeClr val="accent2"/>
                </a:solidFill>
                <a:latin typeface="Proxima Nova" panose="020B0604020202020204" charset="0"/>
              </a:rPr>
              <a:t>preproc</a:t>
            </a:r>
            <a:r>
              <a:rPr lang="es-MX" sz="1200" dirty="0">
                <a:solidFill>
                  <a:schemeClr val="accent2"/>
                </a:solidFill>
                <a:latin typeface="Proxima Nova" panose="020B0604020202020204" charset="0"/>
              </a:rPr>
              <a:t>. (recetas)</a:t>
            </a:r>
            <a:endParaRPr lang="es-AR" sz="12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578388D-FCFB-454C-841B-34B17EA0ECAF}"/>
              </a:ext>
            </a:extLst>
          </p:cNvPr>
          <p:cNvSpPr/>
          <p:nvPr/>
        </p:nvSpPr>
        <p:spPr>
          <a:xfrm>
            <a:off x="3793103" y="2470878"/>
            <a:ext cx="1485615" cy="5096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accent2"/>
                </a:solidFill>
                <a:latin typeface="Proxima Nova" panose="020B0604020202020204" charset="0"/>
              </a:rPr>
              <a:t>- Lista de modelos</a:t>
            </a:r>
            <a:endParaRPr lang="es-AR" sz="12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CABEB81-B0EF-4D6E-B700-7F98246D32D2}"/>
              </a:ext>
            </a:extLst>
          </p:cNvPr>
          <p:cNvSpPr/>
          <p:nvPr/>
        </p:nvSpPr>
        <p:spPr>
          <a:xfrm>
            <a:off x="6063521" y="2470878"/>
            <a:ext cx="1485615" cy="5096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accent2"/>
                </a:solidFill>
                <a:latin typeface="Proxima Nova" panose="020B0604020202020204" charset="0"/>
              </a:rPr>
              <a:t>- TRUE: todas las combinaciones</a:t>
            </a:r>
            <a:endParaRPr lang="es-AR" sz="12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E6E9040-F929-4089-BFED-89BB58022E02}"/>
              </a:ext>
            </a:extLst>
          </p:cNvPr>
          <p:cNvSpPr/>
          <p:nvPr/>
        </p:nvSpPr>
        <p:spPr>
          <a:xfrm>
            <a:off x="6063521" y="3117954"/>
            <a:ext cx="1485615" cy="5096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accent2"/>
                </a:solidFill>
                <a:latin typeface="Proxima Nova" panose="020B0604020202020204" charset="0"/>
              </a:rPr>
              <a:t>- FALSE: modelo 1 con </a:t>
            </a:r>
            <a:r>
              <a:rPr lang="es-MX" sz="1200" dirty="0" err="1">
                <a:solidFill>
                  <a:schemeClr val="accent2"/>
                </a:solidFill>
                <a:latin typeface="Proxima Nova" panose="020B0604020202020204" charset="0"/>
              </a:rPr>
              <a:t>preproc</a:t>
            </a:r>
            <a:r>
              <a:rPr lang="es-MX" sz="1200" dirty="0">
                <a:solidFill>
                  <a:schemeClr val="accent2"/>
                </a:solidFill>
                <a:latin typeface="Proxima Nova" panose="020B0604020202020204" charset="0"/>
              </a:rPr>
              <a:t> 1, etc.</a:t>
            </a:r>
            <a:endParaRPr lang="es-AR" sz="12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E350DD8-3A44-49E6-B39A-B5F9FBDBE02A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032756" y="891916"/>
            <a:ext cx="2270447" cy="93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D53D817-D836-4315-9887-6B5D9BBD543A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303203" y="891916"/>
            <a:ext cx="562" cy="93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B9D299F-9C70-4AA5-A45F-D76EFD8CF15C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4303203" y="891916"/>
            <a:ext cx="2271572" cy="93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ocadillo: rectángulo con esquinas redondeadas 15">
            <a:extLst>
              <a:ext uri="{FF2B5EF4-FFF2-40B4-BE49-F238E27FC236}">
                <a16:creationId xmlns:a16="http://schemas.microsoft.com/office/drawing/2014/main" id="{1A288852-C21B-49A7-93E4-89AA4A3951D7}"/>
              </a:ext>
            </a:extLst>
          </p:cNvPr>
          <p:cNvSpPr/>
          <p:nvPr/>
        </p:nvSpPr>
        <p:spPr>
          <a:xfrm>
            <a:off x="7457607" y="127417"/>
            <a:ext cx="1198653" cy="412229"/>
          </a:xfrm>
          <a:prstGeom prst="wedgeRoundRectCallout">
            <a:avLst>
              <a:gd name="adj1" fmla="val 43481"/>
              <a:gd name="adj2" fmla="val 80148"/>
              <a:gd name="adj3" fmla="val 16667"/>
            </a:avLst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Otra opción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09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5F1ADFD-124A-4771-A1B8-1F4E5627381A}"/>
              </a:ext>
            </a:extLst>
          </p:cNvPr>
          <p:cNvSpPr/>
          <p:nvPr/>
        </p:nvSpPr>
        <p:spPr>
          <a:xfrm>
            <a:off x="3490209" y="374753"/>
            <a:ext cx="1648919" cy="502171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Model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0568111-B011-4C8C-A346-A3EABA516654}"/>
              </a:ext>
            </a:extLst>
          </p:cNvPr>
          <p:cNvGrpSpPr/>
          <p:nvPr/>
        </p:nvGrpSpPr>
        <p:grpSpPr>
          <a:xfrm>
            <a:off x="861935" y="1743856"/>
            <a:ext cx="1648919" cy="1307579"/>
            <a:chOff x="968114" y="1264171"/>
            <a:chExt cx="1648919" cy="1307579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2AD61BE8-FB51-4870-968E-2A1F946B8575}"/>
                </a:ext>
              </a:extLst>
            </p:cNvPr>
            <p:cNvSpPr/>
            <p:nvPr/>
          </p:nvSpPr>
          <p:spPr>
            <a:xfrm>
              <a:off x="968114" y="126417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linear_reg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()</a:t>
              </a:r>
              <a:endParaRPr lang="es-AR" sz="12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55771EAD-A082-418F-85F5-6E2CE8F126E3}"/>
                </a:ext>
              </a:extLst>
            </p:cNvPr>
            <p:cNvSpPr/>
            <p:nvPr/>
          </p:nvSpPr>
          <p:spPr>
            <a:xfrm>
              <a:off x="968114" y="1731365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set_engine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(‘lm’)</a:t>
              </a:r>
              <a:endParaRPr lang="es-AR" sz="12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A811DFF9-3657-45EA-A21D-DA4B3CBC9C1E}"/>
                </a:ext>
              </a:extLst>
            </p:cNvPr>
            <p:cNvSpPr/>
            <p:nvPr/>
          </p:nvSpPr>
          <p:spPr>
            <a:xfrm>
              <a:off x="968114" y="2211986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dirty="0" err="1">
                  <a:solidFill>
                    <a:schemeClr val="accent2"/>
                  </a:solidFill>
                  <a:latin typeface="Proxima Nova" panose="020B0604020202020204" charset="0"/>
                </a:rPr>
                <a:t>set_mode</a:t>
              </a:r>
              <a:r>
                <a:rPr lang="es-MX" sz="1100" dirty="0">
                  <a:solidFill>
                    <a:schemeClr val="accent2"/>
                  </a:solidFill>
                  <a:latin typeface="Proxima Nova" panose="020B0604020202020204" charset="0"/>
                </a:rPr>
                <a:t>(‘</a:t>
              </a:r>
              <a:r>
                <a:rPr lang="es-MX" sz="1100" dirty="0" err="1">
                  <a:solidFill>
                    <a:schemeClr val="accent2"/>
                  </a:solidFill>
                  <a:latin typeface="Proxima Nova" panose="020B0604020202020204" charset="0"/>
                </a:rPr>
                <a:t>regression</a:t>
              </a:r>
              <a:r>
                <a:rPr lang="es-MX" sz="1100" dirty="0">
                  <a:solidFill>
                    <a:schemeClr val="accent2"/>
                  </a:solidFill>
                  <a:latin typeface="Proxima Nova" panose="020B0604020202020204" charset="0"/>
                </a:rPr>
                <a:t>’)</a:t>
              </a:r>
              <a:endParaRPr lang="es-AR" sz="11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4E586490-F586-413E-8362-C68AD0162F19}"/>
              </a:ext>
            </a:extLst>
          </p:cNvPr>
          <p:cNvGrpSpPr/>
          <p:nvPr/>
        </p:nvGrpSpPr>
        <p:grpSpPr>
          <a:xfrm>
            <a:off x="2710722" y="1743856"/>
            <a:ext cx="1661410" cy="1307579"/>
            <a:chOff x="2834390" y="1264171"/>
            <a:chExt cx="1661410" cy="1307579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B578388D-FCFB-454C-841B-34B17EA0ECAF}"/>
                </a:ext>
              </a:extLst>
            </p:cNvPr>
            <p:cNvSpPr/>
            <p:nvPr/>
          </p:nvSpPr>
          <p:spPr>
            <a:xfrm>
              <a:off x="2834390" y="126417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logistic_reg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()</a:t>
              </a:r>
              <a:endParaRPr lang="es-AR" sz="12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F7A954A3-E6A2-4944-B7E8-80652337BA66}"/>
                </a:ext>
              </a:extLst>
            </p:cNvPr>
            <p:cNvSpPr/>
            <p:nvPr/>
          </p:nvSpPr>
          <p:spPr>
            <a:xfrm>
              <a:off x="2834390" y="1731365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set_engine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(‘</a:t>
              </a:r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glm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’)</a:t>
              </a:r>
              <a:endParaRPr lang="es-AR" sz="12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E5DDF088-E9DD-435A-B766-356F2C96676E}"/>
                </a:ext>
              </a:extLst>
            </p:cNvPr>
            <p:cNvSpPr/>
            <p:nvPr/>
          </p:nvSpPr>
          <p:spPr>
            <a:xfrm>
              <a:off x="2846881" y="2211986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 err="1">
                  <a:solidFill>
                    <a:schemeClr val="accent2"/>
                  </a:solidFill>
                  <a:latin typeface="Proxima Nova" panose="020B0604020202020204" charset="0"/>
                </a:rPr>
                <a:t>set_mode</a:t>
              </a:r>
              <a:r>
                <a:rPr lang="es-MX" sz="1000" dirty="0">
                  <a:solidFill>
                    <a:schemeClr val="accent2"/>
                  </a:solidFill>
                  <a:latin typeface="Proxima Nova" panose="020B0604020202020204" charset="0"/>
                </a:rPr>
                <a:t>(‘</a:t>
              </a:r>
              <a:r>
                <a:rPr lang="es-MX" sz="1000" dirty="0" err="1">
                  <a:solidFill>
                    <a:schemeClr val="accent2"/>
                  </a:solidFill>
                  <a:latin typeface="Proxima Nova" panose="020B0604020202020204" charset="0"/>
                </a:rPr>
                <a:t>classification</a:t>
              </a:r>
              <a:r>
                <a:rPr lang="es-MX" sz="1000" dirty="0">
                  <a:solidFill>
                    <a:schemeClr val="accent2"/>
                  </a:solidFill>
                  <a:latin typeface="Proxima Nova" panose="020B0604020202020204" charset="0"/>
                </a:rPr>
                <a:t>’)</a:t>
              </a:r>
              <a:endParaRPr lang="es-AR" sz="10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2D76082-C798-43EE-80AD-747D99151C73}"/>
              </a:ext>
            </a:extLst>
          </p:cNvPr>
          <p:cNvGrpSpPr/>
          <p:nvPr/>
        </p:nvGrpSpPr>
        <p:grpSpPr>
          <a:xfrm>
            <a:off x="4572000" y="1743856"/>
            <a:ext cx="1648920" cy="1307579"/>
            <a:chOff x="4725648" y="1264171"/>
            <a:chExt cx="1648920" cy="1307579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CCABEB81-B0EF-4D6E-B700-7F98246D32D2}"/>
                </a:ext>
              </a:extLst>
            </p:cNvPr>
            <p:cNvSpPr/>
            <p:nvPr/>
          </p:nvSpPr>
          <p:spPr>
            <a:xfrm>
              <a:off x="4725649" y="126417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nearest_neighbor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()</a:t>
              </a:r>
              <a:endParaRPr lang="es-AR" sz="12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DE6E9040-F929-4089-BFED-89BB58022E02}"/>
                </a:ext>
              </a:extLst>
            </p:cNvPr>
            <p:cNvSpPr/>
            <p:nvPr/>
          </p:nvSpPr>
          <p:spPr>
            <a:xfrm>
              <a:off x="4725649" y="1731365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set_engine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(‘</a:t>
              </a:r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kknn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’)</a:t>
              </a:r>
              <a:endParaRPr lang="es-AR" sz="12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FD1B35FE-D9A4-4CCD-B157-371D1D38D667}"/>
                </a:ext>
              </a:extLst>
            </p:cNvPr>
            <p:cNvSpPr/>
            <p:nvPr/>
          </p:nvSpPr>
          <p:spPr>
            <a:xfrm>
              <a:off x="4725648" y="2211986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 err="1">
                  <a:solidFill>
                    <a:schemeClr val="accent2"/>
                  </a:solidFill>
                  <a:latin typeface="Proxima Nova" panose="020B0604020202020204" charset="0"/>
                </a:rPr>
                <a:t>set_mode</a:t>
              </a:r>
              <a:r>
                <a:rPr lang="es-MX" sz="1000" dirty="0">
                  <a:solidFill>
                    <a:schemeClr val="accent2"/>
                  </a:solidFill>
                  <a:latin typeface="Proxima Nova" panose="020B0604020202020204" charset="0"/>
                </a:rPr>
                <a:t>(‘</a:t>
              </a:r>
              <a:r>
                <a:rPr lang="es-MX" sz="1000" dirty="0" err="1">
                  <a:solidFill>
                    <a:schemeClr val="accent2"/>
                  </a:solidFill>
                  <a:latin typeface="Proxima Nova" panose="020B0604020202020204" charset="0"/>
                </a:rPr>
                <a:t>classification</a:t>
              </a:r>
              <a:r>
                <a:rPr lang="es-MX" sz="1000" dirty="0">
                  <a:solidFill>
                    <a:schemeClr val="accent2"/>
                  </a:solidFill>
                  <a:latin typeface="Proxima Nova" panose="020B0604020202020204" charset="0"/>
                </a:rPr>
                <a:t>’)</a:t>
              </a:r>
              <a:endParaRPr lang="es-AR" sz="10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93F3B69B-5BB9-407C-B349-06ABB94A0838}"/>
              </a:ext>
            </a:extLst>
          </p:cNvPr>
          <p:cNvGrpSpPr/>
          <p:nvPr/>
        </p:nvGrpSpPr>
        <p:grpSpPr>
          <a:xfrm>
            <a:off x="6420787" y="1743856"/>
            <a:ext cx="1648920" cy="1307579"/>
            <a:chOff x="6526966" y="1264171"/>
            <a:chExt cx="1648920" cy="1307579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509970EA-0F7C-41A4-816B-9275D8C2E661}"/>
                </a:ext>
              </a:extLst>
            </p:cNvPr>
            <p:cNvSpPr/>
            <p:nvPr/>
          </p:nvSpPr>
          <p:spPr>
            <a:xfrm>
              <a:off x="6526967" y="126417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discrim_linear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()</a:t>
              </a:r>
              <a:endParaRPr lang="es-AR" sz="12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B6146A01-ADA9-4A45-A6F7-552D9EE78478}"/>
                </a:ext>
              </a:extLst>
            </p:cNvPr>
            <p:cNvSpPr/>
            <p:nvPr/>
          </p:nvSpPr>
          <p:spPr>
            <a:xfrm>
              <a:off x="6526967" y="1731365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 err="1">
                  <a:solidFill>
                    <a:schemeClr val="accent2"/>
                  </a:solidFill>
                  <a:latin typeface="Proxima Nova" panose="020B0604020202020204" charset="0"/>
                </a:rPr>
                <a:t>set_engine</a:t>
              </a:r>
              <a:r>
                <a:rPr lang="es-MX" sz="1200" dirty="0">
                  <a:solidFill>
                    <a:schemeClr val="accent2"/>
                  </a:solidFill>
                  <a:latin typeface="Proxima Nova" panose="020B0604020202020204" charset="0"/>
                </a:rPr>
                <a:t>(‘MASS’)</a:t>
              </a:r>
              <a:endParaRPr lang="es-AR" sz="12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32CD0B48-DD18-4263-8343-87B5A32AA1A0}"/>
                </a:ext>
              </a:extLst>
            </p:cNvPr>
            <p:cNvSpPr/>
            <p:nvPr/>
          </p:nvSpPr>
          <p:spPr>
            <a:xfrm>
              <a:off x="6526966" y="2211986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 err="1">
                  <a:solidFill>
                    <a:schemeClr val="accent2"/>
                  </a:solidFill>
                  <a:latin typeface="Proxima Nova" panose="020B0604020202020204" charset="0"/>
                </a:rPr>
                <a:t>set_mode</a:t>
              </a:r>
              <a:r>
                <a:rPr lang="es-MX" sz="1000" dirty="0">
                  <a:solidFill>
                    <a:schemeClr val="accent2"/>
                  </a:solidFill>
                  <a:latin typeface="Proxima Nova" panose="020B0604020202020204" charset="0"/>
                </a:rPr>
                <a:t>(‘</a:t>
              </a:r>
              <a:r>
                <a:rPr lang="es-MX" sz="1000" dirty="0" err="1">
                  <a:solidFill>
                    <a:schemeClr val="accent2"/>
                  </a:solidFill>
                  <a:latin typeface="Proxima Nova" panose="020B0604020202020204" charset="0"/>
                </a:rPr>
                <a:t>classification</a:t>
              </a:r>
              <a:r>
                <a:rPr lang="es-MX" sz="1000" dirty="0">
                  <a:solidFill>
                    <a:schemeClr val="accent2"/>
                  </a:solidFill>
                  <a:latin typeface="Proxima Nova" panose="020B0604020202020204" charset="0"/>
                </a:rPr>
                <a:t>’)</a:t>
              </a:r>
              <a:endParaRPr lang="es-AR" sz="100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6803D26-C3BF-4709-A45A-DB3924BC10FD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686395" y="876924"/>
            <a:ext cx="2628274" cy="8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D3F7228-C06C-4D8F-AE08-03B710CF21A8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3535182" y="876924"/>
            <a:ext cx="779487" cy="8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D5832CC-3320-48B6-AAC5-0974C6B44C8A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4314669" y="876924"/>
            <a:ext cx="1081792" cy="8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C6DCB1B-DB56-452B-B01C-F32AFD4F6176}"/>
              </a:ext>
            </a:extLst>
          </p:cNvPr>
          <p:cNvCxnSpPr>
            <a:stCxn id="5" idx="2"/>
            <a:endCxn id="19" idx="0"/>
          </p:cNvCxnSpPr>
          <p:nvPr/>
        </p:nvCxnSpPr>
        <p:spPr>
          <a:xfrm>
            <a:off x="4314669" y="876924"/>
            <a:ext cx="2930579" cy="8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2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5F1ADFD-124A-4771-A1B8-1F4E5627381A}"/>
              </a:ext>
            </a:extLst>
          </p:cNvPr>
          <p:cNvSpPr/>
          <p:nvPr/>
        </p:nvSpPr>
        <p:spPr>
          <a:xfrm>
            <a:off x="3490209" y="374753"/>
            <a:ext cx="1648919" cy="502171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 err="1">
                <a:solidFill>
                  <a:schemeClr val="accent2"/>
                </a:solidFill>
                <a:latin typeface="Proxima Nova" panose="020B0604020202020204" charset="0"/>
              </a:rPr>
              <a:t>Recipe</a:t>
            </a:r>
            <a:endParaRPr lang="es-AR" sz="20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0568111-B011-4C8C-A346-A3EABA516654}"/>
              </a:ext>
            </a:extLst>
          </p:cNvPr>
          <p:cNvGrpSpPr/>
          <p:nvPr/>
        </p:nvGrpSpPr>
        <p:grpSpPr>
          <a:xfrm>
            <a:off x="861935" y="1743856"/>
            <a:ext cx="1648919" cy="1307579"/>
            <a:chOff x="968114" y="1264171"/>
            <a:chExt cx="1648919" cy="1307579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2AD61BE8-FB51-4870-968E-2A1F946B8575}"/>
                </a:ext>
              </a:extLst>
            </p:cNvPr>
            <p:cNvSpPr/>
            <p:nvPr/>
          </p:nvSpPr>
          <p:spPr>
            <a:xfrm>
              <a:off x="968114" y="126417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accent2"/>
                  </a:solidFill>
                  <a:latin typeface="Proxima Nova" panose="020B0604020202020204" charset="0"/>
                </a:rPr>
                <a:t>lm_rec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55771EAD-A082-418F-85F5-6E2CE8F126E3}"/>
                </a:ext>
              </a:extLst>
            </p:cNvPr>
            <p:cNvSpPr/>
            <p:nvPr/>
          </p:nvSpPr>
          <p:spPr>
            <a:xfrm>
              <a:off x="968114" y="1731365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accent2"/>
                  </a:solidFill>
                  <a:latin typeface="Proxima Nova" panose="020B0604020202020204" charset="0"/>
                </a:rPr>
                <a:t>formula básica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A811DFF9-3657-45EA-A21D-DA4B3CBC9C1E}"/>
                </a:ext>
              </a:extLst>
            </p:cNvPr>
            <p:cNvSpPr/>
            <p:nvPr/>
          </p:nvSpPr>
          <p:spPr>
            <a:xfrm>
              <a:off x="968114" y="2211986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accent2"/>
                  </a:solidFill>
                  <a:latin typeface="Proxima Nova" panose="020B0604020202020204" charset="0"/>
                </a:rPr>
                <a:t>base_train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4E586490-F586-413E-8362-C68AD0162F19}"/>
              </a:ext>
            </a:extLst>
          </p:cNvPr>
          <p:cNvGrpSpPr/>
          <p:nvPr/>
        </p:nvGrpSpPr>
        <p:grpSpPr>
          <a:xfrm>
            <a:off x="2710722" y="1743856"/>
            <a:ext cx="1661410" cy="1307579"/>
            <a:chOff x="2834390" y="1264171"/>
            <a:chExt cx="1661410" cy="1307579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B578388D-FCFB-454C-841B-34B17EA0ECAF}"/>
                </a:ext>
              </a:extLst>
            </p:cNvPr>
            <p:cNvSpPr/>
            <p:nvPr/>
          </p:nvSpPr>
          <p:spPr>
            <a:xfrm>
              <a:off x="2834390" y="126417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accent2"/>
                  </a:solidFill>
                  <a:latin typeface="Proxima Nova" panose="020B0604020202020204" charset="0"/>
                </a:rPr>
                <a:t>lm_rec2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F7A954A3-E6A2-4944-B7E8-80652337BA66}"/>
                </a:ext>
              </a:extLst>
            </p:cNvPr>
            <p:cNvSpPr/>
            <p:nvPr/>
          </p:nvSpPr>
          <p:spPr>
            <a:xfrm>
              <a:off x="2834390" y="1731365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accent2"/>
                  </a:solidFill>
                  <a:latin typeface="Proxima Nova" panose="020B0604020202020204" charset="0"/>
                </a:rPr>
                <a:t>lm_rec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E5DDF088-E9DD-435A-B766-356F2C96676E}"/>
                </a:ext>
              </a:extLst>
            </p:cNvPr>
            <p:cNvSpPr/>
            <p:nvPr/>
          </p:nvSpPr>
          <p:spPr>
            <a:xfrm>
              <a:off x="2846881" y="2211986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accent2"/>
                  </a:solidFill>
                  <a:latin typeface="Proxima Nova" panose="020B0604020202020204" charset="0"/>
                </a:rPr>
                <a:t>más </a:t>
              </a:r>
              <a:r>
                <a:rPr lang="es-MX" dirty="0" err="1">
                  <a:solidFill>
                    <a:schemeClr val="accent2"/>
                  </a:solidFill>
                  <a:latin typeface="Proxima Nova" panose="020B0604020202020204" charset="0"/>
                </a:rPr>
                <a:t>steps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2D76082-C798-43EE-80AD-747D99151C73}"/>
              </a:ext>
            </a:extLst>
          </p:cNvPr>
          <p:cNvGrpSpPr/>
          <p:nvPr/>
        </p:nvGrpSpPr>
        <p:grpSpPr>
          <a:xfrm>
            <a:off x="4572001" y="1743856"/>
            <a:ext cx="1648919" cy="826958"/>
            <a:chOff x="4725649" y="1264171"/>
            <a:chExt cx="1648919" cy="826958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CCABEB81-B0EF-4D6E-B700-7F98246D32D2}"/>
                </a:ext>
              </a:extLst>
            </p:cNvPr>
            <p:cNvSpPr/>
            <p:nvPr/>
          </p:nvSpPr>
          <p:spPr>
            <a:xfrm>
              <a:off x="4725649" y="126417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accent2"/>
                  </a:solidFill>
                  <a:latin typeface="Proxima Nova" panose="020B0604020202020204" charset="0"/>
                </a:rPr>
                <a:t>logit_rec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DE6E9040-F929-4089-BFED-89BB58022E02}"/>
                </a:ext>
              </a:extLst>
            </p:cNvPr>
            <p:cNvSpPr/>
            <p:nvPr/>
          </p:nvSpPr>
          <p:spPr>
            <a:xfrm>
              <a:off x="4725649" y="1731365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accent2"/>
                  </a:solidFill>
                  <a:latin typeface="Proxima Nova" panose="020B0604020202020204" charset="0"/>
                </a:rPr>
                <a:t>lm_rec2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93F3B69B-5BB9-407C-B349-06ABB94A0838}"/>
              </a:ext>
            </a:extLst>
          </p:cNvPr>
          <p:cNvGrpSpPr/>
          <p:nvPr/>
        </p:nvGrpSpPr>
        <p:grpSpPr>
          <a:xfrm>
            <a:off x="6420788" y="1743856"/>
            <a:ext cx="1648919" cy="826958"/>
            <a:chOff x="6526967" y="1264171"/>
            <a:chExt cx="1648919" cy="826958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509970EA-0F7C-41A4-816B-9275D8C2E661}"/>
                </a:ext>
              </a:extLst>
            </p:cNvPr>
            <p:cNvSpPr/>
            <p:nvPr/>
          </p:nvSpPr>
          <p:spPr>
            <a:xfrm>
              <a:off x="6526967" y="1264171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accent2"/>
                  </a:solidFill>
                  <a:latin typeface="Proxima Nova" panose="020B0604020202020204" charset="0"/>
                </a:rPr>
                <a:t>lda_rec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B6146A01-ADA9-4A45-A6F7-552D9EE78478}"/>
                </a:ext>
              </a:extLst>
            </p:cNvPr>
            <p:cNvSpPr/>
            <p:nvPr/>
          </p:nvSpPr>
          <p:spPr>
            <a:xfrm>
              <a:off x="6526967" y="1731365"/>
              <a:ext cx="1648919" cy="35976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accent2"/>
                  </a:solidFill>
                  <a:latin typeface="Proxima Nova" panose="020B0604020202020204" charset="0"/>
                </a:rPr>
                <a:t>lm_rec2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6803D26-C3BF-4709-A45A-DB3924BC10FD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686395" y="876924"/>
            <a:ext cx="2628274" cy="8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D3F7228-C06C-4D8F-AE08-03B710CF21A8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3535182" y="876924"/>
            <a:ext cx="779487" cy="8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D5832CC-3320-48B6-AAC5-0974C6B44C8A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4314669" y="876924"/>
            <a:ext cx="1081792" cy="8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C6DCB1B-DB56-452B-B01C-F32AFD4F6176}"/>
              </a:ext>
            </a:extLst>
          </p:cNvPr>
          <p:cNvCxnSpPr>
            <a:stCxn id="5" idx="2"/>
            <a:endCxn id="19" idx="0"/>
          </p:cNvCxnSpPr>
          <p:nvPr/>
        </p:nvCxnSpPr>
        <p:spPr>
          <a:xfrm>
            <a:off x="4314669" y="876924"/>
            <a:ext cx="2930579" cy="86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9CC9045B-97EF-46AA-9F37-F7FA96701E99}"/>
              </a:ext>
            </a:extLst>
          </p:cNvPr>
          <p:cNvSpPr/>
          <p:nvPr/>
        </p:nvSpPr>
        <p:spPr>
          <a:xfrm>
            <a:off x="861934" y="3172292"/>
            <a:ext cx="1648919" cy="35976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accent2"/>
                </a:solidFill>
                <a:latin typeface="Proxima Nova" panose="020B0604020202020204" charset="0"/>
              </a:rPr>
              <a:t>steps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6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156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Estimación</a:t>
            </a:r>
            <a:r>
              <a:rPr lang="en-GB" dirty="0"/>
              <a:t> y CV con </a:t>
            </a:r>
            <a:r>
              <a:rPr lang="en-GB" i="1" dirty="0"/>
              <a:t>un</a:t>
            </a:r>
            <a:r>
              <a:rPr lang="en-GB" dirty="0"/>
              <a:t> workflow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699" y="728799"/>
            <a:ext cx="6164052" cy="3963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Estimación del modelo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lm_fit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lm_wflow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base_train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Predicciones y residuos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lm_pred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augment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lm_fit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base_train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Cross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resampling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lm_res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lm_wflow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fit_resamples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base_folds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MX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Evaluación final con test set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lm_pred_test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augment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lm_fit</a:t>
            </a:r>
            <a:r>
              <a:rPr lang="es-MX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MX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base_test</a:t>
            </a:r>
            <a:endParaRPr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53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Gracias!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57643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440</Words>
  <Application>Microsoft Office PowerPoint</Application>
  <PresentationFormat>Presentación en pantalla (16:9)</PresentationFormat>
  <Paragraphs>77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Proxima Nova</vt:lpstr>
      <vt:lpstr>Arial</vt:lpstr>
      <vt:lpstr>Georgia</vt:lpstr>
      <vt:lpstr>Courier New</vt:lpstr>
      <vt:lpstr>Spearmint</vt:lpstr>
      <vt:lpstr>Módulo 3: Introducción al modelado de datos</vt:lpstr>
      <vt:lpstr>Flujos de trabajo usando tidymodels</vt:lpstr>
      <vt:lpstr>Muestra</vt:lpstr>
      <vt:lpstr>Presentación de PowerPoint</vt:lpstr>
      <vt:lpstr>Presentación de PowerPoint</vt:lpstr>
      <vt:lpstr>Presentación de PowerPoint</vt:lpstr>
      <vt:lpstr>Presentación de PowerPoint</vt:lpstr>
      <vt:lpstr>Estimación y CV con un workflow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69</cp:revision>
  <dcterms:modified xsi:type="dcterms:W3CDTF">2024-04-08T12:47:06Z</dcterms:modified>
</cp:coreProperties>
</file>