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313" r:id="rId4"/>
    <p:sldId id="314" r:id="rId5"/>
    <p:sldId id="301" r:id="rId6"/>
    <p:sldId id="315" r:id="rId7"/>
    <p:sldId id="296" r:id="rId8"/>
    <p:sldId id="316" r:id="rId9"/>
    <p:sldId id="317" r:id="rId10"/>
    <p:sldId id="312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579BBD"/>
    <a:srgbClr val="4BA17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60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34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9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0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41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56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Flujos de trabajo usando </a:t>
            </a:r>
            <a:r>
              <a:rPr lang="es-MX" dirty="0" err="1"/>
              <a:t>tidymodels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490209" y="374753"/>
            <a:ext cx="1648919" cy="50217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Model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568111-B011-4C8C-A346-A3EABA516654}"/>
              </a:ext>
            </a:extLst>
          </p:cNvPr>
          <p:cNvGrpSpPr/>
          <p:nvPr/>
        </p:nvGrpSpPr>
        <p:grpSpPr>
          <a:xfrm>
            <a:off x="861935" y="1743856"/>
            <a:ext cx="1648919" cy="1307579"/>
            <a:chOff x="968114" y="1264171"/>
            <a:chExt cx="1648919" cy="1307579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AD61BE8-FB51-4870-968E-2A1F946B8575}"/>
                </a:ext>
              </a:extLst>
            </p:cNvPr>
            <p:cNvSpPr/>
            <p:nvPr/>
          </p:nvSpPr>
          <p:spPr>
            <a:xfrm>
              <a:off x="968114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linear_reg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5771EAD-A082-418F-85F5-6E2CE8F126E3}"/>
                </a:ext>
              </a:extLst>
            </p:cNvPr>
            <p:cNvSpPr/>
            <p:nvPr/>
          </p:nvSpPr>
          <p:spPr>
            <a:xfrm>
              <a:off x="968114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(‘lm’)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A811DFF9-3657-45EA-A21D-DA4B3CBC9C1E}"/>
                </a:ext>
              </a:extLst>
            </p:cNvPr>
            <p:cNvSpPr/>
            <p:nvPr/>
          </p:nvSpPr>
          <p:spPr>
            <a:xfrm>
              <a:off x="968114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1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100" dirty="0" err="1">
                  <a:solidFill>
                    <a:schemeClr val="accent2"/>
                  </a:solidFill>
                  <a:latin typeface="Proxima Nova" panose="020B0604020202020204" charset="0"/>
                </a:rPr>
                <a:t>regression</a:t>
              </a:r>
              <a:r>
                <a:rPr lang="es-MX" sz="11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1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E586490-F586-413E-8362-C68AD0162F19}"/>
              </a:ext>
            </a:extLst>
          </p:cNvPr>
          <p:cNvGrpSpPr/>
          <p:nvPr/>
        </p:nvGrpSpPr>
        <p:grpSpPr>
          <a:xfrm>
            <a:off x="2710722" y="1743856"/>
            <a:ext cx="1661410" cy="1307579"/>
            <a:chOff x="2834390" y="1264171"/>
            <a:chExt cx="1661410" cy="1307579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578388D-FCFB-454C-841B-34B17EA0ECAF}"/>
                </a:ext>
              </a:extLst>
            </p:cNvPr>
            <p:cNvSpPr/>
            <p:nvPr/>
          </p:nvSpPr>
          <p:spPr>
            <a:xfrm>
              <a:off x="2834390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logistic_reg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7A954A3-E6A2-4944-B7E8-80652337BA66}"/>
                </a:ext>
              </a:extLst>
            </p:cNvPr>
            <p:cNvSpPr/>
            <p:nvPr/>
          </p:nvSpPr>
          <p:spPr>
            <a:xfrm>
              <a:off x="2834390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glm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E5DDF088-E9DD-435A-B766-356F2C96676E}"/>
                </a:ext>
              </a:extLst>
            </p:cNvPr>
            <p:cNvSpPr/>
            <p:nvPr/>
          </p:nvSpPr>
          <p:spPr>
            <a:xfrm>
              <a:off x="2846881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2D76082-C798-43EE-80AD-747D99151C73}"/>
              </a:ext>
            </a:extLst>
          </p:cNvPr>
          <p:cNvGrpSpPr/>
          <p:nvPr/>
        </p:nvGrpSpPr>
        <p:grpSpPr>
          <a:xfrm>
            <a:off x="4572000" y="1743856"/>
            <a:ext cx="1648920" cy="1307579"/>
            <a:chOff x="4725648" y="1264171"/>
            <a:chExt cx="1648920" cy="1307579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CABEB81-B0EF-4D6E-B700-7F98246D32D2}"/>
                </a:ext>
              </a:extLst>
            </p:cNvPr>
            <p:cNvSpPr/>
            <p:nvPr/>
          </p:nvSpPr>
          <p:spPr>
            <a:xfrm>
              <a:off x="4725649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nearest_neighbor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E6E9040-F929-4089-BFED-89BB58022E02}"/>
                </a:ext>
              </a:extLst>
            </p:cNvPr>
            <p:cNvSpPr/>
            <p:nvPr/>
          </p:nvSpPr>
          <p:spPr>
            <a:xfrm>
              <a:off x="4725649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kknn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FD1B35FE-D9A4-4CCD-B157-371D1D38D667}"/>
                </a:ext>
              </a:extLst>
            </p:cNvPr>
            <p:cNvSpPr/>
            <p:nvPr/>
          </p:nvSpPr>
          <p:spPr>
            <a:xfrm>
              <a:off x="4725648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3F3B69B-5BB9-407C-B349-06ABB94A0838}"/>
              </a:ext>
            </a:extLst>
          </p:cNvPr>
          <p:cNvGrpSpPr/>
          <p:nvPr/>
        </p:nvGrpSpPr>
        <p:grpSpPr>
          <a:xfrm>
            <a:off x="6420787" y="1743856"/>
            <a:ext cx="1648920" cy="1307579"/>
            <a:chOff x="6526966" y="1264171"/>
            <a:chExt cx="1648920" cy="1307579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509970EA-0F7C-41A4-816B-9275D8C2E661}"/>
                </a:ext>
              </a:extLst>
            </p:cNvPr>
            <p:cNvSpPr/>
            <p:nvPr/>
          </p:nvSpPr>
          <p:spPr>
            <a:xfrm>
              <a:off x="6526967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discrim_linear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B6146A01-ADA9-4A45-A6F7-552D9EE78478}"/>
                </a:ext>
              </a:extLst>
            </p:cNvPr>
            <p:cNvSpPr/>
            <p:nvPr/>
          </p:nvSpPr>
          <p:spPr>
            <a:xfrm>
              <a:off x="6526967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(‘MASS’)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32CD0B48-DD18-4263-8343-87B5A32AA1A0}"/>
                </a:ext>
              </a:extLst>
            </p:cNvPr>
            <p:cNvSpPr/>
            <p:nvPr/>
          </p:nvSpPr>
          <p:spPr>
            <a:xfrm>
              <a:off x="6526966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803D26-C3BF-4709-A45A-DB3924BC10F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686395" y="876924"/>
            <a:ext cx="2628274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D3F7228-C06C-4D8F-AE08-03B710CF21A8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3535182" y="876924"/>
            <a:ext cx="779487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D5832CC-3320-48B6-AAC5-0974C6B44C8A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4314669" y="876924"/>
            <a:ext cx="1081792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C6DCB1B-DB56-452B-B01C-F32AFD4F6176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4314669" y="876924"/>
            <a:ext cx="2930579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490209" y="374753"/>
            <a:ext cx="1648919" cy="50217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Recipe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568111-B011-4C8C-A346-A3EABA516654}"/>
              </a:ext>
            </a:extLst>
          </p:cNvPr>
          <p:cNvGrpSpPr/>
          <p:nvPr/>
        </p:nvGrpSpPr>
        <p:grpSpPr>
          <a:xfrm>
            <a:off x="861935" y="1743856"/>
            <a:ext cx="1648919" cy="1307579"/>
            <a:chOff x="968114" y="1264171"/>
            <a:chExt cx="1648919" cy="1307579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AD61BE8-FB51-4870-968E-2A1F946B8575}"/>
                </a:ext>
              </a:extLst>
            </p:cNvPr>
            <p:cNvSpPr/>
            <p:nvPr/>
          </p:nvSpPr>
          <p:spPr>
            <a:xfrm>
              <a:off x="968114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lm_rec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5771EAD-A082-418F-85F5-6E2CE8F126E3}"/>
                </a:ext>
              </a:extLst>
            </p:cNvPr>
            <p:cNvSpPr/>
            <p:nvPr/>
          </p:nvSpPr>
          <p:spPr>
            <a:xfrm>
              <a:off x="968114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formula básica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A811DFF9-3657-45EA-A21D-DA4B3CBC9C1E}"/>
                </a:ext>
              </a:extLst>
            </p:cNvPr>
            <p:cNvSpPr/>
            <p:nvPr/>
          </p:nvSpPr>
          <p:spPr>
            <a:xfrm>
              <a:off x="968114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base_train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E586490-F586-413E-8362-C68AD0162F19}"/>
              </a:ext>
            </a:extLst>
          </p:cNvPr>
          <p:cNvGrpSpPr/>
          <p:nvPr/>
        </p:nvGrpSpPr>
        <p:grpSpPr>
          <a:xfrm>
            <a:off x="2710722" y="1743856"/>
            <a:ext cx="1661410" cy="1307579"/>
            <a:chOff x="2834390" y="1264171"/>
            <a:chExt cx="1661410" cy="1307579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578388D-FCFB-454C-841B-34B17EA0ECAF}"/>
                </a:ext>
              </a:extLst>
            </p:cNvPr>
            <p:cNvSpPr/>
            <p:nvPr/>
          </p:nvSpPr>
          <p:spPr>
            <a:xfrm>
              <a:off x="2834390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7A954A3-E6A2-4944-B7E8-80652337BA66}"/>
                </a:ext>
              </a:extLst>
            </p:cNvPr>
            <p:cNvSpPr/>
            <p:nvPr/>
          </p:nvSpPr>
          <p:spPr>
            <a:xfrm>
              <a:off x="2834390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lm_rec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E5DDF088-E9DD-435A-B766-356F2C96676E}"/>
                </a:ext>
              </a:extLst>
            </p:cNvPr>
            <p:cNvSpPr/>
            <p:nvPr/>
          </p:nvSpPr>
          <p:spPr>
            <a:xfrm>
              <a:off x="2846881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más </a:t>
              </a:r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steps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2D76082-C798-43EE-80AD-747D99151C73}"/>
              </a:ext>
            </a:extLst>
          </p:cNvPr>
          <p:cNvGrpSpPr/>
          <p:nvPr/>
        </p:nvGrpSpPr>
        <p:grpSpPr>
          <a:xfrm>
            <a:off x="4572001" y="1743856"/>
            <a:ext cx="1648919" cy="826958"/>
            <a:chOff x="4725649" y="1264171"/>
            <a:chExt cx="1648919" cy="826958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CABEB81-B0EF-4D6E-B700-7F98246D32D2}"/>
                </a:ext>
              </a:extLst>
            </p:cNvPr>
            <p:cNvSpPr/>
            <p:nvPr/>
          </p:nvSpPr>
          <p:spPr>
            <a:xfrm>
              <a:off x="4725649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logit_rec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E6E9040-F929-4089-BFED-89BB58022E02}"/>
                </a:ext>
              </a:extLst>
            </p:cNvPr>
            <p:cNvSpPr/>
            <p:nvPr/>
          </p:nvSpPr>
          <p:spPr>
            <a:xfrm>
              <a:off x="4725649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3F3B69B-5BB9-407C-B349-06ABB94A0838}"/>
              </a:ext>
            </a:extLst>
          </p:cNvPr>
          <p:cNvGrpSpPr/>
          <p:nvPr/>
        </p:nvGrpSpPr>
        <p:grpSpPr>
          <a:xfrm>
            <a:off x="6420788" y="1743856"/>
            <a:ext cx="1648919" cy="826958"/>
            <a:chOff x="6526967" y="1264171"/>
            <a:chExt cx="1648919" cy="826958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509970EA-0F7C-41A4-816B-9275D8C2E661}"/>
                </a:ext>
              </a:extLst>
            </p:cNvPr>
            <p:cNvSpPr/>
            <p:nvPr/>
          </p:nvSpPr>
          <p:spPr>
            <a:xfrm>
              <a:off x="6526967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lda_rec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B6146A01-ADA9-4A45-A6F7-552D9EE78478}"/>
                </a:ext>
              </a:extLst>
            </p:cNvPr>
            <p:cNvSpPr/>
            <p:nvPr/>
          </p:nvSpPr>
          <p:spPr>
            <a:xfrm>
              <a:off x="6526967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803D26-C3BF-4709-A45A-DB3924BC10F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686395" y="876924"/>
            <a:ext cx="2628274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D3F7228-C06C-4D8F-AE08-03B710CF21A8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3535182" y="876924"/>
            <a:ext cx="779487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D5832CC-3320-48B6-AAC5-0974C6B44C8A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4314669" y="876924"/>
            <a:ext cx="1081792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C6DCB1B-DB56-452B-B01C-F32AFD4F6176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4314669" y="876924"/>
            <a:ext cx="2930579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CC9045B-97EF-46AA-9F37-F7FA96701E99}"/>
              </a:ext>
            </a:extLst>
          </p:cNvPr>
          <p:cNvSpPr/>
          <p:nvPr/>
        </p:nvSpPr>
        <p:spPr>
          <a:xfrm>
            <a:off x="861934" y="3172292"/>
            <a:ext cx="1648919" cy="35976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accent2"/>
                </a:solidFill>
                <a:latin typeface="Proxima Nova" panose="020B0604020202020204" charset="0"/>
              </a:rPr>
              <a:t>steps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2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329403" y="382250"/>
            <a:ext cx="1947600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workflow_set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8A787CA-B489-4779-A5FC-F309DF3C6BFB}"/>
              </a:ext>
            </a:extLst>
          </p:cNvPr>
          <p:cNvSpPr/>
          <p:nvPr/>
        </p:nvSpPr>
        <p:spPr>
          <a:xfrm>
            <a:off x="1058394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9CE5F6-F95F-462D-A74D-C78EB194E69C}"/>
              </a:ext>
            </a:extLst>
          </p:cNvPr>
          <p:cNvSpPr/>
          <p:nvPr/>
        </p:nvSpPr>
        <p:spPr>
          <a:xfrm>
            <a:off x="332940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781763-53BC-4787-8C02-57940FDEE2D4}"/>
              </a:ext>
            </a:extLst>
          </p:cNvPr>
          <p:cNvSpPr/>
          <p:nvPr/>
        </p:nvSpPr>
        <p:spPr>
          <a:xfrm>
            <a:off x="560041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D61BE8-FB51-4870-968E-2A1F946B8575}"/>
              </a:ext>
            </a:extLst>
          </p:cNvPr>
          <p:cNvSpPr/>
          <p:nvPr/>
        </p:nvSpPr>
        <p:spPr>
          <a:xfrm>
            <a:off x="1058394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78388D-FCFB-454C-841B-34B17EA0ECAF}"/>
              </a:ext>
            </a:extLst>
          </p:cNvPr>
          <p:cNvSpPr/>
          <p:nvPr/>
        </p:nvSpPr>
        <p:spPr>
          <a:xfrm>
            <a:off x="3329403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ABEB81-B0EF-4D6E-B700-7F98246D32D2}"/>
              </a:ext>
            </a:extLst>
          </p:cNvPr>
          <p:cNvSpPr/>
          <p:nvPr/>
        </p:nvSpPr>
        <p:spPr>
          <a:xfrm>
            <a:off x="5600413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5771EAD-A082-418F-85F5-6E2CE8F126E3}"/>
              </a:ext>
            </a:extLst>
          </p:cNvPr>
          <p:cNvSpPr/>
          <p:nvPr/>
        </p:nvSpPr>
        <p:spPr>
          <a:xfrm>
            <a:off x="1058394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add_recipe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7A954A3-E6A2-4944-B7E8-80652337BA66}"/>
              </a:ext>
            </a:extLst>
          </p:cNvPr>
          <p:cNvSpPr/>
          <p:nvPr/>
        </p:nvSpPr>
        <p:spPr>
          <a:xfrm>
            <a:off x="3329403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add_formula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6E9040-F929-4089-BFED-89BB58022E02}"/>
              </a:ext>
            </a:extLst>
          </p:cNvPr>
          <p:cNvSpPr/>
          <p:nvPr/>
        </p:nvSpPr>
        <p:spPr>
          <a:xfrm>
            <a:off x="5600413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add_recipe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350DD8-3A44-49E6-B39A-B5F9FBDBE02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032756" y="891916"/>
            <a:ext cx="2270447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D53D817-D836-4315-9887-6B5D9BBD543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303203" y="891916"/>
            <a:ext cx="56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B9D299F-9C70-4AA5-A45F-D76EFD8CF15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303203" y="891916"/>
            <a:ext cx="227157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329403" y="382250"/>
            <a:ext cx="1947600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workflow_set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8A787CA-B489-4779-A5FC-F309DF3C6BFB}"/>
              </a:ext>
            </a:extLst>
          </p:cNvPr>
          <p:cNvSpPr/>
          <p:nvPr/>
        </p:nvSpPr>
        <p:spPr>
          <a:xfrm>
            <a:off x="1058394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9CE5F6-F95F-462D-A74D-C78EB194E69C}"/>
              </a:ext>
            </a:extLst>
          </p:cNvPr>
          <p:cNvSpPr/>
          <p:nvPr/>
        </p:nvSpPr>
        <p:spPr>
          <a:xfrm>
            <a:off x="332940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models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781763-53BC-4787-8C02-57940FDEE2D4}"/>
              </a:ext>
            </a:extLst>
          </p:cNvPr>
          <p:cNvSpPr/>
          <p:nvPr/>
        </p:nvSpPr>
        <p:spPr>
          <a:xfrm>
            <a:off x="560041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cross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D61BE8-FB51-4870-968E-2A1F946B8575}"/>
              </a:ext>
            </a:extLst>
          </p:cNvPr>
          <p:cNvSpPr/>
          <p:nvPr/>
        </p:nvSpPr>
        <p:spPr>
          <a:xfrm>
            <a:off x="1520317" y="2470878"/>
            <a:ext cx="1486800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Lista de </a:t>
            </a:r>
            <a:r>
              <a:rPr lang="es-MX" sz="12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. (recetas)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78388D-FCFB-454C-841B-34B17EA0ECAF}"/>
              </a:ext>
            </a:extLst>
          </p:cNvPr>
          <p:cNvSpPr/>
          <p:nvPr/>
        </p:nvSpPr>
        <p:spPr>
          <a:xfrm>
            <a:off x="3793103" y="2470878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Lista de modelos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ABEB81-B0EF-4D6E-B700-7F98246D32D2}"/>
              </a:ext>
            </a:extLst>
          </p:cNvPr>
          <p:cNvSpPr/>
          <p:nvPr/>
        </p:nvSpPr>
        <p:spPr>
          <a:xfrm>
            <a:off x="6063521" y="2470878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TRUE: todas las combinaciones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6E9040-F929-4089-BFED-89BB58022E02}"/>
              </a:ext>
            </a:extLst>
          </p:cNvPr>
          <p:cNvSpPr/>
          <p:nvPr/>
        </p:nvSpPr>
        <p:spPr>
          <a:xfrm>
            <a:off x="6063521" y="3117954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FALSE: modelo 1 con </a:t>
            </a:r>
            <a:r>
              <a:rPr lang="es-MX" sz="12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 1, etc.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350DD8-3A44-49E6-B39A-B5F9FBDBE02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032756" y="891916"/>
            <a:ext cx="2270447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D53D817-D836-4315-9887-6B5D9BBD543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303203" y="891916"/>
            <a:ext cx="56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B9D299F-9C70-4AA5-A45F-D76EFD8CF15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303203" y="891916"/>
            <a:ext cx="227157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1A288852-C21B-49A7-93E4-89AA4A3951D7}"/>
              </a:ext>
            </a:extLst>
          </p:cNvPr>
          <p:cNvSpPr/>
          <p:nvPr/>
        </p:nvSpPr>
        <p:spPr>
          <a:xfrm>
            <a:off x="7457607" y="127417"/>
            <a:ext cx="1198653" cy="412229"/>
          </a:xfrm>
          <a:prstGeom prst="wedgeRoundRectCallout">
            <a:avLst>
              <a:gd name="adj1" fmla="val 43481"/>
              <a:gd name="adj2" fmla="val 80148"/>
              <a:gd name="adj3" fmla="val 16667"/>
            </a:avLst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Otra opción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9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Muestra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46500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Separo un test set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(base,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=0.8)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base_test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Para Cross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(234335)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v = 10)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Estimación</a:t>
            </a:r>
            <a:r>
              <a:rPr lang="en-GB" dirty="0"/>
              <a:t> y CV con </a:t>
            </a:r>
            <a:r>
              <a:rPr lang="en-GB" i="1" dirty="0"/>
              <a:t>un</a:t>
            </a:r>
            <a:r>
              <a:rPr lang="en-GB" dirty="0"/>
              <a:t> workflow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699" y="728799"/>
            <a:ext cx="6164052" cy="3963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Estimación del modelo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Predicciones y residuos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lm_pred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Cross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resampling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Evaluación final con test set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lm_pred_test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base_test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3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Tuning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699" y="728799"/>
            <a:ext cx="6164052" cy="4258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Quiero agregar términos polinómicos a mi lm tuneando el grado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lm_rec_tune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lm_rec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step_poly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all_numeric_predictors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		 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Armo el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lm_workflow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remove_reipe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lm_rec_tune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Creo grilla de parámetros a tunear (los tune())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grilla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1:5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Corro métricas con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ploteo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tune_res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# Qué modelo voy a tunear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# De dónde saco los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 datos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grilla,          #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Hiperparametros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evaluar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# Métricas a evaluar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# Que me haga directo el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6825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619</Words>
  <Application>Microsoft Office PowerPoint</Application>
  <PresentationFormat>Presentación en pantalla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Courier New</vt:lpstr>
      <vt:lpstr>Proxima Nova</vt:lpstr>
      <vt:lpstr>Arial</vt:lpstr>
      <vt:lpstr>Georgia</vt:lpstr>
      <vt:lpstr>Spearmint</vt:lpstr>
      <vt:lpstr>Módulo 3: Introducción al modelado de datos</vt:lpstr>
      <vt:lpstr>Flujos de trabajo usando tidymodels</vt:lpstr>
      <vt:lpstr>Presentación de PowerPoint</vt:lpstr>
      <vt:lpstr>Presentación de PowerPoint</vt:lpstr>
      <vt:lpstr>Presentación de PowerPoint</vt:lpstr>
      <vt:lpstr>Presentación de PowerPoint</vt:lpstr>
      <vt:lpstr>Muestra</vt:lpstr>
      <vt:lpstr>Estimación y CV con un workflow</vt:lpstr>
      <vt:lpstr>Tuning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71</cp:revision>
  <dcterms:modified xsi:type="dcterms:W3CDTF">2024-04-14T14:19:05Z</dcterms:modified>
</cp:coreProperties>
</file>