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8" r:id="rId3"/>
    <p:sldId id="262" r:id="rId4"/>
    <p:sldId id="263" r:id="rId5"/>
    <p:sldId id="264" r:id="rId6"/>
    <p:sldId id="265" r:id="rId7"/>
    <p:sldId id="267" r:id="rId8"/>
    <p:sldId id="268" r:id="rId9"/>
    <p:sldId id="270" r:id="rId10"/>
    <p:sldId id="271" r:id="rId11"/>
    <p:sldId id="272" r:id="rId12"/>
    <p:sldId id="273" r:id="rId13"/>
    <p:sldId id="299" r:id="rId14"/>
    <p:sldId id="300" r:id="rId15"/>
    <p:sldId id="301" r:id="rId16"/>
    <p:sldId id="306" r:id="rId17"/>
    <p:sldId id="282" r:id="rId18"/>
    <p:sldId id="283" r:id="rId19"/>
    <p:sldId id="284" r:id="rId20"/>
    <p:sldId id="275" r:id="rId21"/>
    <p:sldId id="276" r:id="rId22"/>
    <p:sldId id="277" r:id="rId23"/>
    <p:sldId id="279" r:id="rId24"/>
    <p:sldId id="280" r:id="rId25"/>
    <p:sldId id="281" r:id="rId26"/>
    <p:sldId id="302" r:id="rId27"/>
    <p:sldId id="30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329" r:id="rId36"/>
    <p:sldId id="307" r:id="rId37"/>
    <p:sldId id="331" r:id="rId38"/>
    <p:sldId id="332" r:id="rId39"/>
    <p:sldId id="305" r:id="rId40"/>
    <p:sldId id="292" r:id="rId41"/>
    <p:sldId id="310" r:id="rId42"/>
    <p:sldId id="311" r:id="rId43"/>
    <p:sldId id="297" r:id="rId44"/>
    <p:sldId id="308" r:id="rId45"/>
    <p:sldId id="335" r:id="rId46"/>
    <p:sldId id="298" r:id="rId47"/>
    <p:sldId id="309" r:id="rId48"/>
    <p:sldId id="333" r:id="rId49"/>
    <p:sldId id="334" r:id="rId50"/>
    <p:sldId id="295" r:id="rId51"/>
    <p:sldId id="296" r:id="rId52"/>
    <p:sldId id="312" r:id="rId53"/>
  </p:sldIdLst>
  <p:sldSz cx="9144000" cy="5143500" type="screen16x9"/>
  <p:notesSz cx="6858000" cy="9144000"/>
  <p:embeddedFontLst>
    <p:embeddedFont>
      <p:font typeface="MS Mincho" panose="02020609040205080304" pitchFamily="49" charset="-128"/>
      <p:regular r:id="rId55"/>
    </p:embeddedFont>
    <p:embeddedFont>
      <p:font typeface="Cambria Math" panose="02040503050406030204" pitchFamily="18" charset="0"/>
      <p:regular r:id="rId56"/>
    </p:embeddedFont>
    <p:embeddedFont>
      <p:font typeface="Proxima Nova" panose="020B060402020202020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626d24df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626d24df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26d24df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26d24df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26d24df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626d24df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23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40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574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805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26d24d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26d24d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9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626d24df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626d24df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80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a1b4e583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a1b4e583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626d24df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626d24df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6d24d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6d24d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6d24df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6d24df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26d24d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26d24d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626d24df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626d24df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888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136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626d24df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626d24df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26d24d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26d24d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a1b4e583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5a1b4e583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626d24df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626d24df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6d24d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6d24d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626d24df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626d24df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4482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4820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0677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112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99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a1b4e583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a1b4e583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919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0893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0839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2190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216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0248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emilhvitfeldt.github.io/ISLR-tidymodels-labs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openintro-ims.netlify.app/" TargetMode="External"/><Relationship Id="rId4" Type="http://schemas.openxmlformats.org/officeDocument/2006/relationships/hyperlink" Target="https://www.tmwr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033642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¿Para 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modelizar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predicción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inferencia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Dos tipos de razones diferentes para modelizar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 b="1" dirty="0" err="1">
                <a:solidFill>
                  <a:schemeClr val="lt1"/>
                </a:solidFill>
              </a:rPr>
              <a:t>Predecir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Tenemos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valores</a:t>
            </a:r>
            <a:r>
              <a:rPr lang="en-GB" sz="2000" dirty="0">
                <a:solidFill>
                  <a:schemeClr val="lt1"/>
                </a:solidFill>
              </a:rPr>
              <a:t> de un conjunto de variables </a:t>
            </a:r>
            <a:r>
              <a:rPr lang="en-GB" sz="2000" dirty="0" err="1">
                <a:solidFill>
                  <a:schemeClr val="lt1"/>
                </a:solidFill>
              </a:rPr>
              <a:t>independientes</a:t>
            </a:r>
            <a:r>
              <a:rPr lang="en-GB" sz="2000" dirty="0">
                <a:solidFill>
                  <a:schemeClr val="lt1"/>
                </a:solidFill>
              </a:rPr>
              <a:t> (X₁, X₂, etc.) y </a:t>
            </a:r>
            <a:r>
              <a:rPr lang="en-GB" sz="2000" dirty="0" err="1">
                <a:solidFill>
                  <a:schemeClr val="lt1"/>
                </a:solidFill>
              </a:rPr>
              <a:t>queremos</a:t>
            </a:r>
            <a:r>
              <a:rPr lang="en-GB" sz="2000" dirty="0">
                <a:solidFill>
                  <a:schemeClr val="lt1"/>
                </a:solidFill>
              </a:rPr>
              <a:t> un </a:t>
            </a:r>
            <a:r>
              <a:rPr lang="en-GB" sz="2000" dirty="0" err="1">
                <a:solidFill>
                  <a:schemeClr val="lt1"/>
                </a:solidFill>
              </a:rPr>
              <a:t>modelo</a:t>
            </a:r>
            <a:r>
              <a:rPr lang="en-GB" sz="2000" dirty="0">
                <a:solidFill>
                  <a:schemeClr val="lt1"/>
                </a:solidFill>
              </a:rPr>
              <a:t> que </a:t>
            </a:r>
            <a:r>
              <a:rPr lang="en-GB" sz="2000" b="1" u="sng" dirty="0" err="1">
                <a:solidFill>
                  <a:schemeClr val="lt1"/>
                </a:solidFill>
              </a:rPr>
              <a:t>prediga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b="1" dirty="0" err="1">
                <a:solidFill>
                  <a:schemeClr val="lt1"/>
                </a:solidFill>
              </a:rPr>
              <a:t>el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b="1" dirty="0" err="1">
                <a:solidFill>
                  <a:schemeClr val="lt1"/>
                </a:solidFill>
              </a:rPr>
              <a:t>valor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dirty="0">
                <a:solidFill>
                  <a:schemeClr val="lt1"/>
                </a:solidFill>
              </a:rPr>
              <a:t>de la variable </a:t>
            </a:r>
            <a:r>
              <a:rPr lang="en-GB" sz="2000" dirty="0" err="1">
                <a:solidFill>
                  <a:schemeClr val="lt1"/>
                </a:solidFill>
              </a:rPr>
              <a:t>dependiente</a:t>
            </a:r>
            <a:r>
              <a:rPr lang="en-GB" sz="2000" dirty="0">
                <a:solidFill>
                  <a:schemeClr val="lt1"/>
                </a:solidFill>
              </a:rPr>
              <a:t> (Y).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800" b="1" dirty="0" err="1">
                <a:solidFill>
                  <a:schemeClr val="bg2"/>
                </a:solidFill>
              </a:rPr>
              <a:t>Inferir</a:t>
            </a:r>
            <a:endParaRPr sz="3400" b="1" dirty="0">
              <a:solidFill>
                <a:schemeClr val="bg2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 dirty="0">
                <a:solidFill>
                  <a:schemeClr val="bg2"/>
                </a:solidFill>
              </a:rPr>
              <a:t>Queremos </a:t>
            </a:r>
            <a:r>
              <a:rPr lang="es-AR" sz="2000" b="1" dirty="0">
                <a:solidFill>
                  <a:schemeClr val="bg2"/>
                </a:solidFill>
              </a:rPr>
              <a:t>comprender la </a:t>
            </a:r>
            <a:r>
              <a:rPr lang="es-AR" sz="2000" b="1" u="sng" dirty="0">
                <a:solidFill>
                  <a:schemeClr val="bg2"/>
                </a:solidFill>
              </a:rPr>
              <a:t>relación</a:t>
            </a:r>
            <a:r>
              <a:rPr lang="es-AR" sz="2000" b="1" dirty="0">
                <a:solidFill>
                  <a:schemeClr val="bg2"/>
                </a:solidFill>
              </a:rPr>
              <a:t> </a:t>
            </a:r>
            <a:r>
              <a:rPr lang="es-AR" sz="2000" dirty="0">
                <a:solidFill>
                  <a:schemeClr val="bg2"/>
                </a:solidFill>
              </a:rPr>
              <a:t>entre la variable dependiente (Y) y el conjunto de variables independientes (X₁, X₂, etc.).</a:t>
            </a:r>
            <a:endParaRPr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Predicción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04531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i="1" dirty="0">
                <a:solidFill>
                  <a:schemeClr val="bg2"/>
                </a:solidFill>
              </a:rPr>
              <a:t>f</a:t>
            </a:r>
            <a:r>
              <a:rPr lang="es-AR" sz="2000" dirty="0"/>
              <a:t> puede funcionar como una </a:t>
            </a:r>
            <a:r>
              <a:rPr lang="es-AR" sz="2000" b="1" dirty="0"/>
              <a:t>caja negra.</a:t>
            </a:r>
          </a:p>
          <a:p>
            <a:pPr marL="0" indent="0">
              <a:buNone/>
            </a:pPr>
            <a:endParaRPr lang="es-AR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/>
              <a:t>El </a:t>
            </a:r>
            <a:r>
              <a:rPr lang="es-AR" sz="2000" b="1" dirty="0"/>
              <a:t>error</a:t>
            </a:r>
            <a:r>
              <a:rPr lang="es-AR" sz="2000" dirty="0"/>
              <a:t> de nuestras predicciones se puede descomponer en dos partes:</a:t>
            </a:r>
          </a:p>
          <a:p>
            <a:pPr marL="0" indent="0">
              <a:buNone/>
            </a:pPr>
            <a:endParaRPr lang="es-AR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2000" dirty="0"/>
              <a:t>Reducible: mejorar </a:t>
            </a:r>
            <a:r>
              <a:rPr lang="es-AR" sz="2000" dirty="0">
                <a:solidFill>
                  <a:schemeClr val="bg2"/>
                </a:solidFill>
              </a:rPr>
              <a:t>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2000" dirty="0"/>
              <a:t>Irreducible: </a:t>
            </a:r>
            <a:r>
              <a:rPr lang="el-GR" sz="2000" dirty="0">
                <a:solidFill>
                  <a:schemeClr val="bg2"/>
                </a:solidFill>
              </a:rPr>
              <a:t>ϵ</a:t>
            </a:r>
            <a:r>
              <a:rPr lang="es-AR" sz="2000" dirty="0">
                <a:solidFill>
                  <a:schemeClr val="bg2"/>
                </a:solidFill>
              </a:rPr>
              <a:t> </a:t>
            </a:r>
            <a:r>
              <a:rPr lang="es-AR" sz="2000" dirty="0"/>
              <a:t>(variables que no incluimos o no podemos medir)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sz="2000" b="1" dirty="0"/>
          </a:p>
        </p:txBody>
      </p:sp>
      <p:pic>
        <p:nvPicPr>
          <p:cNvPr id="3" name="Gráfico 2" descr="Formas básicas con relleno sólido">
            <a:extLst>
              <a:ext uri="{FF2B5EF4-FFF2-40B4-BE49-F238E27FC236}">
                <a16:creationId xmlns:a16="http://schemas.microsoft.com/office/drawing/2014/main" id="{1E433FC2-DD3F-A4B9-60E8-D8627D61A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5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Inferencia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i="1" dirty="0">
                <a:solidFill>
                  <a:schemeClr val="bg2"/>
                </a:solidFill>
              </a:rPr>
              <a:t>f</a:t>
            </a:r>
            <a:r>
              <a:rPr lang="es-AR" sz="2000" dirty="0"/>
              <a:t> </a:t>
            </a:r>
            <a:r>
              <a:rPr lang="es-AR" sz="2000" b="1" u="sng" dirty="0"/>
              <a:t>no</a:t>
            </a:r>
            <a:r>
              <a:rPr lang="es-AR" sz="2000" dirty="0"/>
              <a:t> puede funcionar como una </a:t>
            </a:r>
            <a:r>
              <a:rPr lang="es-AR" sz="2000" b="1" dirty="0"/>
              <a:t>caja negra.</a:t>
            </a:r>
          </a:p>
          <a:p>
            <a:pPr marL="0" indent="0">
              <a:buNone/>
            </a:pPr>
            <a:endParaRPr lang="es-AR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/>
              <a:t>La </a:t>
            </a:r>
            <a:r>
              <a:rPr lang="es-AR" sz="2000" b="1" dirty="0"/>
              <a:t>calidad</a:t>
            </a:r>
            <a:r>
              <a:rPr lang="es-AR" sz="2000" dirty="0"/>
              <a:t> de nuestros resultados depende de una serie de </a:t>
            </a:r>
            <a:r>
              <a:rPr lang="es-AR" sz="2000" b="1" dirty="0"/>
              <a:t>supuestos</a:t>
            </a:r>
            <a:r>
              <a:rPr lang="es-AR" sz="2000" dirty="0"/>
              <a:t> acerca de la distribución de los datos.</a:t>
            </a:r>
          </a:p>
          <a:p>
            <a:pPr marL="0" indent="0">
              <a:buNone/>
            </a:pPr>
            <a:endParaRPr lang="es-A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/>
              <a:t>Nuestro interés principal son preguntas como: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600" dirty="0"/>
              <a:t>¿Qué variables X están relacionadas con Y?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600" dirty="0"/>
              <a:t>¿Qué dirección tienen estas relaciones?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600" dirty="0"/>
              <a:t>¿Qué efecto tiene cada variable X en la variable Y?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600" dirty="0"/>
              <a:t>¿Las relaciones son lineales o no lineales?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2" name="Gráfico 1" descr="Formas básicas con relleno sólido">
            <a:extLst>
              <a:ext uri="{FF2B5EF4-FFF2-40B4-BE49-F238E27FC236}">
                <a16:creationId xmlns:a16="http://schemas.microsoft.com/office/drawing/2014/main" id="{C4206544-C57A-EE52-3C9F-9C46AFD1C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8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06304" cy="409080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3700" dirty="0"/>
              <a:t>¿Cuándo usamos cada tipo de modelo?</a:t>
            </a:r>
            <a:br>
              <a:rPr lang="es-AR" sz="3700" dirty="0"/>
            </a:br>
            <a:br>
              <a:rPr lang="es-AR" sz="3700" dirty="0"/>
            </a:br>
            <a:r>
              <a:rPr lang="es-AR" sz="3700" b="1" dirty="0"/>
              <a:t>Discusión</a:t>
            </a:r>
            <a:r>
              <a:rPr lang="es-AR" sz="3700" dirty="0"/>
              <a:t>: </a:t>
            </a:r>
            <a:br>
              <a:rPr lang="es-AR" sz="3700" dirty="0"/>
            </a:br>
            <a:r>
              <a:rPr lang="es-AR" sz="3700" dirty="0"/>
              <a:t>¿qué pasa si nuestro modelo de inferencia no predice bien?</a:t>
            </a:r>
            <a:br>
              <a:rPr lang="es-AR" sz="3700" dirty="0"/>
            </a:br>
            <a:br>
              <a:rPr lang="es-AR" sz="3700" dirty="0"/>
            </a:br>
            <a:r>
              <a:rPr lang="es-AR" sz="3700" dirty="0"/>
              <a:t>+problemas para predecir por fuera del intervalo de entrenamiento </a:t>
            </a:r>
            <a:br>
              <a:rPr lang="es-AR" sz="3700" dirty="0"/>
            </a:br>
            <a:r>
              <a:rPr lang="es-AR" sz="2000" dirty="0"/>
              <a:t>(</a:t>
            </a:r>
            <a:r>
              <a:rPr lang="es-AR" sz="2000" dirty="0" err="1"/>
              <a:t>e.g</a:t>
            </a:r>
            <a:r>
              <a:rPr lang="es-AR" sz="2000" dirty="0"/>
              <a:t>.: predecir el futuro con datos del pasado)</a:t>
            </a: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3" name="Imagen 2" descr="Diagrama, Escala de tiempo&#10;&#10;Descripción generada automáticamente">
            <a:extLst>
              <a:ext uri="{FF2B5EF4-FFF2-40B4-BE49-F238E27FC236}">
                <a16:creationId xmlns:a16="http://schemas.microsoft.com/office/drawing/2014/main" id="{AD119C11-F2A8-33D2-E6E7-4FBF0534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5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</a:t>
            </a:r>
            <a:r>
              <a:rPr lang="en-GB" dirty="0" err="1"/>
              <a:t>Conocemos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output a priori?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18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/>
              <a:t>supervisado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no </a:t>
            </a:r>
            <a:r>
              <a:rPr lang="en-GB" dirty="0" err="1"/>
              <a:t>supervisado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95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 módulo 3 veremos sobre todo aprendizaje supervisado</a:t>
            </a:r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600" b="1" dirty="0" err="1">
                <a:solidFill>
                  <a:schemeClr val="lt1"/>
                </a:solidFill>
              </a:rPr>
              <a:t>Aprendizaje</a:t>
            </a:r>
            <a:r>
              <a:rPr lang="en-GB" sz="2600" b="1" dirty="0">
                <a:solidFill>
                  <a:schemeClr val="lt1"/>
                </a:solidFill>
              </a:rPr>
              <a:t> </a:t>
            </a:r>
            <a:r>
              <a:rPr lang="en-GB" sz="2600" b="1" dirty="0" err="1">
                <a:solidFill>
                  <a:schemeClr val="lt1"/>
                </a:solidFill>
              </a:rPr>
              <a:t>supervisado</a:t>
            </a:r>
            <a:r>
              <a:rPr lang="en-GB" sz="2600" b="1" dirty="0">
                <a:solidFill>
                  <a:schemeClr val="lt1"/>
                </a:solidFill>
              </a:rPr>
              <a:t> (supervised learning)</a:t>
            </a:r>
            <a:endParaRPr sz="26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Conocemos</a:t>
            </a:r>
            <a:r>
              <a:rPr lang="en-GB" sz="2000" dirty="0">
                <a:solidFill>
                  <a:schemeClr val="lt1"/>
                </a:solidFill>
              </a:rPr>
              <a:t> los </a:t>
            </a:r>
            <a:r>
              <a:rPr lang="en-GB" sz="2000" dirty="0" err="1">
                <a:solidFill>
                  <a:schemeClr val="lt1"/>
                </a:solidFill>
              </a:rPr>
              <a:t>valores</a:t>
            </a:r>
            <a:r>
              <a:rPr lang="en-GB" sz="2000" dirty="0">
                <a:solidFill>
                  <a:schemeClr val="lt1"/>
                </a:solidFill>
              </a:rPr>
              <a:t> de Y para un set de </a:t>
            </a:r>
            <a:r>
              <a:rPr lang="en-GB" sz="2000" dirty="0" err="1">
                <a:solidFill>
                  <a:schemeClr val="lt1"/>
                </a:solidFill>
              </a:rPr>
              <a:t>casos</a:t>
            </a:r>
            <a:r>
              <a:rPr lang="en-GB" sz="2000" dirty="0">
                <a:solidFill>
                  <a:schemeClr val="lt1"/>
                </a:solidFill>
              </a:rPr>
              <a:t> y </a:t>
            </a:r>
            <a:r>
              <a:rPr lang="en-GB" sz="2000" dirty="0" err="1">
                <a:solidFill>
                  <a:schemeClr val="lt1"/>
                </a:solidFill>
              </a:rPr>
              <a:t>estimamos</a:t>
            </a:r>
            <a:r>
              <a:rPr lang="en-GB" sz="2000" dirty="0">
                <a:solidFill>
                  <a:schemeClr val="lt1"/>
                </a:solidFill>
              </a:rPr>
              <a:t> la </a:t>
            </a:r>
            <a:r>
              <a:rPr lang="en-GB" sz="2000" dirty="0" err="1">
                <a:solidFill>
                  <a:schemeClr val="lt1"/>
                </a:solidFill>
              </a:rPr>
              <a:t>función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i="1" dirty="0">
                <a:solidFill>
                  <a:schemeClr val="lt1"/>
                </a:solidFill>
              </a:rPr>
              <a:t>f</a:t>
            </a:r>
            <a:r>
              <a:rPr lang="en-GB" sz="2000" dirty="0">
                <a:solidFill>
                  <a:schemeClr val="lt1"/>
                </a:solidFill>
              </a:rPr>
              <a:t> que </a:t>
            </a:r>
            <a:r>
              <a:rPr lang="en-GB" sz="2000" dirty="0" err="1">
                <a:solidFill>
                  <a:schemeClr val="lt1"/>
                </a:solidFill>
              </a:rPr>
              <a:t>relaciona</a:t>
            </a:r>
            <a:r>
              <a:rPr lang="en-GB" sz="2000" dirty="0">
                <a:solidFill>
                  <a:schemeClr val="lt1"/>
                </a:solidFill>
              </a:rPr>
              <a:t> X con Y para </a:t>
            </a:r>
            <a:r>
              <a:rPr lang="en-GB" sz="2000" dirty="0" err="1">
                <a:solidFill>
                  <a:schemeClr val="lt1"/>
                </a:solidFill>
              </a:rPr>
              <a:t>predecir</a:t>
            </a:r>
            <a:r>
              <a:rPr lang="en-GB" sz="2000" dirty="0">
                <a:solidFill>
                  <a:schemeClr val="lt1"/>
                </a:solidFill>
              </a:rPr>
              <a:t> Y </a:t>
            </a:r>
            <a:r>
              <a:rPr lang="en-GB" sz="2000" dirty="0" err="1">
                <a:solidFill>
                  <a:schemeClr val="lt1"/>
                </a:solidFill>
              </a:rPr>
              <a:t>futuros</a:t>
            </a:r>
            <a:r>
              <a:rPr lang="en-GB" sz="2000" dirty="0">
                <a:solidFill>
                  <a:schemeClr val="lt1"/>
                </a:solidFill>
              </a:rPr>
              <a:t> o </a:t>
            </a:r>
            <a:r>
              <a:rPr lang="en-GB" sz="2000" dirty="0" err="1">
                <a:solidFill>
                  <a:schemeClr val="lt1"/>
                </a:solidFill>
              </a:rPr>
              <a:t>inferir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relaciones</a:t>
            </a:r>
            <a:r>
              <a:rPr lang="en-GB" sz="2000" dirty="0">
                <a:solidFill>
                  <a:schemeClr val="lt1"/>
                </a:solidFill>
              </a:rPr>
              <a:t> (</a:t>
            </a:r>
            <a:r>
              <a:rPr lang="en-GB" sz="2000" dirty="0" err="1">
                <a:solidFill>
                  <a:schemeClr val="lt1"/>
                </a:solidFill>
              </a:rPr>
              <a:t>regresiones</a:t>
            </a:r>
            <a:r>
              <a:rPr lang="en-GB" sz="2000" dirty="0">
                <a:solidFill>
                  <a:schemeClr val="lt1"/>
                </a:solidFill>
              </a:rPr>
              <a:t>, </a:t>
            </a:r>
            <a:r>
              <a:rPr lang="en-GB" sz="2000" dirty="0" err="1">
                <a:solidFill>
                  <a:schemeClr val="lt1"/>
                </a:solidFill>
              </a:rPr>
              <a:t>clasificaciones</a:t>
            </a:r>
            <a:r>
              <a:rPr lang="en-GB" sz="2000" dirty="0">
                <a:solidFill>
                  <a:schemeClr val="lt1"/>
                </a:solidFill>
              </a:rPr>
              <a:t>, etc.)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 b="1" dirty="0" err="1"/>
              <a:t>Aprendizaje</a:t>
            </a:r>
            <a:r>
              <a:rPr lang="en-GB" sz="2200" b="1" dirty="0"/>
              <a:t> no </a:t>
            </a:r>
            <a:r>
              <a:rPr lang="en-GB" sz="2200" b="1" dirty="0" err="1"/>
              <a:t>supervisado</a:t>
            </a:r>
            <a:r>
              <a:rPr lang="en-GB" sz="2200" b="1" dirty="0"/>
              <a:t> (unsupervised learning)</a:t>
            </a:r>
            <a:endParaRPr sz="2200" b="1" dirty="0"/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700" dirty="0"/>
              <a:t>No </a:t>
            </a:r>
            <a:r>
              <a:rPr lang="en-GB" sz="1700" dirty="0" err="1"/>
              <a:t>conocemos</a:t>
            </a:r>
            <a:r>
              <a:rPr lang="en-GB" sz="1700" dirty="0"/>
              <a:t> los </a:t>
            </a:r>
            <a:r>
              <a:rPr lang="en-GB" sz="1700" dirty="0" err="1"/>
              <a:t>posibles</a:t>
            </a:r>
            <a:r>
              <a:rPr lang="en-GB" sz="1700" dirty="0"/>
              <a:t> </a:t>
            </a:r>
            <a:r>
              <a:rPr lang="en-GB" sz="1700" dirty="0" err="1"/>
              <a:t>valores</a:t>
            </a:r>
            <a:r>
              <a:rPr lang="en-GB" sz="1700" dirty="0"/>
              <a:t> </a:t>
            </a:r>
            <a:r>
              <a:rPr lang="en-GB" sz="1700" dirty="0" err="1"/>
              <a:t>objetivo</a:t>
            </a:r>
            <a:r>
              <a:rPr lang="en-GB" sz="1700" dirty="0"/>
              <a:t> de Y que </a:t>
            </a:r>
            <a:r>
              <a:rPr lang="en-GB" sz="1700" dirty="0" err="1"/>
              <a:t>buscamos</a:t>
            </a:r>
            <a:r>
              <a:rPr lang="en-GB" sz="1700" dirty="0"/>
              <a:t> (por </a:t>
            </a:r>
            <a:r>
              <a:rPr lang="en-GB" sz="1700" dirty="0" err="1"/>
              <a:t>ejemplo</a:t>
            </a:r>
            <a:r>
              <a:rPr lang="en-GB" sz="1700" dirty="0"/>
              <a:t>, clustering).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339353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Quiénes</a:t>
            </a:r>
            <a:r>
              <a:rPr lang="en-GB" dirty="0"/>
              <a:t> </a:t>
            </a:r>
            <a:r>
              <a:rPr lang="en-GB" dirty="0" err="1"/>
              <a:t>somos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Valentín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Alvarez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dirty="0" err="1"/>
              <a:t>Lic</a:t>
            </a:r>
            <a:r>
              <a:rPr lang="en-GB" dirty="0"/>
              <a:t>. </a:t>
            </a:r>
            <a:r>
              <a:rPr lang="en-GB" dirty="0" err="1"/>
              <a:t>Economía</a:t>
            </a:r>
            <a:r>
              <a:rPr lang="en-GB" dirty="0"/>
              <a:t> UBA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s-AR" dirty="0"/>
              <a:t>Maestrando en Desarrollo Económico UNSAM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" name="Google Shape;73;p15">
            <a:extLst>
              <a:ext uri="{FF2B5EF4-FFF2-40B4-BE49-F238E27FC236}">
                <a16:creationId xmlns:a16="http://schemas.microsoft.com/office/drawing/2014/main" id="{2AA8CB28-E164-49C3-950B-D6A9DE0066A1}"/>
              </a:ext>
            </a:extLst>
          </p:cNvPr>
          <p:cNvSpPr txBox="1">
            <a:spLocks/>
          </p:cNvSpPr>
          <p:nvPr/>
        </p:nvSpPr>
        <p:spPr>
          <a:xfrm>
            <a:off x="4771800" y="1152475"/>
            <a:ext cx="4060500" cy="3416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Font typeface="Proxima Nova"/>
              <a:buNone/>
            </a:pPr>
            <a:r>
              <a:rPr lang="es-MX" sz="2400" b="1" dirty="0">
                <a:solidFill>
                  <a:schemeClr val="bg2"/>
                </a:solidFill>
              </a:rPr>
              <a:t>Santiago</a:t>
            </a:r>
          </a:p>
          <a:p>
            <a:pPr marL="0" indent="0">
              <a:buFont typeface="Proxima Nova"/>
              <a:buNone/>
            </a:pPr>
            <a:r>
              <a:rPr lang="es-MX" sz="2400" b="1" dirty="0" err="1">
                <a:solidFill>
                  <a:schemeClr val="bg2"/>
                </a:solidFill>
              </a:rPr>
              <a:t>Núnez</a:t>
            </a:r>
            <a:r>
              <a:rPr lang="es-MX" sz="2400" b="1" dirty="0">
                <a:solidFill>
                  <a:schemeClr val="bg2"/>
                </a:solidFill>
              </a:rPr>
              <a:t> </a:t>
            </a:r>
            <a:r>
              <a:rPr lang="es-MX" sz="2400" b="1" dirty="0" err="1">
                <a:solidFill>
                  <a:schemeClr val="bg2"/>
                </a:solidFill>
              </a:rPr>
              <a:t>Rimedio</a:t>
            </a:r>
            <a:endParaRPr lang="es-MX" sz="2400" b="1" dirty="0">
              <a:solidFill>
                <a:schemeClr val="bg2"/>
              </a:solidFill>
            </a:endParaRPr>
          </a:p>
          <a:p>
            <a:pPr marL="114300" indent="0">
              <a:buFont typeface="Proxima Nova"/>
              <a:buNone/>
            </a:pPr>
            <a:endParaRPr lang="es-MX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Estudiante de Antropología Social UNSAM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Asistente de investigación </a:t>
            </a:r>
            <a:r>
              <a:rPr lang="es-MX" dirty="0" err="1"/>
              <a:t>factor</a:t>
            </a:r>
            <a:r>
              <a:rPr lang="es-MX" sz="1200" dirty="0" err="1"/>
              <a:t>~</a:t>
            </a:r>
            <a:r>
              <a:rPr lang="es-MX" dirty="0" err="1"/>
              <a:t>data</a:t>
            </a:r>
            <a:endParaRPr lang="es-MX" dirty="0"/>
          </a:p>
          <a:p>
            <a:pPr marL="0" indent="0">
              <a:spcAft>
                <a:spcPts val="1200"/>
              </a:spcAft>
              <a:buFont typeface="Proxima Nova"/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modelizar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regresión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clasificación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Predecir un valor o clasificar en una categoría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5069325" y="1152475"/>
            <a:ext cx="37629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b="1" dirty="0" err="1">
                <a:highlight>
                  <a:schemeClr val="lt2"/>
                </a:highlight>
              </a:rPr>
              <a:t>regresión</a:t>
            </a:r>
            <a:r>
              <a:rPr lang="en-GB" dirty="0"/>
              <a:t>, Y es </a:t>
            </a:r>
            <a:r>
              <a:rPr lang="en-GB" dirty="0" err="1"/>
              <a:t>una</a:t>
            </a:r>
            <a:r>
              <a:rPr lang="en-GB" dirty="0"/>
              <a:t> variable </a:t>
            </a:r>
            <a:r>
              <a:rPr lang="en-GB" dirty="0" err="1"/>
              <a:t>cuantitativa</a:t>
            </a:r>
            <a:r>
              <a:rPr lang="en-GB" dirty="0"/>
              <a:t>. El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proporciona</a:t>
            </a:r>
            <a:r>
              <a:rPr lang="en-GB" dirty="0"/>
              <a:t> una </a:t>
            </a:r>
            <a:r>
              <a:rPr lang="en-GB" dirty="0" err="1"/>
              <a:t>función</a:t>
            </a:r>
            <a:r>
              <a:rPr lang="en-GB" dirty="0"/>
              <a:t> que </a:t>
            </a:r>
            <a:r>
              <a:rPr lang="en-GB" dirty="0" err="1"/>
              <a:t>nos</a:t>
            </a:r>
            <a:r>
              <a:rPr lang="en-GB" dirty="0"/>
              <a:t> da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/>
              <a:t>predichos </a:t>
            </a:r>
            <a:r>
              <a:rPr lang="en-GB" dirty="0"/>
              <a:t>de Y para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de X₁, X₂, etc.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b="1" dirty="0" err="1">
                <a:highlight>
                  <a:schemeClr val="lt2"/>
                </a:highlight>
              </a:rPr>
              <a:t>clasificación</a:t>
            </a:r>
            <a:r>
              <a:rPr lang="en-GB" dirty="0"/>
              <a:t>, Y es </a:t>
            </a:r>
            <a:r>
              <a:rPr lang="en-GB" dirty="0" err="1"/>
              <a:t>una</a:t>
            </a:r>
            <a:r>
              <a:rPr lang="en-GB" dirty="0"/>
              <a:t> variable </a:t>
            </a:r>
            <a:r>
              <a:rPr lang="en-GB" dirty="0" err="1"/>
              <a:t>categórica</a:t>
            </a:r>
            <a:r>
              <a:rPr lang="en-GB" dirty="0"/>
              <a:t> y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da la </a:t>
            </a:r>
            <a:r>
              <a:rPr lang="en-GB" dirty="0" err="1"/>
              <a:t>probabilidad</a:t>
            </a:r>
            <a:r>
              <a:rPr lang="en-GB" dirty="0"/>
              <a:t> de que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quede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categoría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4603047" cy="37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Cómo modelizar?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/>
              <a:t>paramétricos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no </a:t>
            </a:r>
            <a:r>
              <a:rPr lang="en-GB" dirty="0" err="1"/>
              <a:t>paramétricos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Asumir</a:t>
            </a:r>
            <a:r>
              <a:rPr lang="en-GB" dirty="0"/>
              <a:t> la forma de </a:t>
            </a:r>
            <a:r>
              <a:rPr lang="en-GB" i="1" dirty="0"/>
              <a:t>f</a:t>
            </a:r>
            <a:r>
              <a:rPr lang="en-GB" dirty="0"/>
              <a:t> o no </a:t>
            </a:r>
            <a:r>
              <a:rPr lang="en-GB" dirty="0" err="1"/>
              <a:t>asumirla</a:t>
            </a:r>
            <a:endParaRPr dirty="0"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273" y="1946355"/>
            <a:ext cx="3970025" cy="308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23679"/>
            <a:ext cx="3885219" cy="30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xfrm>
            <a:off x="311625" y="1076275"/>
            <a:ext cx="85206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Los </a:t>
            </a: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b="1" dirty="0" err="1"/>
              <a:t>paramétricos</a:t>
            </a:r>
            <a:r>
              <a:rPr lang="en-GB" dirty="0"/>
              <a:t> </a:t>
            </a:r>
            <a:r>
              <a:rPr lang="en-GB" dirty="0" err="1"/>
              <a:t>asumen</a:t>
            </a:r>
            <a:r>
              <a:rPr lang="en-GB" dirty="0"/>
              <a:t> la </a:t>
            </a:r>
            <a:r>
              <a:rPr lang="en-GB" dirty="0">
                <a:highlight>
                  <a:schemeClr val="lt2"/>
                </a:highlight>
              </a:rPr>
              <a:t>forma de la </a:t>
            </a:r>
            <a:r>
              <a:rPr lang="en-GB" dirty="0" err="1">
                <a:highlight>
                  <a:schemeClr val="lt2"/>
                </a:highlight>
              </a:rPr>
              <a:t>función</a:t>
            </a:r>
            <a:r>
              <a:rPr lang="en-GB" dirty="0"/>
              <a:t>. Los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/>
              <a:t>no </a:t>
            </a:r>
            <a:r>
              <a:rPr lang="en-GB" b="1" dirty="0" err="1"/>
              <a:t>paramétricos</a:t>
            </a:r>
            <a:r>
              <a:rPr lang="en-GB" dirty="0"/>
              <a:t>, </a:t>
            </a:r>
            <a:r>
              <a:rPr lang="en-GB" dirty="0">
                <a:highlight>
                  <a:schemeClr val="lt2"/>
                </a:highlight>
              </a:rPr>
              <a:t>no</a:t>
            </a:r>
            <a:r>
              <a:rPr lang="en-GB" dirty="0"/>
              <a:t>, y </a:t>
            </a:r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tener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formas</a:t>
            </a:r>
            <a:r>
              <a:rPr lang="en-GB" dirty="0"/>
              <a:t> para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de X.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Modelos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 err="1">
                <a:solidFill>
                  <a:schemeClr val="bg2"/>
                </a:solidFill>
              </a:rPr>
              <a:t>paramétricos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60744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Pasos</a:t>
            </a:r>
            <a:r>
              <a:rPr lang="es-AR" dirty="0"/>
              <a:t> a seguir:</a:t>
            </a:r>
          </a:p>
          <a:p>
            <a:pPr marL="800100" lvl="1">
              <a:buFont typeface="+mj-lt"/>
              <a:buAutoNum type="arabicPeriod"/>
            </a:pPr>
            <a:r>
              <a:rPr lang="es-AR" sz="1800" dirty="0"/>
              <a:t>Suponemos que </a:t>
            </a:r>
            <a:r>
              <a:rPr lang="es-AR" sz="1800" i="1" dirty="0">
                <a:solidFill>
                  <a:schemeClr val="bg2"/>
                </a:solidFill>
              </a:rPr>
              <a:t>f</a:t>
            </a:r>
            <a:r>
              <a:rPr lang="es-AR" sz="1800" dirty="0"/>
              <a:t> tiene cierta forma funcional.</a:t>
            </a:r>
          </a:p>
          <a:p>
            <a:pPr marL="800100" lvl="1">
              <a:buFont typeface="+mj-lt"/>
              <a:buAutoNum type="arabicPeriod"/>
            </a:pPr>
            <a:r>
              <a:rPr lang="es-AR" sz="1800" dirty="0"/>
              <a:t>Ajustamos el modelo.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800" dirty="0"/>
              <a:t>Suponer una forma funcional simplifica la estimación de los parámetros.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Desventajas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800" dirty="0"/>
              <a:t>La forma funcional que elegimos difícilmente coincida con la forma real de </a:t>
            </a:r>
            <a:r>
              <a:rPr lang="es-AR" sz="1800" i="1" dirty="0">
                <a:solidFill>
                  <a:schemeClr val="bg2"/>
                </a:solidFill>
              </a:rPr>
              <a:t>f</a:t>
            </a:r>
            <a:r>
              <a:rPr lang="es-AR" sz="1800" dirty="0"/>
              <a:t> .</a:t>
            </a:r>
            <a:endParaRPr lang="es-AR" sz="1800" i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7" name="Gráfico 6" descr="Configuración contorno">
            <a:extLst>
              <a:ext uri="{FF2B5EF4-FFF2-40B4-BE49-F238E27FC236}">
                <a16:creationId xmlns:a16="http://schemas.microsoft.com/office/drawing/2014/main" id="{DFB21B91-E122-E278-3976-181726927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2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Modelos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no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 err="1">
                <a:solidFill>
                  <a:schemeClr val="bg2"/>
                </a:solidFill>
              </a:rPr>
              <a:t>paramétricos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95537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800" dirty="0"/>
              <a:t>Al no suponer una forma funcional para f, tienen el potencial de ajustarse con </a:t>
            </a:r>
            <a:r>
              <a:rPr lang="es-AR" sz="1800" b="1" dirty="0"/>
              <a:t>precisión</a:t>
            </a:r>
            <a:r>
              <a:rPr lang="es-AR" sz="1800" dirty="0"/>
              <a:t> a una gama más amplia de formas posibles para </a:t>
            </a:r>
            <a:r>
              <a:rPr lang="es-AR" sz="1800" i="1" dirty="0">
                <a:solidFill>
                  <a:schemeClr val="bg2"/>
                </a:solidFill>
              </a:rPr>
              <a:t>f</a:t>
            </a:r>
            <a:r>
              <a:rPr lang="es-AR" sz="1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Desventajas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800" dirty="0"/>
              <a:t>Necesitamos una </a:t>
            </a:r>
            <a:r>
              <a:rPr lang="es-AR" sz="1800" b="1" dirty="0"/>
              <a:t>cantidad de observaciones </a:t>
            </a:r>
            <a:r>
              <a:rPr lang="es-AR" sz="1800" dirty="0"/>
              <a:t>mayor que en el caso de los modelos paramétricos.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sz="1800" dirty="0"/>
              <a:t>Peligro de </a:t>
            </a:r>
            <a:r>
              <a:rPr lang="es-AR" sz="1800" b="1" dirty="0" err="1"/>
              <a:t>overfitting</a:t>
            </a:r>
            <a:r>
              <a:rPr lang="es-AR" sz="1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ráfico 1" descr="Configuración contorno">
            <a:extLst>
              <a:ext uri="{FF2B5EF4-FFF2-40B4-BE49-F238E27FC236}">
                <a16:creationId xmlns:a16="http://schemas.microsoft.com/office/drawing/2014/main" id="{C3298CCE-63AF-4734-4C44-7C0BFC1DE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Nos interesa más el cuánto o el cómo?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VI.Trade-off precisión-interpretabilidad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Qué esperar de teóricos y qué esperar de prácticos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lt1"/>
                </a:solidFill>
              </a:rPr>
              <a:t>Teóricos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Exposiciones</a:t>
            </a:r>
            <a:r>
              <a:rPr lang="en-GB" sz="2000" dirty="0">
                <a:solidFill>
                  <a:schemeClr val="lt1"/>
                </a:solidFill>
              </a:rPr>
              <a:t> de 60 </a:t>
            </a:r>
            <a:r>
              <a:rPr lang="en-GB" sz="2000" dirty="0" err="1">
                <a:solidFill>
                  <a:schemeClr val="lt1"/>
                </a:solidFill>
              </a:rPr>
              <a:t>minutos</a:t>
            </a:r>
            <a:r>
              <a:rPr lang="en-GB" sz="2000" dirty="0">
                <a:solidFill>
                  <a:schemeClr val="lt1"/>
                </a:solidFill>
              </a:rPr>
              <a:t> con slides </a:t>
            </a:r>
            <a:r>
              <a:rPr lang="en-GB" sz="2000" dirty="0" err="1">
                <a:solidFill>
                  <a:schemeClr val="lt1"/>
                </a:solidFill>
              </a:rPr>
              <a:t>sobre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los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conceptos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teóricos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estadísticos</a:t>
            </a:r>
            <a:r>
              <a:rPr lang="en-GB" sz="2000" dirty="0">
                <a:solidFill>
                  <a:schemeClr val="lt1"/>
                </a:solidFill>
              </a:rPr>
              <a:t> y de </a:t>
            </a:r>
            <a:r>
              <a:rPr lang="en-GB" sz="2000" dirty="0" err="1">
                <a:solidFill>
                  <a:schemeClr val="lt1"/>
                </a:solidFill>
              </a:rPr>
              <a:t>modelización</a:t>
            </a:r>
            <a:r>
              <a:rPr lang="en-GB" sz="2000" dirty="0">
                <a:solidFill>
                  <a:schemeClr val="lt1"/>
                </a:solidFill>
              </a:rPr>
              <a:t>.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/>
              <a:t>Prácticos</a:t>
            </a:r>
            <a:endParaRPr sz="2400" b="1" dirty="0"/>
          </a:p>
          <a:p>
            <a:pPr lvl="0" indent="-18732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0000"/>
              <a:buChar char="●"/>
            </a:pPr>
            <a:r>
              <a:rPr lang="en-GB" sz="2000" dirty="0" err="1"/>
              <a:t>Guiadas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clase</a:t>
            </a:r>
            <a:r>
              <a:rPr lang="en-GB" sz="2000" dirty="0"/>
              <a:t>, 60 </a:t>
            </a:r>
            <a:r>
              <a:rPr lang="en-GB" sz="2000" dirty="0" err="1"/>
              <a:t>minutos</a:t>
            </a:r>
            <a:r>
              <a:rPr lang="en-GB" sz="2000" dirty="0"/>
              <a:t> para </a:t>
            </a:r>
            <a:r>
              <a:rPr lang="en-GB" sz="2000" dirty="0" err="1"/>
              <a:t>trabajar</a:t>
            </a:r>
            <a:r>
              <a:rPr lang="en-GB" sz="2000" dirty="0"/>
              <a:t>.</a:t>
            </a:r>
            <a:endParaRPr sz="2000" dirty="0"/>
          </a:p>
          <a:p>
            <a:pPr lvl="0" indent="-18732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0000"/>
              <a:buChar char="●"/>
            </a:pPr>
            <a:r>
              <a:rPr lang="en-GB" sz="2000" dirty="0" err="1"/>
              <a:t>Independientes</a:t>
            </a:r>
            <a:r>
              <a:rPr lang="en-GB" sz="2000" dirty="0"/>
              <a:t> para </a:t>
            </a:r>
            <a:r>
              <a:rPr lang="en-GB" sz="2000" dirty="0" err="1"/>
              <a:t>trabajar</a:t>
            </a:r>
            <a:r>
              <a:rPr lang="en-GB" sz="2000" dirty="0"/>
              <a:t> entre </a:t>
            </a:r>
            <a:r>
              <a:rPr lang="en-GB" sz="2000" dirty="0" err="1"/>
              <a:t>clase</a:t>
            </a:r>
            <a:r>
              <a:rPr lang="en-GB" sz="2000" dirty="0"/>
              <a:t> y </a:t>
            </a:r>
            <a:r>
              <a:rPr lang="en-GB" sz="2000" dirty="0" err="1"/>
              <a:t>clase</a:t>
            </a:r>
            <a:r>
              <a:rPr lang="en-GB" sz="2000" dirty="0"/>
              <a:t>.</a:t>
            </a:r>
            <a:endParaRPr sz="2000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/>
              <a:t>Ambas </a:t>
            </a:r>
            <a:r>
              <a:rPr lang="en-GB" sz="2000" dirty="0" err="1"/>
              <a:t>en</a:t>
            </a:r>
            <a:r>
              <a:rPr lang="en-GB" sz="2000" dirty="0"/>
              <a:t> R Studio.</a:t>
            </a:r>
            <a:endParaRPr sz="2000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Precisión a cualquier costo no es siempre lo mejor</a:t>
            </a:r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body" idx="1"/>
          </p:nvPr>
        </p:nvSpPr>
        <p:spPr>
          <a:xfrm>
            <a:off x="311625" y="1152475"/>
            <a:ext cx="4819500" cy="3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precisos</a:t>
            </a:r>
            <a:r>
              <a:rPr lang="en-GB" dirty="0"/>
              <a:t> y </a:t>
            </a:r>
            <a:r>
              <a:rPr lang="en-GB" dirty="0" err="1"/>
              <a:t>menos</a:t>
            </a:r>
            <a:r>
              <a:rPr lang="en-GB" dirty="0"/>
              <a:t> </a:t>
            </a:r>
            <a:r>
              <a:rPr lang="en-GB" dirty="0" err="1"/>
              <a:t>restrictivos</a:t>
            </a:r>
            <a:r>
              <a:rPr lang="en-GB" dirty="0"/>
              <a:t> (no </a:t>
            </a:r>
            <a:r>
              <a:rPr lang="en-GB" dirty="0" err="1"/>
              <a:t>paramétricos</a:t>
            </a:r>
            <a:r>
              <a:rPr lang="en-GB" dirty="0"/>
              <a:t>, no </a:t>
            </a:r>
            <a:r>
              <a:rPr lang="en-GB" dirty="0" err="1"/>
              <a:t>lineales</a:t>
            </a:r>
            <a:r>
              <a:rPr lang="en-GB" dirty="0"/>
              <a:t> o que </a:t>
            </a:r>
            <a:r>
              <a:rPr lang="en-GB" dirty="0" err="1"/>
              <a:t>incorporen</a:t>
            </a:r>
            <a:r>
              <a:rPr lang="en-GB" dirty="0"/>
              <a:t> un alto </a:t>
            </a:r>
            <a:r>
              <a:rPr lang="en-GB" dirty="0" err="1"/>
              <a:t>número</a:t>
            </a:r>
            <a:r>
              <a:rPr lang="en-GB" dirty="0"/>
              <a:t> de variables </a:t>
            </a:r>
            <a:r>
              <a:rPr lang="en-GB" dirty="0" err="1"/>
              <a:t>independientes</a:t>
            </a:r>
            <a:r>
              <a:rPr lang="en-GB" dirty="0"/>
              <a:t>) </a:t>
            </a:r>
            <a:r>
              <a:rPr lang="en-GB" dirty="0" err="1"/>
              <a:t>reducen</a:t>
            </a:r>
            <a:r>
              <a:rPr lang="en-GB" dirty="0"/>
              <a:t> la </a:t>
            </a:r>
            <a:r>
              <a:rPr lang="en-GB" dirty="0" err="1">
                <a:highlight>
                  <a:schemeClr val="lt2"/>
                </a:highlight>
              </a:rPr>
              <a:t>interpretabilidad</a:t>
            </a:r>
            <a:r>
              <a:rPr lang="en-GB" dirty="0"/>
              <a:t> de las </a:t>
            </a:r>
            <a:r>
              <a:rPr lang="en-GB" dirty="0" err="1"/>
              <a:t>relaciones</a:t>
            </a:r>
            <a:r>
              <a:rPr lang="en-GB" dirty="0"/>
              <a:t>. Es </a:t>
            </a:r>
            <a:r>
              <a:rPr lang="en-GB" dirty="0" err="1"/>
              <a:t>necesario</a:t>
            </a:r>
            <a:r>
              <a:rPr lang="en-GB" dirty="0"/>
              <a:t> </a:t>
            </a:r>
            <a:r>
              <a:rPr lang="en-GB" dirty="0" err="1"/>
              <a:t>evaluar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la </a:t>
            </a:r>
            <a:r>
              <a:rPr lang="en-GB" dirty="0" err="1"/>
              <a:t>ganancia</a:t>
            </a:r>
            <a:r>
              <a:rPr lang="en-GB" dirty="0"/>
              <a:t> marginal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precisión</a:t>
            </a:r>
            <a:r>
              <a:rPr lang="en-GB" dirty="0"/>
              <a:t> </a:t>
            </a:r>
            <a:r>
              <a:rPr lang="en-GB" dirty="0" err="1"/>
              <a:t>compensa</a:t>
            </a:r>
            <a:r>
              <a:rPr lang="en-GB" dirty="0"/>
              <a:t> ese </a:t>
            </a:r>
            <a:r>
              <a:rPr lang="en-GB" dirty="0" err="1"/>
              <a:t>costo</a:t>
            </a:r>
            <a:r>
              <a:rPr lang="en-GB" dirty="0"/>
              <a:t> (</a:t>
            </a:r>
            <a:r>
              <a:rPr lang="en-GB" dirty="0" err="1"/>
              <a:t>además</a:t>
            </a:r>
            <a:r>
              <a:rPr lang="en-GB" dirty="0"/>
              <a:t> de la mayor </a:t>
            </a:r>
            <a:r>
              <a:rPr lang="en-GB" dirty="0" err="1"/>
              <a:t>posibilidad</a:t>
            </a:r>
            <a:r>
              <a:rPr lang="en-GB" dirty="0"/>
              <a:t> de </a:t>
            </a:r>
            <a:r>
              <a:rPr lang="en-GB" i="1" dirty="0">
                <a:highlight>
                  <a:schemeClr val="lt2"/>
                </a:highlight>
              </a:rPr>
              <a:t>overfitting</a:t>
            </a:r>
            <a:r>
              <a:rPr lang="en-GB" dirty="0"/>
              <a:t>).</a:t>
            </a:r>
            <a:endParaRPr dirty="0"/>
          </a:p>
        </p:txBody>
      </p:sp>
      <p:pic>
        <p:nvPicPr>
          <p:cNvPr id="3" name="Imagen 2" descr="Foto montaje de la cara de un hombre&#10;&#10;Descripción generada automáticamente">
            <a:extLst>
              <a:ext uri="{FF2B5EF4-FFF2-40B4-BE49-F238E27FC236}">
                <a16:creationId xmlns:a16="http://schemas.microsoft.com/office/drawing/2014/main" id="{953C5343-24A6-3828-11B7-0CFF9FC96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16" y="2029613"/>
            <a:ext cx="3332284" cy="14969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VII.Trade-off sesgo-varianza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Buscar el mejor equilibrio para cada modelo</a:t>
            </a:r>
            <a:endParaRPr/>
          </a:p>
        </p:txBody>
      </p:sp>
      <p:sp>
        <p:nvSpPr>
          <p:cNvPr id="268" name="Google Shape;268;p46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highlight>
                  <a:schemeClr val="lt2"/>
                </a:highlight>
              </a:rPr>
              <a:t>Varianza</a:t>
            </a:r>
            <a:r>
              <a:rPr lang="en-GB" b="1" dirty="0"/>
              <a:t>: </a:t>
            </a:r>
            <a:r>
              <a:rPr lang="en-GB" dirty="0" err="1"/>
              <a:t>cantidad</a:t>
            </a:r>
            <a:r>
              <a:rPr lang="en-GB" dirty="0"/>
              <a:t> que </a:t>
            </a:r>
            <a:r>
              <a:rPr lang="en-GB" dirty="0" err="1"/>
              <a:t>variaría</a:t>
            </a:r>
            <a:r>
              <a:rPr lang="en-GB" dirty="0"/>
              <a:t> la </a:t>
            </a:r>
            <a:r>
              <a:rPr lang="en-GB" dirty="0" err="1"/>
              <a:t>estimación</a:t>
            </a:r>
            <a:r>
              <a:rPr lang="en-GB" dirty="0"/>
              <a:t> de </a:t>
            </a:r>
            <a:r>
              <a:rPr lang="en-GB" i="1" dirty="0"/>
              <a:t>f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usarámos</a:t>
            </a:r>
            <a:r>
              <a:rPr lang="en-GB" dirty="0"/>
              <a:t> </a:t>
            </a:r>
            <a:r>
              <a:rPr lang="en-GB" dirty="0" err="1"/>
              <a:t>otro</a:t>
            </a:r>
            <a:r>
              <a:rPr lang="en-GB" dirty="0"/>
              <a:t> </a:t>
            </a:r>
            <a:r>
              <a:rPr lang="en-GB" i="1" dirty="0"/>
              <a:t>set</a:t>
            </a:r>
            <a:r>
              <a:rPr lang="en-GB" dirty="0"/>
              <a:t> de </a:t>
            </a:r>
            <a:r>
              <a:rPr lang="en-GB" dirty="0" err="1"/>
              <a:t>entrenamiento</a:t>
            </a:r>
            <a:r>
              <a:rPr lang="en-GB" dirty="0"/>
              <a:t>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flexibles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varianza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 err="1">
                <a:highlight>
                  <a:schemeClr val="lt2"/>
                </a:highlight>
              </a:rPr>
              <a:t>Sesgo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cualidad</a:t>
            </a:r>
            <a:r>
              <a:rPr lang="en-GB" dirty="0"/>
              <a:t> del </a:t>
            </a: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sistemáticamente</a:t>
            </a:r>
            <a:r>
              <a:rPr lang="en-GB" dirty="0"/>
              <a:t> </a:t>
            </a:r>
            <a:r>
              <a:rPr lang="en-GB" dirty="0" err="1"/>
              <a:t>subestimar</a:t>
            </a:r>
            <a:r>
              <a:rPr lang="en-GB" dirty="0"/>
              <a:t> o </a:t>
            </a:r>
            <a:r>
              <a:rPr lang="en-GB" dirty="0" err="1"/>
              <a:t>sobreestimar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valor</a:t>
            </a:r>
            <a:r>
              <a:rPr lang="en-GB" dirty="0"/>
              <a:t> a </a:t>
            </a:r>
            <a:r>
              <a:rPr lang="en-GB" dirty="0" err="1"/>
              <a:t>predecir</a:t>
            </a:r>
            <a:r>
              <a:rPr lang="en-GB" dirty="0"/>
              <a:t>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 err="1"/>
              <a:t>menos</a:t>
            </a:r>
            <a:r>
              <a:rPr lang="en-GB" b="1" dirty="0"/>
              <a:t> flexibles</a:t>
            </a:r>
            <a:r>
              <a:rPr lang="en-GB" dirty="0"/>
              <a:t>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sesgo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269" name="Google Shape;2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¿Cuán</a:t>
            </a:r>
            <a:r>
              <a:rPr lang="en-GB" dirty="0"/>
              <a:t> bueno es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VIII. Calidad del fit: Train-Test split y </a:t>
            </a:r>
            <a:r>
              <a:rPr lang="en-GB" dirty="0" err="1"/>
              <a:t>métricas</a:t>
            </a:r>
            <a:r>
              <a:rPr lang="en-GB" dirty="0"/>
              <a:t> </a:t>
            </a:r>
            <a:r>
              <a:rPr lang="en-GB" dirty="0" err="1"/>
              <a:t>básicas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El </a:t>
            </a:r>
            <a:r>
              <a:rPr lang="en-GB" sz="2000" dirty="0" err="1">
                <a:latin typeface="+mj-lt"/>
              </a:rPr>
              <a:t>problema</a:t>
            </a:r>
            <a:r>
              <a:rPr lang="en-GB" sz="2000" dirty="0">
                <a:latin typeface="+mj-lt"/>
              </a:rPr>
              <a:t> del overfitting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76947B-D44F-E647-1A67-6EB92A1F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00" y="825293"/>
            <a:ext cx="52863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edificio, caja, ladrillo&#10;&#10;Descripción generada automáticamente">
            <a:extLst>
              <a:ext uri="{FF2B5EF4-FFF2-40B4-BE49-F238E27FC236}">
                <a16:creationId xmlns:a16="http://schemas.microsoft.com/office/drawing/2014/main" id="{E5087688-1A92-5B0F-3E1E-4C7C8DE49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62" y="784080"/>
            <a:ext cx="2386380" cy="3575339"/>
          </a:xfrm>
          <a:prstGeom prst="rect">
            <a:avLst/>
          </a:prstGeom>
        </p:spPr>
      </p:pic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2838893" y="2305060"/>
            <a:ext cx="6015945" cy="273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El problema está centralmente ligado a la </a:t>
            </a:r>
            <a:r>
              <a:rPr lang="es-MX" sz="1800" b="1" dirty="0">
                <a:solidFill>
                  <a:schemeClr val="accent3"/>
                </a:solidFill>
                <a:highlight>
                  <a:schemeClr val="lt2"/>
                </a:highlight>
              </a:rPr>
              <a:t>predicción.</a:t>
            </a:r>
          </a:p>
          <a:p>
            <a:pPr marL="285750" indent="-285750"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Nuestro interés no es que el modelo tenga buenas métricas en los datos con los que se entrenó, sino que sea bueno para predecir datos nuevos</a:t>
            </a:r>
          </a:p>
          <a:p>
            <a:pPr marL="285750" indent="-285750">
              <a:spcBef>
                <a:spcPts val="600"/>
              </a:spcBef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Overfitting se puede producir por varias causas. Ej: polinomios de muy alto grado, utilización de una gran cantidad de variables, valores de parámetros que otorgan mucha flexibilidad</a:t>
            </a:r>
          </a:p>
        </p:txBody>
      </p:sp>
    </p:spTree>
    <p:extLst>
      <p:ext uri="{BB962C8B-B14F-4D97-AF65-F5344CB8AC3E}">
        <p14:creationId xmlns:p14="http://schemas.microsoft.com/office/powerpoint/2010/main" val="326188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 y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3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Train – Test split</a:t>
            </a:r>
          </a:p>
        </p:txBody>
      </p:sp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5007329" y="679025"/>
            <a:ext cx="3994263" cy="435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Técnica para lidiar con el overfitting: Se evalua la calidad de las predicciones sobre </a:t>
            </a:r>
            <a:r>
              <a:rPr lang="es-MX" sz="1800" dirty="0">
                <a:solidFill>
                  <a:schemeClr val="accent3"/>
                </a:solidFill>
                <a:highlight>
                  <a:schemeClr val="lt2"/>
                </a:highlight>
              </a:rPr>
              <a:t>datos no utilizados para entrenar el modelo</a:t>
            </a:r>
            <a:r>
              <a:rPr lang="es-MX" sz="1800" dirty="0">
                <a:solidFill>
                  <a:schemeClr val="accent3"/>
                </a:solidFill>
              </a:rPr>
              <a:t> </a:t>
            </a: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Se divide el </a:t>
            </a:r>
            <a:r>
              <a:rPr lang="es-MX" sz="1800" dirty="0" err="1">
                <a:solidFill>
                  <a:schemeClr val="accent3"/>
                </a:solidFill>
              </a:rPr>
              <a:t>dataset</a:t>
            </a:r>
            <a:r>
              <a:rPr lang="es-MX" sz="1800" dirty="0">
                <a:solidFill>
                  <a:schemeClr val="accent3"/>
                </a:solidFill>
              </a:rPr>
              <a:t> utilizando una parte para entrenamiento del modelo y otra para testeo</a:t>
            </a: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Se estiman las métricas de calidad de las predicciones en la base de testeo (es decir sobre casos que no fueron utilizados para entrenar el modelo)</a:t>
            </a:r>
            <a:endParaRPr lang="es-MX" sz="1800" b="1" dirty="0">
              <a:solidFill>
                <a:schemeClr val="accent3"/>
              </a:solidFill>
              <a:highlight>
                <a:schemeClr val="lt2"/>
              </a:highlight>
            </a:endParaRP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</a:rPr>
              <a:t>Para elegir modelos o </a:t>
            </a:r>
            <a:r>
              <a:rPr lang="es-MX" sz="1800" b="1" dirty="0" err="1">
                <a:solidFill>
                  <a:schemeClr val="accent3"/>
                </a:solidFill>
                <a:highlight>
                  <a:schemeClr val="lt2"/>
                </a:highlight>
              </a:rPr>
              <a:t>hiperparámetros</a:t>
            </a:r>
            <a:r>
              <a:rPr lang="es-MX" sz="1800" b="1" i="1" dirty="0">
                <a:solidFill>
                  <a:schemeClr val="accent3"/>
                </a:solidFill>
              </a:rPr>
              <a:t>,</a:t>
            </a:r>
            <a:r>
              <a:rPr lang="es-MX" sz="1800" dirty="0">
                <a:solidFill>
                  <a:schemeClr val="accent3"/>
                </a:solidFill>
              </a:rPr>
              <a:t> antes de evaluar en el </a:t>
            </a:r>
            <a:r>
              <a:rPr lang="es-MX" sz="1800" i="1" dirty="0">
                <a:solidFill>
                  <a:schemeClr val="accent3"/>
                </a:solidFill>
              </a:rPr>
              <a:t>test </a:t>
            </a:r>
            <a:r>
              <a:rPr lang="es-MX" sz="1800" dirty="0">
                <a:solidFill>
                  <a:schemeClr val="accent3"/>
                </a:solidFill>
              </a:rPr>
              <a:t>set se utilizan técnicas de </a:t>
            </a:r>
            <a:r>
              <a:rPr lang="es-MX" sz="1800" dirty="0">
                <a:solidFill>
                  <a:schemeClr val="accent3"/>
                </a:solidFill>
                <a:highlight>
                  <a:schemeClr val="lt2"/>
                </a:highlight>
              </a:rPr>
              <a:t>validación</a:t>
            </a:r>
          </a:p>
        </p:txBody>
      </p:sp>
      <p:pic>
        <p:nvPicPr>
          <p:cNvPr id="4098" name="Picture 2" descr="How to Train and Test Data Like a Pro - SDS Club">
            <a:extLst>
              <a:ext uri="{FF2B5EF4-FFF2-40B4-BE49-F238E27FC236}">
                <a16:creationId xmlns:a16="http://schemas.microsoft.com/office/drawing/2014/main" id="{85EA6626-8BF2-F225-862E-889C7E536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" y="679026"/>
            <a:ext cx="4985179" cy="36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84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5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Mean </a:t>
            </a:r>
            <a:r>
              <a:rPr lang="en-GB" dirty="0" err="1"/>
              <a:t>Squeared</a:t>
            </a:r>
            <a:r>
              <a:rPr lang="en-GB" dirty="0"/>
              <a:t> 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22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Mean Squared </a:t>
            </a:r>
            <a:r>
              <a:rPr lang="en-GB" dirty="0"/>
              <a:t>E</a:t>
            </a:r>
            <a:r>
              <a:rPr lang="en-GB" sz="2800" dirty="0"/>
              <a:t>rror (</a:t>
            </a:r>
            <a:r>
              <a:rPr lang="en-GB" dirty="0"/>
              <a:t>MSE</a:t>
            </a:r>
            <a:r>
              <a:rPr lang="en-GB" sz="2800" dirty="0"/>
              <a:t>)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s-AR" sz="2000" dirty="0"/>
                  <a:t>Una primera medida para </a:t>
                </a:r>
                <a:r>
                  <a:rPr lang="es-AR" sz="2000" b="1" dirty="0">
                    <a:highlight>
                      <a:schemeClr val="lt2"/>
                    </a:highlight>
                  </a:rPr>
                  <a:t>evaluar nuestro modelo</a:t>
                </a:r>
                <a:r>
                  <a:rPr lang="es-AR" sz="2000" dirty="0"/>
                  <a:t>:</a:t>
                </a:r>
              </a:p>
              <a:p>
                <a:pPr marL="114300" indent="0" algn="ctr">
                  <a:buNone/>
                </a:pPr>
                <a:endParaRPr lang="es-AR" sz="2000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A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AR" sz="2000" dirty="0"/>
              </a:p>
              <a:p>
                <a:pPr marL="114300" indent="0" algn="ctr">
                  <a:buNone/>
                </a:pPr>
                <a:endParaRPr lang="es-AR" sz="2000" dirty="0"/>
              </a:p>
              <a:p>
                <a:pPr marL="114300" indent="0">
                  <a:buNone/>
                </a:pPr>
                <a:endParaRPr lang="es-AR" sz="2000" dirty="0"/>
              </a:p>
              <a:p>
                <a:pPr marL="114300" indent="0">
                  <a:buNone/>
                </a:pPr>
                <a:r>
                  <a:rPr lang="es-AR" sz="2000" dirty="0"/>
                  <a:t>El error cuadrático medio será </a:t>
                </a:r>
                <a:r>
                  <a:rPr lang="es-AR" sz="2000" b="1" dirty="0"/>
                  <a:t>menor</a:t>
                </a:r>
                <a:r>
                  <a:rPr lang="es-AR" sz="2000" dirty="0"/>
                  <a:t> cuanto más </a:t>
                </a:r>
                <a:r>
                  <a:rPr lang="es-AR" sz="2000" b="1" dirty="0"/>
                  <a:t>cercanas</a:t>
                </a:r>
                <a:r>
                  <a:rPr lang="es-AR" sz="2000" dirty="0"/>
                  <a:t> sean nuestras predicciones a los valores reales. </a:t>
                </a:r>
              </a:p>
            </p:txBody>
          </p:sp>
        </mc:Choice>
        <mc:Fallback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  <a:blipFill>
                <a:blip r:embed="rId3"/>
                <a:stretch>
                  <a:fillRect b="-9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 descr="Diana contorno">
            <a:extLst>
              <a:ext uri="{FF2B5EF4-FFF2-40B4-BE49-F238E27FC236}">
                <a16:creationId xmlns:a16="http://schemas.microsoft.com/office/drawing/2014/main" id="{86CA212D-73AA-B9A8-DA8B-223240F87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900" y="39380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1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Bibliografía</a:t>
            </a:r>
            <a:r>
              <a:rPr lang="en-GB" dirty="0"/>
              <a:t> del </a:t>
            </a:r>
            <a:r>
              <a:rPr lang="en-GB" dirty="0" err="1"/>
              <a:t>módulo</a:t>
            </a:r>
            <a:endParaRPr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417199" y="1162501"/>
            <a:ext cx="4154801" cy="3259886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400" dirty="0"/>
              <a:t>An Introduction to Statistical Learning with applications in R (James, Witten, Hastie y </a:t>
            </a:r>
            <a:r>
              <a:rPr lang="en-GB" sz="1400" dirty="0" err="1"/>
              <a:t>Tibshirani</a:t>
            </a:r>
            <a:r>
              <a:rPr lang="en-GB" sz="1400" dirty="0"/>
              <a:t>) – 1</a:t>
            </a:r>
            <a:r>
              <a:rPr lang="en-GB" sz="1400" baseline="30000" dirty="0"/>
              <a:t>st</a:t>
            </a:r>
            <a:r>
              <a:rPr lang="en-GB" sz="1400" dirty="0"/>
              <a:t> and </a:t>
            </a:r>
            <a:r>
              <a:rPr lang="en-GB" sz="1400" dirty="0">
                <a:hlinkClick r:id="rId3"/>
              </a:rPr>
              <a:t>2</a:t>
            </a:r>
            <a:r>
              <a:rPr lang="en-GB" sz="1400" baseline="30000" dirty="0">
                <a:hlinkClick r:id="rId3"/>
              </a:rPr>
              <a:t>nd</a:t>
            </a:r>
            <a:r>
              <a:rPr lang="en-GB" sz="1400" dirty="0">
                <a:hlinkClick r:id="rId3"/>
              </a:rPr>
              <a:t> version </a:t>
            </a:r>
            <a:endParaRPr lang="en-GB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hlinkClick r:id="rId4"/>
              </a:rPr>
              <a:t>Tidy Modeling with R (Kuhn y </a:t>
            </a:r>
            <a:r>
              <a:rPr lang="en-US" sz="1400" dirty="0" err="1">
                <a:hlinkClick r:id="rId4"/>
              </a:rPr>
              <a:t>Silge</a:t>
            </a:r>
            <a:r>
              <a:rPr lang="en-US" sz="1400" dirty="0">
                <a:hlinkClick r:id="rId4"/>
              </a:rPr>
              <a:t>)</a:t>
            </a:r>
            <a:r>
              <a:rPr lang="es-AR" sz="1400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A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AR" sz="1400" dirty="0">
                <a:hlinkClick r:id="rId5"/>
              </a:rPr>
              <a:t>Introduction</a:t>
            </a:r>
            <a:r>
              <a:rPr lang="es-AR" sz="1400" dirty="0"/>
              <a:t> </a:t>
            </a:r>
            <a:r>
              <a:rPr lang="es-AR" sz="1400" dirty="0" err="1"/>
              <a:t>to</a:t>
            </a:r>
            <a:r>
              <a:rPr lang="es-AR" sz="1400" dirty="0"/>
              <a:t> Modern </a:t>
            </a:r>
            <a:r>
              <a:rPr lang="es-AR" sz="1400" dirty="0" err="1"/>
              <a:t>Statistics</a:t>
            </a:r>
            <a:r>
              <a:rPr lang="es-AR" sz="1400" dirty="0"/>
              <a:t> (</a:t>
            </a:r>
            <a:r>
              <a:rPr lang="es-AR" sz="1400" dirty="0" err="1"/>
              <a:t>Çetinkaya</a:t>
            </a:r>
            <a:r>
              <a:rPr lang="es-AR" sz="1400" dirty="0"/>
              <a:t>-Rundel y Hardin) 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690CFC0-5F6F-6FA3-BA3D-AE7D31E0B5E0}"/>
              </a:ext>
            </a:extLst>
          </p:cNvPr>
          <p:cNvCxnSpPr>
            <a:cxnSpLocks/>
          </p:cNvCxnSpPr>
          <p:nvPr/>
        </p:nvCxnSpPr>
        <p:spPr>
          <a:xfrm flipV="1">
            <a:off x="378069" y="940777"/>
            <a:ext cx="6849208" cy="2637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9B3FEC64-D508-4033-8F47-A49BEBA90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898" y="1462908"/>
            <a:ext cx="2244480" cy="2917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493B9F6-6CF5-4799-A076-4A1F48D532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82499">
            <a:off x="7128582" y="618711"/>
            <a:ext cx="1831357" cy="23385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7DC88D4-FA26-42CB-BC86-B82208AC47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782492">
            <a:off x="7002312" y="2462353"/>
            <a:ext cx="1695264" cy="22565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 </a:t>
            </a:r>
            <a:r>
              <a:rPr lang="en-GB" dirty="0" err="1"/>
              <a:t>importante</a:t>
            </a:r>
            <a:r>
              <a:rPr lang="en-GB" dirty="0"/>
              <a:t>: MSE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set de </a:t>
            </a:r>
            <a:r>
              <a:rPr lang="en-GB" b="1" dirty="0">
                <a:solidFill>
                  <a:schemeClr val="tx1"/>
                </a:solidFill>
                <a:highlight>
                  <a:schemeClr val="lt2"/>
                </a:highlight>
              </a:rPr>
              <a:t>testing</a:t>
            </a:r>
            <a:endParaRPr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72637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9"/>
          <p:cNvSpPr txBox="1">
            <a:spLocks noGrp="1"/>
          </p:cNvSpPr>
          <p:nvPr>
            <p:ph type="body" idx="1"/>
          </p:nvPr>
        </p:nvSpPr>
        <p:spPr>
          <a:xfrm>
            <a:off x="5425037" y="1646313"/>
            <a:ext cx="3414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 dirty="0" err="1"/>
              <a:t>Entendamos</a:t>
            </a:r>
            <a:r>
              <a:rPr lang="en-GB" sz="2300" dirty="0"/>
              <a:t> </a:t>
            </a:r>
            <a:r>
              <a:rPr lang="en-GB" sz="2300" dirty="0" err="1"/>
              <a:t>juntes</a:t>
            </a:r>
            <a:r>
              <a:rPr lang="en-GB" sz="2300" dirty="0"/>
              <a:t> </a:t>
            </a:r>
            <a:r>
              <a:rPr lang="en-GB" sz="2300" dirty="0" err="1"/>
              <a:t>este</a:t>
            </a:r>
            <a:r>
              <a:rPr lang="en-GB" sz="2300" dirty="0"/>
              <a:t> </a:t>
            </a:r>
            <a:r>
              <a:rPr lang="en-GB" sz="2300" dirty="0" err="1"/>
              <a:t>gráfico</a:t>
            </a:r>
            <a:r>
              <a:rPr lang="en-GB" sz="2300" dirty="0"/>
              <a:t> de MSE (mean squared error) </a:t>
            </a:r>
            <a:r>
              <a:rPr lang="en-GB" sz="2300" dirty="0" err="1"/>
              <a:t>en</a:t>
            </a:r>
            <a:r>
              <a:rPr lang="en-GB" sz="2300" dirty="0"/>
              <a:t> training y testing set.</a:t>
            </a:r>
            <a:endParaRPr sz="23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Matriz</a:t>
            </a:r>
            <a:r>
              <a:rPr lang="en-GB" dirty="0"/>
              <a:t> de </a:t>
            </a:r>
            <a:r>
              <a:rPr lang="en-GB" dirty="0" err="1"/>
              <a:t>confusión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659167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/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Recall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Value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659167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198817" r="-685" b="-199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300595" r="-685" b="-100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342" t="-400595" r="-201027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99317" t="-400595" r="-100341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400595" r="-685" b="-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IX. Flujo de trabajo</a:t>
            </a:r>
          </a:p>
        </p:txBody>
      </p:sp>
    </p:spTree>
    <p:extLst>
      <p:ext uri="{BB962C8B-B14F-4D97-AF65-F5344CB8AC3E}">
        <p14:creationId xmlns:p14="http://schemas.microsoft.com/office/powerpoint/2010/main" val="3933400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/>
              <a:t>Flujo</a:t>
            </a:r>
            <a:r>
              <a:rPr lang="en-GB" sz="2500" dirty="0"/>
              <a:t> de </a:t>
            </a:r>
            <a:r>
              <a:rPr lang="en-GB" sz="2500" dirty="0" err="1"/>
              <a:t>trabajo</a:t>
            </a:r>
            <a:endParaRPr sz="2500"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807746" y="1043309"/>
            <a:ext cx="4326384" cy="3655166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>
              <a:buFont typeface="+mj-lt"/>
              <a:buAutoNum type="arabicPeriod"/>
            </a:pPr>
            <a:r>
              <a:rPr lang="es-AR" b="1" dirty="0">
                <a:solidFill>
                  <a:schemeClr val="accent1"/>
                </a:solidFill>
              </a:rPr>
              <a:t>Limpiar los datos 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>
                <a:solidFill>
                  <a:schemeClr val="accent1"/>
                </a:solidFill>
              </a:rPr>
              <a:t>data </a:t>
            </a:r>
            <a:r>
              <a:rPr lang="es-AR" b="1" i="1" dirty="0" err="1">
                <a:solidFill>
                  <a:schemeClr val="accent1"/>
                </a:solidFill>
              </a:rPr>
              <a:t>cleaning</a:t>
            </a:r>
            <a:r>
              <a:rPr lang="es-AR" b="1" i="1" dirty="0">
                <a:solidFill>
                  <a:schemeClr val="accent1"/>
                </a:solidFill>
              </a:rPr>
              <a:t>/</a:t>
            </a:r>
            <a:r>
              <a:rPr lang="es-AR" b="1" i="1" dirty="0" err="1">
                <a:solidFill>
                  <a:schemeClr val="accent1"/>
                </a:solidFill>
              </a:rPr>
              <a:t>wrangling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 startAt="2"/>
            </a:pPr>
            <a:r>
              <a:rPr lang="es-AR" b="1" dirty="0">
                <a:solidFill>
                  <a:schemeClr val="accent1"/>
                </a:solidFill>
              </a:rPr>
              <a:t>Explorar los datos 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 err="1">
                <a:solidFill>
                  <a:schemeClr val="accent1"/>
                </a:solidFill>
              </a:rPr>
              <a:t>exploratory</a:t>
            </a:r>
            <a:r>
              <a:rPr lang="es-AR" b="1" i="1" dirty="0">
                <a:solidFill>
                  <a:schemeClr val="accent1"/>
                </a:solidFill>
              </a:rPr>
              <a:t> data </a:t>
            </a:r>
            <a:r>
              <a:rPr lang="es-AR" b="1" i="1" dirty="0" err="1">
                <a:solidFill>
                  <a:schemeClr val="accent1"/>
                </a:solidFill>
              </a:rPr>
              <a:t>analysis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 startAt="3"/>
            </a:pPr>
            <a:r>
              <a:rPr lang="es-AR" b="1" dirty="0">
                <a:solidFill>
                  <a:schemeClr val="accent1"/>
                </a:solidFill>
              </a:rPr>
              <a:t>Transformar los datos 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 err="1">
                <a:solidFill>
                  <a:schemeClr val="accent1"/>
                </a:solidFill>
              </a:rPr>
              <a:t>feature</a:t>
            </a:r>
            <a:r>
              <a:rPr lang="es-AR" b="1" i="1" dirty="0">
                <a:solidFill>
                  <a:schemeClr val="accent1"/>
                </a:solidFill>
              </a:rPr>
              <a:t> </a:t>
            </a:r>
            <a:r>
              <a:rPr lang="es-AR" b="1" i="1" dirty="0" err="1">
                <a:solidFill>
                  <a:schemeClr val="accent1"/>
                </a:solidFill>
              </a:rPr>
              <a:t>engineering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 startAt="4"/>
            </a:pPr>
            <a:r>
              <a:rPr lang="es-AR" b="1" dirty="0">
                <a:solidFill>
                  <a:schemeClr val="accent1"/>
                </a:solidFill>
              </a:rPr>
              <a:t>Elegir y pulir el modelo 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 err="1">
                <a:solidFill>
                  <a:schemeClr val="accent1"/>
                </a:solidFill>
              </a:rPr>
              <a:t>model</a:t>
            </a:r>
            <a:r>
              <a:rPr lang="es-AR" b="1" i="1" dirty="0">
                <a:solidFill>
                  <a:schemeClr val="accent1"/>
                </a:solidFill>
              </a:rPr>
              <a:t> </a:t>
            </a:r>
            <a:r>
              <a:rPr lang="es-AR" b="1" i="1" dirty="0" err="1">
                <a:solidFill>
                  <a:schemeClr val="accent1"/>
                </a:solidFill>
              </a:rPr>
              <a:t>tuning</a:t>
            </a:r>
            <a:r>
              <a:rPr lang="es-AR" b="1" i="1" dirty="0">
                <a:solidFill>
                  <a:schemeClr val="accent1"/>
                </a:solidFill>
              </a:rPr>
              <a:t> and </a:t>
            </a:r>
            <a:r>
              <a:rPr lang="es-AR" b="1" i="1" dirty="0" err="1">
                <a:solidFill>
                  <a:schemeClr val="accent1"/>
                </a:solidFill>
              </a:rPr>
              <a:t>selection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 startAt="5"/>
            </a:pPr>
            <a:r>
              <a:rPr lang="es-AR" b="1" dirty="0">
                <a:solidFill>
                  <a:schemeClr val="accent1"/>
                </a:solidFill>
              </a:rPr>
              <a:t>Evaluar el modelo</a:t>
            </a:r>
          </a:p>
          <a:p>
            <a:pPr marL="360363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(</a:t>
            </a:r>
            <a:r>
              <a:rPr lang="es-AR" b="1" i="1" dirty="0" err="1">
                <a:solidFill>
                  <a:schemeClr val="accent1"/>
                </a:solidFill>
              </a:rPr>
              <a:t>model</a:t>
            </a:r>
            <a:r>
              <a:rPr lang="es-AR" b="1" i="1" dirty="0">
                <a:solidFill>
                  <a:schemeClr val="accent1"/>
                </a:solidFill>
              </a:rPr>
              <a:t> </a:t>
            </a:r>
            <a:r>
              <a:rPr lang="es-AR" b="1" i="1" dirty="0" err="1">
                <a:solidFill>
                  <a:schemeClr val="accent1"/>
                </a:solidFill>
              </a:rPr>
              <a:t>evaluation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áfico 2" descr="Repetir contorno">
            <a:extLst>
              <a:ext uri="{FF2B5EF4-FFF2-40B4-BE49-F238E27FC236}">
                <a16:creationId xmlns:a16="http://schemas.microsoft.com/office/drawing/2014/main" id="{F46EE6AA-9CEB-F531-A44D-7CF1E9B0F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0785" y="1564696"/>
            <a:ext cx="2435469" cy="24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42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84;p49">
            <a:extLst>
              <a:ext uri="{FF2B5EF4-FFF2-40B4-BE49-F238E27FC236}">
                <a16:creationId xmlns:a16="http://schemas.microsoft.com/office/drawing/2014/main" id="{A884BB71-61E1-499B-A687-7EF14286A4F2}"/>
              </a:ext>
            </a:extLst>
          </p:cNvPr>
          <p:cNvSpPr txBox="1">
            <a:spLocks/>
          </p:cNvSpPr>
          <p:nvPr/>
        </p:nvSpPr>
        <p:spPr>
          <a:xfrm>
            <a:off x="210477" y="347008"/>
            <a:ext cx="4436474" cy="387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51C7C2CB-1605-4146-BC87-A76920B9D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40434"/>
              </p:ext>
            </p:extLst>
          </p:nvPr>
        </p:nvGraphicFramePr>
        <p:xfrm>
          <a:off x="1451547" y="839545"/>
          <a:ext cx="6240905" cy="4145280"/>
        </p:xfrm>
        <a:graphic>
          <a:graphicData uri="http://schemas.openxmlformats.org/drawingml/2006/table">
            <a:tbl>
              <a:tblPr firstRow="1" bandRow="1">
                <a:tableStyleId>{272BD5B9-A1A1-4B16-8F28-979374803D1B}</a:tableStyleId>
              </a:tblPr>
              <a:tblGrid>
                <a:gridCol w="4376936">
                  <a:extLst>
                    <a:ext uri="{9D8B030D-6E8A-4147-A177-3AD203B41FA5}">
                      <a16:colId xmlns:a16="http://schemas.microsoft.com/office/drawing/2014/main" val="2462341343"/>
                    </a:ext>
                  </a:extLst>
                </a:gridCol>
                <a:gridCol w="1863969">
                  <a:extLst>
                    <a:ext uri="{9D8B030D-6E8A-4147-A177-3AD203B41FA5}">
                      <a16:colId xmlns:a16="http://schemas.microsoft.com/office/drawing/2014/main" val="10621938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Hay que importar los datos, unir las bases, convertir en numéricas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Limpieza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47735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Codifiquemos las variables cualitativas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Limpieza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04164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Hay una correlación alta entre X_1 y X_2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Exploración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103918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Hay un valor de X_3 que es atípicamente alto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Exploración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72452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¿Cómo se correlaciona Y con las X?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Exploración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790644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Habría que estandarizar las X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438688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Agreguemos los datos diarios en mensuales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6522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Apliquemos log a Y </a:t>
                      </a:r>
                      <a:r>
                        <a:rPr lang="es-MX" sz="1000" dirty="0" err="1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y</a:t>
                      </a: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 X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277617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Tal vez apliquemos PCA a las X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636096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Probemos una regresión lineal, KNN y un LDA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Estimación de modelos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350052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¿Qué K elegimos para el KNN? Cuál parece óptimo según alguna métrica?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Pulir modelo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252707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¿Incluimos términos cuadráticos en la regresión?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Pulir modelo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63129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¿Qué modelo tiene el menor MSE?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Evaluación de modelos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3742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¿Qué valores de Y tienen residuos de predicción más altos? 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Exploración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221246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Eliminemos X_2, que no está aportando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Evaluación de modelos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7859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Las predicciones mejoran si transformamos X_3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Transformación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986541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LDA no da buenos resultados, lo dejamos de lado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3"/>
                          </a:solidFill>
                          <a:latin typeface="Proxima Nova" panose="020B0604020202020204" charset="0"/>
                        </a:rPr>
                        <a:t>Evaluación de modelos</a:t>
                      </a:r>
                      <a:endParaRPr lang="es-AR" sz="1000" dirty="0">
                        <a:solidFill>
                          <a:schemeClr val="accent3"/>
                        </a:solidFill>
                        <a:latin typeface="Proxima Nova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8920773"/>
                  </a:ext>
                </a:extLst>
              </a:tr>
            </a:tbl>
          </a:graphicData>
        </a:graphic>
      </p:graphicFrame>
      <p:sp>
        <p:nvSpPr>
          <p:cNvPr id="13" name="Google Shape;181;p31">
            <a:extLst>
              <a:ext uri="{FF2B5EF4-FFF2-40B4-BE49-F238E27FC236}">
                <a16:creationId xmlns:a16="http://schemas.microsoft.com/office/drawing/2014/main" id="{00598B14-8CED-49BC-ACCA-8727E9B2FA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Un </a:t>
            </a:r>
            <a:r>
              <a:rPr lang="en-GB" sz="2500" dirty="0" err="1"/>
              <a:t>flujo</a:t>
            </a:r>
            <a:r>
              <a:rPr lang="en-GB" sz="2500" dirty="0"/>
              <a:t> de </a:t>
            </a:r>
            <a:r>
              <a:rPr lang="en-GB" sz="2500" dirty="0" err="1"/>
              <a:t>trabajo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4147771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X. </a:t>
            </a:r>
            <a:r>
              <a:rPr lang="en-GB" dirty="0" err="1"/>
              <a:t>tidymodels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12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¿Por </a:t>
            </a:r>
            <a:r>
              <a:rPr lang="en-GB" sz="2500" dirty="0" err="1"/>
              <a:t>qué</a:t>
            </a:r>
            <a:r>
              <a:rPr lang="en-GB" sz="2500" dirty="0"/>
              <a:t> </a:t>
            </a:r>
            <a:r>
              <a:rPr lang="en-GB" sz="2500" b="1" dirty="0" err="1">
                <a:solidFill>
                  <a:schemeClr val="bg2"/>
                </a:solidFill>
              </a:rPr>
              <a:t>tidymodels</a:t>
            </a:r>
            <a:r>
              <a:rPr lang="en-GB" sz="2500" dirty="0"/>
              <a:t> y no R base?</a:t>
            </a:r>
            <a:endParaRPr sz="2500"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sz="1600" dirty="0"/>
              <a:t>Fácil de </a:t>
            </a:r>
            <a:r>
              <a:rPr lang="es-AR" sz="1600" b="1" dirty="0"/>
              <a:t>entender</a:t>
            </a:r>
            <a:r>
              <a:rPr lang="es-AR" sz="1600" dirty="0"/>
              <a:t>: condición necesaria para trabajar en equipo.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sz="1600" b="1" dirty="0"/>
              <a:t>Continuidad</a:t>
            </a:r>
            <a:r>
              <a:rPr lang="es-AR" sz="1600" dirty="0"/>
              <a:t> con la sintaxis </a:t>
            </a:r>
            <a:r>
              <a:rPr lang="es-AR" sz="1600" dirty="0" err="1"/>
              <a:t>tidyverse</a:t>
            </a:r>
            <a:r>
              <a:rPr lang="es-AR" sz="16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sz="1600" dirty="0"/>
              <a:t>Mantener </a:t>
            </a:r>
            <a:r>
              <a:rPr lang="es-AR" sz="1600" b="1" dirty="0"/>
              <a:t>estructuras de datos </a:t>
            </a:r>
            <a:r>
              <a:rPr lang="es-AR" sz="1600" dirty="0"/>
              <a:t>(</a:t>
            </a:r>
            <a:r>
              <a:rPr lang="es-AR" sz="1600" dirty="0" err="1"/>
              <a:t>dataframe</a:t>
            </a:r>
            <a:r>
              <a:rPr lang="es-AR" sz="1600" dirty="0"/>
              <a:t>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AR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sz="1600" dirty="0"/>
              <a:t>Fundamental: </a:t>
            </a:r>
            <a:r>
              <a:rPr lang="es-AR" sz="1600" b="1" dirty="0">
                <a:solidFill>
                  <a:schemeClr val="tx1"/>
                </a:solidFill>
                <a:highlight>
                  <a:schemeClr val="lt2"/>
                </a:highlight>
              </a:rPr>
              <a:t>Pipes</a:t>
            </a:r>
            <a:r>
              <a:rPr lang="es-AR" sz="1600" dirty="0"/>
              <a:t> (%&gt;%) para encadenar secuencias complejas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sz="16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1" dirty="0">
                <a:solidFill>
                  <a:schemeClr val="bg2"/>
                </a:solidFill>
              </a:rPr>
              <a:t>Ejemplo</a:t>
            </a:r>
            <a:r>
              <a:rPr lang="es-AR" sz="1600" dirty="0"/>
              <a:t>. Dos formas de escribir: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	</a:t>
            </a:r>
            <a:r>
              <a:rPr lang="en-US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small_mtcars</a:t>
            </a: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 &lt;- slice(arrange(</a:t>
            </a:r>
            <a:r>
              <a:rPr lang="en-US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mtcars</a:t>
            </a: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, gear), 1:10)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	</a:t>
            </a:r>
            <a:r>
              <a:rPr lang="en-US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small_mtcars</a:t>
            </a: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 &lt;- </a:t>
            </a:r>
            <a:r>
              <a:rPr lang="en-US" sz="16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mtcars</a:t>
            </a: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 %&gt;%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 	     arrange(gear) %&gt;%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MS Mincho" panose="02020609040205080304" pitchFamily="49" charset="-128"/>
                <a:ea typeface="MS Mincho" panose="02020609040205080304" pitchFamily="49" charset="-128"/>
              </a:rPr>
              <a:t> 	     slice(1:10)</a:t>
            </a:r>
            <a:endParaRPr lang="es-AR" sz="16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383821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Entonces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8261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7668AA0-CC5A-4B98-B787-53376E47FE87}"/>
              </a:ext>
            </a:extLst>
          </p:cNvPr>
          <p:cNvSpPr txBox="1"/>
          <p:nvPr/>
        </p:nvSpPr>
        <p:spPr>
          <a:xfrm>
            <a:off x="73863" y="3740046"/>
            <a:ext cx="12076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28C60AB-8F1A-4DE9-A40E-B9FC934997D3}"/>
              </a:ext>
            </a:extLst>
          </p:cNvPr>
          <p:cNvSpPr/>
          <p:nvPr/>
        </p:nvSpPr>
        <p:spPr>
          <a:xfrm>
            <a:off x="172387" y="2853912"/>
            <a:ext cx="2218247" cy="886134"/>
          </a:xfrm>
          <a:prstGeom prst="round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C9CA186-BA11-44F3-BB42-E6592CADB14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009882" y="3666366"/>
            <a:ext cx="526486" cy="2755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CF97D6B-32FC-4C6B-B0A5-7FC37875742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536368" y="3666366"/>
            <a:ext cx="602104" cy="2755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exágono 31">
            <a:extLst>
              <a:ext uri="{FF2B5EF4-FFF2-40B4-BE49-F238E27FC236}">
                <a16:creationId xmlns:a16="http://schemas.microsoft.com/office/drawing/2014/main" id="{A78DF77B-EFC4-4CCD-B18D-08C8C8F8473D}"/>
              </a:ext>
            </a:extLst>
          </p:cNvPr>
          <p:cNvSpPr/>
          <p:nvPr/>
        </p:nvSpPr>
        <p:spPr>
          <a:xfrm>
            <a:off x="2231068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34" name="Hexágono 33">
            <a:extLst>
              <a:ext uri="{FF2B5EF4-FFF2-40B4-BE49-F238E27FC236}">
                <a16:creationId xmlns:a16="http://schemas.microsoft.com/office/drawing/2014/main" id="{2FD35B72-9731-44C8-9702-7B02D2407CF5}"/>
              </a:ext>
            </a:extLst>
          </p:cNvPr>
          <p:cNvSpPr/>
          <p:nvPr/>
        </p:nvSpPr>
        <p:spPr>
          <a:xfrm>
            <a:off x="4465909" y="3939723"/>
            <a:ext cx="1087946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35" name="Hexágono 34">
            <a:extLst>
              <a:ext uri="{FF2B5EF4-FFF2-40B4-BE49-F238E27FC236}">
                <a16:creationId xmlns:a16="http://schemas.microsoft.com/office/drawing/2014/main" id="{E6DBC3B9-349D-44B6-A3CD-27783E182BBB}"/>
              </a:ext>
            </a:extLst>
          </p:cNvPr>
          <p:cNvSpPr/>
          <p:nvPr/>
        </p:nvSpPr>
        <p:spPr>
          <a:xfrm>
            <a:off x="5594499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LDA/QDA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8981D67-8D8A-49B9-BD78-B0097DA717E4}"/>
              </a:ext>
            </a:extLst>
          </p:cNvPr>
          <p:cNvCxnSpPr>
            <a:cxnSpLocks/>
          </p:cNvCxnSpPr>
          <p:nvPr/>
        </p:nvCxnSpPr>
        <p:spPr>
          <a:xfrm flipH="1">
            <a:off x="2785730" y="3668258"/>
            <a:ext cx="761942" cy="2587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675A32A-54E3-49E2-B6EA-F57A43BAE636}"/>
              </a:ext>
            </a:extLst>
          </p:cNvPr>
          <p:cNvCxnSpPr>
            <a:cxnSpLocks/>
          </p:cNvCxnSpPr>
          <p:nvPr/>
        </p:nvCxnSpPr>
        <p:spPr>
          <a:xfrm flipH="1">
            <a:off x="5009882" y="3666366"/>
            <a:ext cx="526486" cy="2755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F9FEDC0-CDA9-4CE1-9A4B-598AD14A98F1}"/>
              </a:ext>
            </a:extLst>
          </p:cNvPr>
          <p:cNvCxnSpPr>
            <a:cxnSpLocks/>
          </p:cNvCxnSpPr>
          <p:nvPr/>
        </p:nvCxnSpPr>
        <p:spPr>
          <a:xfrm>
            <a:off x="5536368" y="3666366"/>
            <a:ext cx="602104" cy="27552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exágono 40">
            <a:extLst>
              <a:ext uri="{FF2B5EF4-FFF2-40B4-BE49-F238E27FC236}">
                <a16:creationId xmlns:a16="http://schemas.microsoft.com/office/drawing/2014/main" id="{600AE671-9102-4D07-9D99-A2B2F249718C}"/>
              </a:ext>
            </a:extLst>
          </p:cNvPr>
          <p:cNvSpPr/>
          <p:nvPr/>
        </p:nvSpPr>
        <p:spPr>
          <a:xfrm>
            <a:off x="3348488" y="3939723"/>
            <a:ext cx="1087946" cy="720000"/>
          </a:xfrm>
          <a:prstGeom prst="hexagon">
            <a:avLst/>
          </a:prstGeom>
          <a:noFill/>
          <a:ln w="28575"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Naive</a:t>
            </a:r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 Bayes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347F2AA-0FB1-458F-B77F-5E9896EC7F19}"/>
              </a:ext>
            </a:extLst>
          </p:cNvPr>
          <p:cNvCxnSpPr>
            <a:cxnSpLocks/>
          </p:cNvCxnSpPr>
          <p:nvPr/>
        </p:nvCxnSpPr>
        <p:spPr>
          <a:xfrm>
            <a:off x="3547672" y="3668258"/>
            <a:ext cx="344789" cy="27052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117972403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simple y múltiple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4.1 a 4.3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 – KNN y LDA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semana que viene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285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2219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AR" dirty="0"/>
              <a:t>Explorando y transformando variables. </a:t>
            </a:r>
            <a:r>
              <a:rPr lang="es-AR" dirty="0" err="1"/>
              <a:t>Intro</a:t>
            </a:r>
            <a:r>
              <a:rPr lang="es-AR" dirty="0"/>
              <a:t> a regresión lineal simple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guía</a:t>
            </a:r>
            <a:r>
              <a:rPr lang="en-GB" dirty="0"/>
              <a:t> </a:t>
            </a:r>
            <a:r>
              <a:rPr lang="en-GB" dirty="0" err="1"/>
              <a:t>domiciliaria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C97B387-8A48-4390-AA25-823482016CA6}"/>
              </a:ext>
            </a:extLst>
          </p:cNvPr>
          <p:cNvSpPr/>
          <p:nvPr/>
        </p:nvSpPr>
        <p:spPr>
          <a:xfrm>
            <a:off x="3290341" y="1723993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18F4EFD-C0E1-4EA3-8F7F-103910E94ED1}"/>
              </a:ext>
            </a:extLst>
          </p:cNvPr>
          <p:cNvSpPr/>
          <p:nvPr/>
        </p:nvSpPr>
        <p:spPr>
          <a:xfrm>
            <a:off x="1176728" y="243854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320B9FE-8EAC-407A-82D3-9AC544BF0EC6}"/>
              </a:ext>
            </a:extLst>
          </p:cNvPr>
          <p:cNvSpPr/>
          <p:nvPr/>
        </p:nvSpPr>
        <p:spPr>
          <a:xfrm>
            <a:off x="4204741" y="243760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3EFD9B20-A8EC-44BB-8499-614DEFA7068F}"/>
              </a:ext>
            </a:extLst>
          </p:cNvPr>
          <p:cNvSpPr/>
          <p:nvPr/>
        </p:nvSpPr>
        <p:spPr>
          <a:xfrm>
            <a:off x="1054011" y="3269424"/>
            <a:ext cx="1008000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FDF92CF0-C5E8-426B-98DA-2A857D8C400A}"/>
              </a:ext>
            </a:extLst>
          </p:cNvPr>
          <p:cNvSpPr/>
          <p:nvPr/>
        </p:nvSpPr>
        <p:spPr>
          <a:xfrm>
            <a:off x="2124945" y="3269424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492E695-8AC9-48A3-A215-74027B306AE1}"/>
              </a:ext>
            </a:extLst>
          </p:cNvPr>
          <p:cNvSpPr/>
          <p:nvPr/>
        </p:nvSpPr>
        <p:spPr>
          <a:xfrm>
            <a:off x="3442741" y="353411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4E7B537-BF06-485B-9B49-9441794C8F53}"/>
              </a:ext>
            </a:extLst>
          </p:cNvPr>
          <p:cNvSpPr/>
          <p:nvPr/>
        </p:nvSpPr>
        <p:spPr>
          <a:xfrm>
            <a:off x="5431437" y="3532224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AC78311-A052-4A86-BDF2-B258511A48F9}"/>
              </a:ext>
            </a:extLst>
          </p:cNvPr>
          <p:cNvCxnSpPr>
            <a:stCxn id="7" idx="2"/>
          </p:cNvCxnSpPr>
          <p:nvPr/>
        </p:nvCxnSpPr>
        <p:spPr>
          <a:xfrm flipH="1">
            <a:off x="1558011" y="2895745"/>
            <a:ext cx="533117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E3D77214-F3E2-45E8-8C61-6B5D7FCACDB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091128" y="2895745"/>
            <a:ext cx="547038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6760722-11A0-4F2D-8E72-EE52739D5BC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091128" y="2181193"/>
            <a:ext cx="2113613" cy="2573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9E93A23-5383-4BAF-A582-82F063CE7F5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204741" y="2181193"/>
            <a:ext cx="914400" cy="2564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BE3A914-CC09-4CAD-B043-63191BE1538C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4357141" y="2894808"/>
            <a:ext cx="762000" cy="6393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8F3DC5DD-5890-4AC7-884B-D143D4D682A9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5119141" y="2894808"/>
            <a:ext cx="1226696" cy="6374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ágono 23">
            <a:extLst>
              <a:ext uri="{FF2B5EF4-FFF2-40B4-BE49-F238E27FC236}">
                <a16:creationId xmlns:a16="http://schemas.microsoft.com/office/drawing/2014/main" id="{5455315B-4A23-4718-9123-97F5ED54EE89}"/>
              </a:ext>
            </a:extLst>
          </p:cNvPr>
          <p:cNvSpPr/>
          <p:nvPr/>
        </p:nvSpPr>
        <p:spPr>
          <a:xfrm>
            <a:off x="3066175" y="4267866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5" name="Hexágono 24">
            <a:extLst>
              <a:ext uri="{FF2B5EF4-FFF2-40B4-BE49-F238E27FC236}">
                <a16:creationId xmlns:a16="http://schemas.microsoft.com/office/drawing/2014/main" id="{7C430AB4-E5A6-4EA1-9AE1-12E6F6E54DE7}"/>
              </a:ext>
            </a:extLst>
          </p:cNvPr>
          <p:cNvSpPr/>
          <p:nvPr/>
        </p:nvSpPr>
        <p:spPr>
          <a:xfrm>
            <a:off x="5301016" y="4267866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31" name="Hexágono 30">
            <a:extLst>
              <a:ext uri="{FF2B5EF4-FFF2-40B4-BE49-F238E27FC236}">
                <a16:creationId xmlns:a16="http://schemas.microsoft.com/office/drawing/2014/main" id="{C2F20E83-6A15-4642-8DD4-8FC50FB8E0E9}"/>
              </a:ext>
            </a:extLst>
          </p:cNvPr>
          <p:cNvSpPr/>
          <p:nvPr/>
        </p:nvSpPr>
        <p:spPr>
          <a:xfrm>
            <a:off x="6429606" y="4267866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LDA/QDA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3B00572-02A2-4E3D-82BC-B75D70701367}"/>
              </a:ext>
            </a:extLst>
          </p:cNvPr>
          <p:cNvCxnSpPr>
            <a:cxnSpLocks/>
          </p:cNvCxnSpPr>
          <p:nvPr/>
        </p:nvCxnSpPr>
        <p:spPr>
          <a:xfrm flipH="1">
            <a:off x="3620837" y="3996401"/>
            <a:ext cx="761942" cy="2587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B528CE7-A62C-4D23-91CA-A1E7496E1C13}"/>
              </a:ext>
            </a:extLst>
          </p:cNvPr>
          <p:cNvCxnSpPr>
            <a:cxnSpLocks/>
          </p:cNvCxnSpPr>
          <p:nvPr/>
        </p:nvCxnSpPr>
        <p:spPr>
          <a:xfrm flipH="1">
            <a:off x="5844989" y="3994509"/>
            <a:ext cx="526486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E1B8A249-27E5-4733-AD75-54A6F6E2E898}"/>
              </a:ext>
            </a:extLst>
          </p:cNvPr>
          <p:cNvCxnSpPr>
            <a:cxnSpLocks/>
          </p:cNvCxnSpPr>
          <p:nvPr/>
        </p:nvCxnSpPr>
        <p:spPr>
          <a:xfrm>
            <a:off x="6371475" y="3994509"/>
            <a:ext cx="602104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Hexágono 34">
            <a:extLst>
              <a:ext uri="{FF2B5EF4-FFF2-40B4-BE49-F238E27FC236}">
                <a16:creationId xmlns:a16="http://schemas.microsoft.com/office/drawing/2014/main" id="{4D52AD16-0151-4B2E-B95B-0789EDDB8DBB}"/>
              </a:ext>
            </a:extLst>
          </p:cNvPr>
          <p:cNvSpPr/>
          <p:nvPr/>
        </p:nvSpPr>
        <p:spPr>
          <a:xfrm>
            <a:off x="4183595" y="4267866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Naive</a:t>
            </a:r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 Bayes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A36487B-70D6-4513-83E7-34771DF087AD}"/>
              </a:ext>
            </a:extLst>
          </p:cNvPr>
          <p:cNvCxnSpPr>
            <a:cxnSpLocks/>
          </p:cNvCxnSpPr>
          <p:nvPr/>
        </p:nvCxnSpPr>
        <p:spPr>
          <a:xfrm>
            <a:off x="4382779" y="3996401"/>
            <a:ext cx="344789" cy="27052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Teórica</a:t>
            </a:r>
            <a:r>
              <a:rPr lang="en-GB" dirty="0"/>
              <a:t> 1: intro,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modelos</a:t>
            </a:r>
            <a:r>
              <a:rPr lang="en-GB" dirty="0"/>
              <a:t>, trade-offs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s-AR" dirty="0">
                <a:highlight>
                  <a:schemeClr val="lt2"/>
                </a:highlight>
              </a:rPr>
              <a:t>Introducción</a:t>
            </a:r>
            <a:r>
              <a:rPr lang="es-AR" dirty="0"/>
              <a:t> a la modelización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predicción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inferencia</a:t>
            </a:r>
            <a:endParaRPr lang="en-GB" dirty="0">
              <a:highlight>
                <a:schemeClr val="lt2"/>
              </a:highlight>
            </a:endParaRPr>
          </a:p>
          <a:p>
            <a:pPr>
              <a:lnSpc>
                <a:spcPct val="150000"/>
              </a:lnSpc>
              <a:buFont typeface="Proxima Nova"/>
              <a:buAutoNum type="romanUcPeriod"/>
            </a:pP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supervisado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no </a:t>
            </a:r>
            <a:r>
              <a:rPr lang="en-GB" dirty="0" err="1">
                <a:highlight>
                  <a:schemeClr val="lt2"/>
                </a:highlight>
              </a:rPr>
              <a:t>supervisado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regresión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clasificación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paramétricos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no </a:t>
            </a:r>
            <a:r>
              <a:rPr lang="en-GB" dirty="0" err="1">
                <a:highlight>
                  <a:schemeClr val="lt2"/>
                </a:highlight>
              </a:rPr>
              <a:t>paramétricos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Trade-off </a:t>
            </a:r>
            <a:r>
              <a:rPr lang="en-GB" dirty="0" err="1">
                <a:highlight>
                  <a:schemeClr val="lt2"/>
                </a:highlight>
              </a:rPr>
              <a:t>precisión-interpretabilidad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Trade-off </a:t>
            </a:r>
            <a:r>
              <a:rPr lang="en-GB" dirty="0" err="1">
                <a:highlight>
                  <a:schemeClr val="lt2"/>
                </a:highlight>
              </a:rPr>
              <a:t>sesgo-varianza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Medidas</a:t>
            </a:r>
            <a:r>
              <a:rPr lang="en-GB" dirty="0"/>
              <a:t> de la </a:t>
            </a:r>
            <a:r>
              <a:rPr lang="en-GB" dirty="0" err="1"/>
              <a:t>calidad</a:t>
            </a:r>
            <a:r>
              <a:rPr lang="en-GB" dirty="0"/>
              <a:t> del fit: set de </a:t>
            </a:r>
            <a:r>
              <a:rPr lang="en-GB" dirty="0">
                <a:highlight>
                  <a:schemeClr val="lt2"/>
                </a:highlight>
              </a:rPr>
              <a:t>training</a:t>
            </a:r>
            <a:r>
              <a:rPr lang="en-GB" dirty="0"/>
              <a:t> y set de </a:t>
            </a:r>
            <a:r>
              <a:rPr lang="en-GB" dirty="0">
                <a:highlight>
                  <a:schemeClr val="lt2"/>
                </a:highlight>
              </a:rPr>
              <a:t>testing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Flujo</a:t>
            </a:r>
            <a:r>
              <a:rPr lang="en-GB" dirty="0">
                <a:highlight>
                  <a:schemeClr val="lt2"/>
                </a:highlight>
              </a:rPr>
              <a:t> </a:t>
            </a:r>
            <a:r>
              <a:rPr lang="en-GB" dirty="0"/>
              <a:t>de </a:t>
            </a:r>
            <a:r>
              <a:rPr lang="en-GB" dirty="0" err="1"/>
              <a:t>trabajo</a:t>
            </a:r>
            <a:endParaRPr lang="en-GB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tidymodels</a:t>
            </a:r>
            <a:endParaRPr dirty="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dirty="0" err="1"/>
              <a:t>Introducción</a:t>
            </a:r>
            <a:r>
              <a:rPr lang="en-GB" dirty="0"/>
              <a:t> a la </a:t>
            </a:r>
            <a:r>
              <a:rPr lang="en-GB" dirty="0" err="1"/>
              <a:t>modelización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Modelizar es construir una función </a:t>
            </a:r>
            <a:r>
              <a:rPr lang="en-GB" i="1"/>
              <a:t>f</a:t>
            </a:r>
            <a:r>
              <a:rPr lang="en-GB"/>
              <a:t> que relacione variable(s) independiente(s) con variable dependiente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472425" y="1990350"/>
            <a:ext cx="21981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Variable(s) </a:t>
            </a:r>
            <a:r>
              <a:rPr lang="en-GB" dirty="0" err="1"/>
              <a:t>independiente</a:t>
            </a:r>
            <a:r>
              <a:rPr lang="en-GB" dirty="0"/>
              <a:t>(s)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/>
              <a:t>X</a:t>
            </a:r>
            <a:endParaRPr b="1" dirty="0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175" y="3069700"/>
            <a:ext cx="2533650" cy="1162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6473475" y="1990350"/>
            <a:ext cx="21981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dependiente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/>
              <a:t>Y</a:t>
            </a:r>
            <a:endParaRPr b="1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472950" y="1668875"/>
            <a:ext cx="21981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chemeClr val="dk2"/>
                </a:solidFill>
              </a:rPr>
              <a:t>Modelo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2349175" y="3428125"/>
            <a:ext cx="432900" cy="4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6361925" y="3428125"/>
            <a:ext cx="432900" cy="4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1741</Words>
  <Application>Microsoft Office PowerPoint</Application>
  <PresentationFormat>Presentación en pantalla (16:9)</PresentationFormat>
  <Paragraphs>290</Paragraphs>
  <Slides>52</Slides>
  <Notes>52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8" baseType="lpstr">
      <vt:lpstr>Cambria Math</vt:lpstr>
      <vt:lpstr>MS Mincho</vt:lpstr>
      <vt:lpstr>Proxima Nova</vt:lpstr>
      <vt:lpstr>Arial</vt:lpstr>
      <vt:lpstr>Wingdings</vt:lpstr>
      <vt:lpstr>Spearmint</vt:lpstr>
      <vt:lpstr>Módulo 3: Introducción al modelado de datos</vt:lpstr>
      <vt:lpstr>Quiénes somos</vt:lpstr>
      <vt:lpstr>Qué esperar de teóricos y qué esperar de prácticos</vt:lpstr>
      <vt:lpstr>Bibliografía del módulo</vt:lpstr>
      <vt:lpstr>Contenidos por clase</vt:lpstr>
      <vt:lpstr>Teórica 1: intro, tipos de modelos, trade-offs</vt:lpstr>
      <vt:lpstr>Agenda</vt:lpstr>
      <vt:lpstr>I. Introducción a la modelización</vt:lpstr>
      <vt:lpstr>Modelizar es construir una función f que relacione variable(s) independiente(s) con variable dependiente</vt:lpstr>
      <vt:lpstr>¿Para qué modelizar?</vt:lpstr>
      <vt:lpstr>II. Problemas de predicción y problemas de inferencia</vt:lpstr>
      <vt:lpstr>Dos tipos de razones diferentes para modelizar</vt:lpstr>
      <vt:lpstr>Predicción</vt:lpstr>
      <vt:lpstr>Inferencia</vt:lpstr>
      <vt:lpstr>¿Cuándo usamos cada tipo de modelo?  Discusión:  ¿qué pasa si nuestro modelo de inferencia no predice bien?  +problemas para predecir por fuera del intervalo de entrenamiento  (e.g.: predecir el futuro con datos del pasado)</vt:lpstr>
      <vt:lpstr>Presentación de PowerPoint</vt:lpstr>
      <vt:lpstr>¿Conocemos el output a priori?</vt:lpstr>
      <vt:lpstr>III. Métodos de aprendizaje supervisado y métodos de aprendizaje no supervisado</vt:lpstr>
      <vt:lpstr>En módulo 3 veremos sobre todo aprendizaje supervisado</vt:lpstr>
      <vt:lpstr>¿Qué modelizar?</vt:lpstr>
      <vt:lpstr>IV. Problemas de regresión y problemas de clasificación</vt:lpstr>
      <vt:lpstr>Predecir un valor o clasificar en una categoría</vt:lpstr>
      <vt:lpstr>Cómo modelizar?</vt:lpstr>
      <vt:lpstr>V. Métodos paramétricos y métodos no paramétricos</vt:lpstr>
      <vt:lpstr>Asumir la forma de f o no asumirla</vt:lpstr>
      <vt:lpstr>Modelos paramétricos</vt:lpstr>
      <vt:lpstr>Modelos no paramétricos</vt:lpstr>
      <vt:lpstr>Nos interesa más el cuánto o el cómo?</vt:lpstr>
      <vt:lpstr>VI.Trade-off precisión-interpretabilidad</vt:lpstr>
      <vt:lpstr>Precisión a cualquier costo no es siempre lo mejor</vt:lpstr>
      <vt:lpstr>VII.Trade-off sesgo-varianza</vt:lpstr>
      <vt:lpstr>Buscar el mejor equilibrio para cada modelo</vt:lpstr>
      <vt:lpstr>¿Cuán bueno es el modelo?</vt:lpstr>
      <vt:lpstr>VIII. Calidad del fit: Train-Test split y métricas básicas</vt:lpstr>
      <vt:lpstr>  </vt:lpstr>
      <vt:lpstr>Train y test</vt:lpstr>
      <vt:lpstr>  </vt:lpstr>
      <vt:lpstr>Mean Squeared Error</vt:lpstr>
      <vt:lpstr>Mean Squared Error (MSE)</vt:lpstr>
      <vt:lpstr>Lo importante: MSE en el set de testing</vt:lpstr>
      <vt:lpstr>Matriz de confusión</vt:lpstr>
      <vt:lpstr>Presentación de PowerPoint</vt:lpstr>
      <vt:lpstr>IX. Flujo de trabajo</vt:lpstr>
      <vt:lpstr>Flujo de trabajo</vt:lpstr>
      <vt:lpstr>Un flujo de trabajo</vt:lpstr>
      <vt:lpstr>X. tidymodels</vt:lpstr>
      <vt:lpstr>¿Por qué tidymodels y no R base?</vt:lpstr>
      <vt:lpstr>Entonces</vt:lpstr>
      <vt:lpstr>Nuestra hoja de ruta</vt:lpstr>
      <vt:lpstr>La semana que viene</vt:lpstr>
      <vt:lpstr>La clase que viene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58</cp:revision>
  <dcterms:modified xsi:type="dcterms:W3CDTF">2024-08-04T20:12:08Z</dcterms:modified>
</cp:coreProperties>
</file>