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1"/>
  </p:notesMasterIdLst>
  <p:sldIdLst>
    <p:sldId id="256" r:id="rId2"/>
    <p:sldId id="258" r:id="rId3"/>
    <p:sldId id="262" r:id="rId4"/>
    <p:sldId id="263" r:id="rId5"/>
    <p:sldId id="264" r:id="rId6"/>
    <p:sldId id="265" r:id="rId7"/>
    <p:sldId id="267" r:id="rId8"/>
    <p:sldId id="268" r:id="rId9"/>
    <p:sldId id="270" r:id="rId10"/>
    <p:sldId id="271" r:id="rId11"/>
    <p:sldId id="272" r:id="rId12"/>
    <p:sldId id="273" r:id="rId13"/>
    <p:sldId id="299" r:id="rId14"/>
    <p:sldId id="300" r:id="rId15"/>
    <p:sldId id="301" r:id="rId16"/>
    <p:sldId id="306" r:id="rId17"/>
    <p:sldId id="282" r:id="rId18"/>
    <p:sldId id="283" r:id="rId19"/>
    <p:sldId id="284" r:id="rId20"/>
    <p:sldId id="275" r:id="rId21"/>
    <p:sldId id="276" r:id="rId22"/>
    <p:sldId id="277" r:id="rId23"/>
    <p:sldId id="279" r:id="rId24"/>
    <p:sldId id="280" r:id="rId25"/>
    <p:sldId id="281" r:id="rId26"/>
    <p:sldId id="302" r:id="rId27"/>
    <p:sldId id="303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329" r:id="rId36"/>
    <p:sldId id="307" r:id="rId37"/>
    <p:sldId id="331" r:id="rId38"/>
    <p:sldId id="332" r:id="rId39"/>
    <p:sldId id="305" r:id="rId40"/>
    <p:sldId id="292" r:id="rId41"/>
    <p:sldId id="310" r:id="rId42"/>
    <p:sldId id="311" r:id="rId43"/>
    <p:sldId id="297" r:id="rId44"/>
    <p:sldId id="308" r:id="rId45"/>
    <p:sldId id="298" r:id="rId46"/>
    <p:sldId id="309" r:id="rId47"/>
    <p:sldId id="295" r:id="rId48"/>
    <p:sldId id="296" r:id="rId49"/>
    <p:sldId id="312" r:id="rId5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52"/>
    </p:embeddedFont>
    <p:embeddedFont>
      <p:font typeface="Proxima Nova" panose="020B060402020202020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2BD5B9-A1A1-4B16-8F28-979374803D1B}">
  <a:tblStyle styleId="{272BD5B9-A1A1-4B16-8F28-979374803D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626d24df6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626d24df6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626d24df6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626d24df6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626d24df6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626d24df6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237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4406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853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574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805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626d24df6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626d24df6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819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626d24df6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626d24df6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806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5a1b4e583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5a1b4e583_0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626d24df6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626d24df6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626d24df6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626d24df6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626d24df6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626d24df6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626d24df6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626d24df6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626d24df6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626d24df6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626d24df6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e626d24df6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8889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1364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626d24df6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e626d24df6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626d24df6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626d24df6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5a1b4e583_0_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5a1b4e583_0_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e626d24df6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e626d24df6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626d24df6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e626d24df6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626d24df6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626d24df6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64482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4820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00677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21129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6997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5a1b4e583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5a1b4e583_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3316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174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9199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90893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2190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2216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e5a1b4e583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e5a1b4e583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5a1b4e583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5a1b4e583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089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5a1b4e583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5a1b4e583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5a1b4e583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5a1b4e583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5a1b4e583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5a1b4e583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milhvitfeldt.github.io/ISLR-tidymodels-lab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mwr.org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sv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Módulo</a:t>
            </a:r>
            <a:r>
              <a:rPr lang="en-GB" dirty="0"/>
              <a:t> 3: </a:t>
            </a:r>
            <a:r>
              <a:rPr lang="en-GB" dirty="0" err="1"/>
              <a:t>Introducción</a:t>
            </a:r>
            <a:r>
              <a:rPr lang="en-GB" dirty="0"/>
              <a:t> al </a:t>
            </a:r>
            <a:r>
              <a:rPr lang="en-GB" dirty="0" err="1"/>
              <a:t>modelado</a:t>
            </a:r>
            <a:r>
              <a:rPr lang="en-GB" dirty="0"/>
              <a:t> de </a:t>
            </a:r>
            <a:r>
              <a:rPr lang="en-GB" dirty="0" err="1"/>
              <a:t>datos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Diplomatura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Ciencias</a:t>
            </a:r>
            <a:r>
              <a:rPr lang="en-GB" dirty="0"/>
              <a:t> </a:t>
            </a:r>
            <a:r>
              <a:rPr lang="en-GB" dirty="0" err="1"/>
              <a:t>Sociales</a:t>
            </a:r>
            <a:r>
              <a:rPr lang="en-GB" dirty="0"/>
              <a:t> </a:t>
            </a:r>
            <a:r>
              <a:rPr lang="en-GB" dirty="0" err="1"/>
              <a:t>Computacionales</a:t>
            </a:r>
            <a:r>
              <a:rPr lang="en-GB" dirty="0"/>
              <a:t> y </a:t>
            </a:r>
            <a:r>
              <a:rPr lang="en-GB" dirty="0" err="1"/>
              <a:t>Humanidades</a:t>
            </a:r>
            <a:r>
              <a:rPr lang="en-GB" dirty="0"/>
              <a:t> </a:t>
            </a:r>
            <a:r>
              <a:rPr lang="en-GB" dirty="0" err="1"/>
              <a:t>Digitales</a:t>
            </a:r>
            <a:r>
              <a:rPr lang="en-GB" dirty="0"/>
              <a:t> (IDAES-UNSAM)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l="15544" t="36940" r="15948" b="37818"/>
          <a:stretch/>
        </p:blipFill>
        <p:spPr>
          <a:xfrm>
            <a:off x="7195950" y="284375"/>
            <a:ext cx="1684874" cy="4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033642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¿Para </a:t>
            </a:r>
            <a:r>
              <a:rPr lang="en-GB" dirty="0" err="1"/>
              <a:t>qué</a:t>
            </a:r>
            <a:r>
              <a:rPr lang="en-GB" dirty="0"/>
              <a:t> </a:t>
            </a:r>
            <a:r>
              <a:rPr lang="en-GB" dirty="0" err="1"/>
              <a:t>modelizar</a:t>
            </a:r>
            <a:r>
              <a:rPr lang="en-GB" dirty="0"/>
              <a:t>?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II.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/>
              <a:t>predicción</a:t>
            </a:r>
            <a:r>
              <a:rPr lang="en-GB" dirty="0"/>
              <a:t> y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/>
              <a:t>inferencia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Dos tipos de razones diferentes para modelizar</a:t>
            </a:r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60500" cy="34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>
                <a:solidFill>
                  <a:schemeClr val="lt1"/>
                </a:solidFill>
              </a:rPr>
              <a:t>Predecir</a:t>
            </a:r>
            <a:endParaRPr sz="2400" b="1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 dirty="0" err="1">
                <a:solidFill>
                  <a:schemeClr val="lt1"/>
                </a:solidFill>
              </a:rPr>
              <a:t>Tenemos</a:t>
            </a:r>
            <a:r>
              <a:rPr lang="en-GB" sz="2000" dirty="0">
                <a:solidFill>
                  <a:schemeClr val="lt1"/>
                </a:solidFill>
              </a:rPr>
              <a:t> </a:t>
            </a:r>
            <a:r>
              <a:rPr lang="en-GB" sz="2000" dirty="0" err="1">
                <a:solidFill>
                  <a:schemeClr val="lt1"/>
                </a:solidFill>
              </a:rPr>
              <a:t>valores</a:t>
            </a:r>
            <a:r>
              <a:rPr lang="en-GB" sz="2000" dirty="0">
                <a:solidFill>
                  <a:schemeClr val="lt1"/>
                </a:solidFill>
              </a:rPr>
              <a:t> de un conjunto de variables </a:t>
            </a:r>
            <a:r>
              <a:rPr lang="en-GB" sz="2000" dirty="0" err="1">
                <a:solidFill>
                  <a:schemeClr val="lt1"/>
                </a:solidFill>
              </a:rPr>
              <a:t>independientes</a:t>
            </a:r>
            <a:r>
              <a:rPr lang="en-GB" sz="2000" dirty="0">
                <a:solidFill>
                  <a:schemeClr val="lt1"/>
                </a:solidFill>
              </a:rPr>
              <a:t> (X₁, X₂, etc.) y </a:t>
            </a:r>
            <a:r>
              <a:rPr lang="en-GB" sz="2000" dirty="0" err="1">
                <a:solidFill>
                  <a:schemeClr val="lt1"/>
                </a:solidFill>
              </a:rPr>
              <a:t>queremos</a:t>
            </a:r>
            <a:r>
              <a:rPr lang="en-GB" sz="2000" dirty="0">
                <a:solidFill>
                  <a:schemeClr val="lt1"/>
                </a:solidFill>
              </a:rPr>
              <a:t> un </a:t>
            </a:r>
            <a:r>
              <a:rPr lang="en-GB" sz="2000" dirty="0" err="1">
                <a:solidFill>
                  <a:schemeClr val="lt1"/>
                </a:solidFill>
              </a:rPr>
              <a:t>modelo</a:t>
            </a:r>
            <a:r>
              <a:rPr lang="en-GB" sz="2000" dirty="0">
                <a:solidFill>
                  <a:schemeClr val="lt1"/>
                </a:solidFill>
              </a:rPr>
              <a:t> que </a:t>
            </a:r>
            <a:r>
              <a:rPr lang="en-GB" sz="2000" b="1" u="sng" dirty="0" err="1">
                <a:solidFill>
                  <a:schemeClr val="lt1"/>
                </a:solidFill>
              </a:rPr>
              <a:t>prediga</a:t>
            </a:r>
            <a:r>
              <a:rPr lang="en-GB" sz="2000" b="1" dirty="0">
                <a:solidFill>
                  <a:schemeClr val="lt1"/>
                </a:solidFill>
              </a:rPr>
              <a:t> </a:t>
            </a:r>
            <a:r>
              <a:rPr lang="en-GB" sz="2000" b="1" dirty="0" err="1">
                <a:solidFill>
                  <a:schemeClr val="lt1"/>
                </a:solidFill>
              </a:rPr>
              <a:t>el</a:t>
            </a:r>
            <a:r>
              <a:rPr lang="en-GB" sz="2000" b="1" dirty="0">
                <a:solidFill>
                  <a:schemeClr val="lt1"/>
                </a:solidFill>
              </a:rPr>
              <a:t> </a:t>
            </a:r>
            <a:r>
              <a:rPr lang="en-GB" sz="2000" b="1" dirty="0" err="1">
                <a:solidFill>
                  <a:schemeClr val="lt1"/>
                </a:solidFill>
              </a:rPr>
              <a:t>valor</a:t>
            </a:r>
            <a:r>
              <a:rPr lang="en-GB" sz="2000" b="1" dirty="0">
                <a:solidFill>
                  <a:schemeClr val="lt1"/>
                </a:solidFill>
              </a:rPr>
              <a:t> </a:t>
            </a:r>
            <a:r>
              <a:rPr lang="en-GB" sz="2000" dirty="0">
                <a:solidFill>
                  <a:schemeClr val="lt1"/>
                </a:solidFill>
              </a:rPr>
              <a:t>de la variable </a:t>
            </a:r>
            <a:r>
              <a:rPr lang="en-GB" sz="2000" dirty="0" err="1">
                <a:solidFill>
                  <a:schemeClr val="lt1"/>
                </a:solidFill>
              </a:rPr>
              <a:t>dependiente</a:t>
            </a:r>
            <a:r>
              <a:rPr lang="en-GB" sz="2000" dirty="0">
                <a:solidFill>
                  <a:schemeClr val="lt1"/>
                </a:solidFill>
              </a:rPr>
              <a:t> (Y).</a:t>
            </a:r>
            <a:endParaRPr sz="2400" b="1" dirty="0">
              <a:solidFill>
                <a:schemeClr val="lt1"/>
              </a:solidFill>
            </a:endParaRPr>
          </a:p>
        </p:txBody>
      </p:sp>
      <p:sp>
        <p:nvSpPr>
          <p:cNvPr id="176" name="Google Shape;176;p30"/>
          <p:cNvSpPr txBox="1">
            <a:spLocks noGrp="1"/>
          </p:cNvSpPr>
          <p:nvPr>
            <p:ph type="body" idx="1"/>
          </p:nvPr>
        </p:nvSpPr>
        <p:spPr>
          <a:xfrm>
            <a:off x="4771795" y="1152475"/>
            <a:ext cx="4060500" cy="34164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400" b="1" dirty="0" err="1">
                <a:solidFill>
                  <a:schemeClr val="bg2"/>
                </a:solidFill>
              </a:rPr>
              <a:t>Inferir</a:t>
            </a:r>
            <a:endParaRPr sz="3400" b="1" dirty="0">
              <a:solidFill>
                <a:schemeClr val="bg2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000" dirty="0">
                <a:solidFill>
                  <a:schemeClr val="bg2"/>
                </a:solidFill>
              </a:rPr>
              <a:t>Queremos </a:t>
            </a:r>
            <a:r>
              <a:rPr lang="es-AR" sz="2000" b="1" dirty="0">
                <a:solidFill>
                  <a:schemeClr val="bg2"/>
                </a:solidFill>
              </a:rPr>
              <a:t>comprender la </a:t>
            </a:r>
            <a:r>
              <a:rPr lang="es-AR" sz="2000" b="1" u="sng" dirty="0">
                <a:solidFill>
                  <a:schemeClr val="bg2"/>
                </a:solidFill>
              </a:rPr>
              <a:t>relación</a:t>
            </a:r>
            <a:r>
              <a:rPr lang="es-AR" sz="2000" b="1" dirty="0">
                <a:solidFill>
                  <a:schemeClr val="bg2"/>
                </a:solidFill>
              </a:rPr>
              <a:t> </a:t>
            </a:r>
            <a:r>
              <a:rPr lang="es-AR" sz="2000" dirty="0">
                <a:solidFill>
                  <a:schemeClr val="bg2"/>
                </a:solidFill>
              </a:rPr>
              <a:t>entre la variable dependiente (Y) y el conjunto de variables independientes (X₁, X₂, etc.).</a:t>
            </a:r>
            <a:endParaRPr sz="2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bg2"/>
                </a:solidFill>
              </a:rPr>
              <a:t>Predicción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687161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i="1" dirty="0">
                <a:solidFill>
                  <a:schemeClr val="bg2"/>
                </a:solidFill>
              </a:rPr>
              <a:t>f</a:t>
            </a:r>
            <a:r>
              <a:rPr lang="es-AR" dirty="0"/>
              <a:t> puede funcionar como una </a:t>
            </a:r>
            <a:r>
              <a:rPr lang="es-AR" b="1" dirty="0"/>
              <a:t>caja negra.</a:t>
            </a:r>
          </a:p>
          <a:p>
            <a:pPr marL="0" indent="0">
              <a:buNone/>
            </a:pPr>
            <a:endParaRPr lang="es-AR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dirty="0"/>
              <a:t>El </a:t>
            </a:r>
            <a:r>
              <a:rPr lang="es-AR" b="1" dirty="0"/>
              <a:t>error</a:t>
            </a:r>
            <a:r>
              <a:rPr lang="es-AR" dirty="0"/>
              <a:t> de nuestras predicciones se puede descomponer en dos partes: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Reducible: mejorar </a:t>
            </a:r>
            <a:r>
              <a:rPr lang="es-AR" dirty="0">
                <a:solidFill>
                  <a:schemeClr val="bg2"/>
                </a:solidFill>
              </a:rPr>
              <a:t>f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Irreducible: </a:t>
            </a:r>
            <a:r>
              <a:rPr lang="el-GR" dirty="0">
                <a:solidFill>
                  <a:schemeClr val="bg2"/>
                </a:solidFill>
              </a:rPr>
              <a:t>ϵ</a:t>
            </a:r>
            <a:r>
              <a:rPr lang="es-AR" dirty="0">
                <a:solidFill>
                  <a:schemeClr val="bg2"/>
                </a:solidFill>
              </a:rPr>
              <a:t> </a:t>
            </a:r>
            <a:r>
              <a:rPr lang="es-AR" dirty="0"/>
              <a:t>(variables que no incluimos o no podemos medir)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b="1" dirty="0"/>
          </a:p>
        </p:txBody>
      </p:sp>
      <p:pic>
        <p:nvPicPr>
          <p:cNvPr id="3" name="Gráfico 2" descr="Formas básicas con relleno sólido">
            <a:extLst>
              <a:ext uri="{FF2B5EF4-FFF2-40B4-BE49-F238E27FC236}">
                <a16:creationId xmlns:a16="http://schemas.microsoft.com/office/drawing/2014/main" id="{1E433FC2-DD3F-A4B9-60E8-D8627D61A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8624" y="3601722"/>
            <a:ext cx="1283676" cy="12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59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bg2"/>
                </a:solidFill>
              </a:rPr>
              <a:t>Inferencia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687161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i="1" dirty="0">
                <a:solidFill>
                  <a:schemeClr val="bg2"/>
                </a:solidFill>
              </a:rPr>
              <a:t>f</a:t>
            </a:r>
            <a:r>
              <a:rPr lang="es-AR" dirty="0"/>
              <a:t> </a:t>
            </a:r>
            <a:r>
              <a:rPr lang="es-AR" b="1" u="sng" dirty="0"/>
              <a:t>no</a:t>
            </a:r>
            <a:r>
              <a:rPr lang="es-AR" dirty="0"/>
              <a:t> puede funcionar como una </a:t>
            </a:r>
            <a:r>
              <a:rPr lang="es-AR" b="1" dirty="0"/>
              <a:t>caja negra.</a:t>
            </a:r>
          </a:p>
          <a:p>
            <a:pPr marL="0" indent="0">
              <a:buNone/>
            </a:pPr>
            <a:endParaRPr lang="es-AR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dirty="0"/>
              <a:t>La </a:t>
            </a:r>
            <a:r>
              <a:rPr lang="es-AR" b="1" dirty="0"/>
              <a:t>calidad</a:t>
            </a:r>
            <a:r>
              <a:rPr lang="es-AR" dirty="0"/>
              <a:t> de nuestros </a:t>
            </a:r>
            <a:r>
              <a:rPr lang="es-AR"/>
              <a:t>resultados depende </a:t>
            </a:r>
            <a:r>
              <a:rPr lang="es-AR" dirty="0"/>
              <a:t>de una serie de </a:t>
            </a:r>
            <a:r>
              <a:rPr lang="es-AR" b="1" dirty="0"/>
              <a:t>supuestos</a:t>
            </a:r>
            <a:r>
              <a:rPr lang="es-AR" dirty="0"/>
              <a:t> acerca de la distribución de los datos.</a:t>
            </a:r>
          </a:p>
          <a:p>
            <a:pPr marL="0" indent="0">
              <a:buNone/>
            </a:pPr>
            <a:endParaRPr lang="es-A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dirty="0"/>
              <a:t>Nuestro interés principal son preguntas cómo: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¿Qué variables X están relacionadas con Y?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¿Qué dirección tienen estas relaciones?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¿Qué efecto tiene cada variable X en la variable Y?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¿Las relaciones son lineales o no lineales?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A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Gráfico 1" descr="Formas básicas con relleno sólido">
            <a:extLst>
              <a:ext uri="{FF2B5EF4-FFF2-40B4-BE49-F238E27FC236}">
                <a16:creationId xmlns:a16="http://schemas.microsoft.com/office/drawing/2014/main" id="{C4206544-C57A-EE52-3C9F-9C46AFD1C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8624" y="3601722"/>
            <a:ext cx="1283676" cy="12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84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106304" cy="4090800"/>
          </a:xfr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sz="3700" dirty="0"/>
              <a:t>¿Cuándo usamos cada tipo de modelo?</a:t>
            </a:r>
            <a:br>
              <a:rPr lang="es-AR" sz="3700" dirty="0"/>
            </a:br>
            <a:br>
              <a:rPr lang="es-AR" sz="3700" dirty="0"/>
            </a:br>
            <a:r>
              <a:rPr lang="es-AR" sz="3700" b="1" dirty="0"/>
              <a:t>Discusión</a:t>
            </a:r>
            <a:r>
              <a:rPr lang="es-AR" sz="3700" dirty="0"/>
              <a:t>: </a:t>
            </a:r>
            <a:br>
              <a:rPr lang="es-AR" sz="3700" dirty="0"/>
            </a:br>
            <a:r>
              <a:rPr lang="es-AR" sz="3700" dirty="0"/>
              <a:t>¿qué pasa si nuestro modelo de inferencia no predice bien?</a:t>
            </a:r>
            <a:br>
              <a:rPr lang="es-AR" sz="3700" dirty="0"/>
            </a:br>
            <a:r>
              <a:rPr lang="es-AR" sz="3700" dirty="0"/>
              <a:t>+problemas para predecir por fuera del intervalo de entrenamiento </a:t>
            </a:r>
            <a:br>
              <a:rPr lang="es-AR" sz="3700" dirty="0"/>
            </a:br>
            <a:r>
              <a:rPr lang="es-AR" sz="2000" dirty="0"/>
              <a:t>(</a:t>
            </a:r>
            <a:r>
              <a:rPr lang="es-AR" sz="2000" dirty="0" err="1"/>
              <a:t>e.g</a:t>
            </a:r>
            <a:r>
              <a:rPr lang="es-AR" sz="2000" dirty="0"/>
              <a:t>.: predecir el futuro con datos del pasado)</a:t>
            </a:r>
            <a:endParaRPr lang="es-AR" sz="3700" dirty="0"/>
          </a:p>
        </p:txBody>
      </p:sp>
    </p:spTree>
    <p:extLst>
      <p:ext uri="{BB962C8B-B14F-4D97-AF65-F5344CB8AC3E}">
        <p14:creationId xmlns:p14="http://schemas.microsoft.com/office/powerpoint/2010/main" val="3365813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687161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b="1" dirty="0"/>
          </a:p>
        </p:txBody>
      </p:sp>
      <p:pic>
        <p:nvPicPr>
          <p:cNvPr id="3" name="Imagen 2" descr="Diagrama, Escala de tiempo&#10;&#10;Descripción generada automáticamente">
            <a:extLst>
              <a:ext uri="{FF2B5EF4-FFF2-40B4-BE49-F238E27FC236}">
                <a16:creationId xmlns:a16="http://schemas.microsoft.com/office/drawing/2014/main" id="{AD119C11-F2A8-33D2-E6E7-4FBF05344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" y="0"/>
            <a:ext cx="91402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51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¿</a:t>
            </a:r>
            <a:r>
              <a:rPr lang="en-GB" dirty="0" err="1"/>
              <a:t>Conocemos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output a priori?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4183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III. </a:t>
            </a:r>
            <a:r>
              <a:rPr lang="en-GB" dirty="0" err="1"/>
              <a:t>Métodos</a:t>
            </a:r>
            <a:r>
              <a:rPr lang="en-GB" dirty="0"/>
              <a:t> de </a:t>
            </a:r>
            <a:r>
              <a:rPr lang="en-GB" dirty="0" err="1"/>
              <a:t>aprendizaje</a:t>
            </a:r>
            <a:r>
              <a:rPr lang="en-GB" dirty="0"/>
              <a:t> </a:t>
            </a:r>
            <a:r>
              <a:rPr lang="en-GB" dirty="0" err="1"/>
              <a:t>supervisado</a:t>
            </a:r>
            <a:r>
              <a:rPr lang="en-GB" dirty="0"/>
              <a:t> y </a:t>
            </a:r>
            <a:r>
              <a:rPr lang="en-GB" dirty="0" err="1"/>
              <a:t>métodos</a:t>
            </a:r>
            <a:r>
              <a:rPr lang="en-GB" dirty="0"/>
              <a:t> de </a:t>
            </a:r>
            <a:r>
              <a:rPr lang="en-GB" dirty="0" err="1"/>
              <a:t>aprendizaje</a:t>
            </a:r>
            <a:r>
              <a:rPr lang="en-GB" dirty="0"/>
              <a:t> no </a:t>
            </a:r>
            <a:r>
              <a:rPr lang="en-GB" dirty="0" err="1"/>
              <a:t>supervisado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3952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 módulo 3 veremos sobre todo aprendizaje supervisado</a:t>
            </a:r>
            <a:endParaRPr/>
          </a:p>
        </p:txBody>
      </p:sp>
      <p:sp>
        <p:nvSpPr>
          <p:cNvPr id="239" name="Google Shape;239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60500" cy="34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lt1"/>
                </a:solidFill>
              </a:rPr>
              <a:t>Aprendizaje supervisado (supervised learning)</a:t>
            </a:r>
            <a:endParaRPr sz="2400" b="1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>
                <a:solidFill>
                  <a:schemeClr val="lt1"/>
                </a:solidFill>
              </a:rPr>
              <a:t>Conocemos los valores de Y para un set de casos y estimamos la función </a:t>
            </a:r>
            <a:r>
              <a:rPr lang="en-GB" sz="2000" i="1">
                <a:solidFill>
                  <a:schemeClr val="lt1"/>
                </a:solidFill>
              </a:rPr>
              <a:t>f</a:t>
            </a:r>
            <a:r>
              <a:rPr lang="en-GB" sz="2000">
                <a:solidFill>
                  <a:schemeClr val="lt1"/>
                </a:solidFill>
              </a:rPr>
              <a:t> que relaciona X con Y para predecir Y futuros o inferir relaciones (regresiones, clasificaciones, etc.)</a:t>
            </a:r>
            <a:endParaRPr sz="2400" b="1">
              <a:solidFill>
                <a:schemeClr val="lt1"/>
              </a:solidFill>
            </a:endParaRPr>
          </a:p>
        </p:txBody>
      </p:sp>
      <p:sp>
        <p:nvSpPr>
          <p:cNvPr id="240" name="Google Shape;240;p41"/>
          <p:cNvSpPr txBox="1">
            <a:spLocks noGrp="1"/>
          </p:cNvSpPr>
          <p:nvPr>
            <p:ph type="body" idx="1"/>
          </p:nvPr>
        </p:nvSpPr>
        <p:spPr>
          <a:xfrm>
            <a:off x="4771795" y="1152475"/>
            <a:ext cx="4060500" cy="34164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200" b="1"/>
              <a:t>Aprendizaje no supervisado (unsupervised learning)</a:t>
            </a:r>
            <a:endParaRPr sz="2200" b="1"/>
          </a:p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2000"/>
              <a:t>No conocemos los posibles valores objetivo de Y que buscamos (por ejemplo, clustering).</a:t>
            </a: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339353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Quiénes</a:t>
            </a:r>
            <a:r>
              <a:rPr lang="en-GB" dirty="0"/>
              <a:t> </a:t>
            </a:r>
            <a:r>
              <a:rPr lang="en-GB" dirty="0" err="1"/>
              <a:t>somos</a:t>
            </a:r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60500" cy="34164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dirty="0">
                <a:solidFill>
                  <a:schemeClr val="bg2"/>
                </a:solidFill>
              </a:rPr>
              <a:t>Valentín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dirty="0">
                <a:solidFill>
                  <a:schemeClr val="bg2"/>
                </a:solidFill>
              </a:rPr>
              <a:t>Alvarez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dirty="0"/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dirty="0" err="1"/>
              <a:t>Lic</a:t>
            </a:r>
            <a:r>
              <a:rPr lang="en-GB" dirty="0"/>
              <a:t>. </a:t>
            </a:r>
            <a:r>
              <a:rPr lang="en-GB" dirty="0" err="1"/>
              <a:t>Economía</a:t>
            </a:r>
            <a:r>
              <a:rPr lang="en-GB" dirty="0"/>
              <a:t> UBA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s-AR" dirty="0"/>
              <a:t>Maestrando en Desarrollo Económico UNSAM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¿</a:t>
            </a:r>
            <a:r>
              <a:rPr lang="en-GB" dirty="0" err="1"/>
              <a:t>Qué</a:t>
            </a:r>
            <a:r>
              <a:rPr lang="en-GB" dirty="0"/>
              <a:t> </a:t>
            </a:r>
            <a:r>
              <a:rPr lang="en-GB" dirty="0" err="1"/>
              <a:t>modelizar</a:t>
            </a:r>
            <a:r>
              <a:rPr lang="en-GB" dirty="0"/>
              <a:t>?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IV.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/>
              <a:t>regresión</a:t>
            </a:r>
            <a:r>
              <a:rPr lang="en-GB" dirty="0"/>
              <a:t> y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/>
              <a:t>clasificación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Predecir un valor o clasificar en una categoría</a:t>
            </a:r>
            <a:endParaRPr/>
          </a:p>
        </p:txBody>
      </p:sp>
      <p:sp>
        <p:nvSpPr>
          <p:cNvPr id="199" name="Google Shape;199;p34"/>
          <p:cNvSpPr txBox="1">
            <a:spLocks noGrp="1"/>
          </p:cNvSpPr>
          <p:nvPr>
            <p:ph type="body" idx="1"/>
          </p:nvPr>
        </p:nvSpPr>
        <p:spPr>
          <a:xfrm>
            <a:off x="5069325" y="1152475"/>
            <a:ext cx="3762900" cy="3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modelos</a:t>
            </a:r>
            <a:r>
              <a:rPr lang="en-GB" dirty="0"/>
              <a:t> de </a:t>
            </a:r>
            <a:r>
              <a:rPr lang="en-GB" b="1" dirty="0" err="1">
                <a:highlight>
                  <a:schemeClr val="lt2"/>
                </a:highlight>
              </a:rPr>
              <a:t>regresión</a:t>
            </a:r>
            <a:r>
              <a:rPr lang="en-GB" dirty="0"/>
              <a:t>, Y es </a:t>
            </a:r>
            <a:r>
              <a:rPr lang="en-GB" dirty="0" err="1"/>
              <a:t>una</a:t>
            </a:r>
            <a:r>
              <a:rPr lang="en-GB" dirty="0"/>
              <a:t> variable </a:t>
            </a:r>
            <a:r>
              <a:rPr lang="en-GB" dirty="0" err="1"/>
              <a:t>cuantitativa</a:t>
            </a:r>
            <a:r>
              <a:rPr lang="en-GB" dirty="0"/>
              <a:t>. El </a:t>
            </a:r>
            <a:r>
              <a:rPr lang="en-GB" dirty="0" err="1"/>
              <a:t>modelo</a:t>
            </a:r>
            <a:r>
              <a:rPr lang="en-GB" dirty="0"/>
              <a:t> </a:t>
            </a:r>
            <a:r>
              <a:rPr lang="en-GB" dirty="0" err="1"/>
              <a:t>nos</a:t>
            </a:r>
            <a:r>
              <a:rPr lang="en-GB" dirty="0"/>
              <a:t> </a:t>
            </a:r>
            <a:r>
              <a:rPr lang="en-GB" dirty="0" err="1"/>
              <a:t>proporciona</a:t>
            </a:r>
            <a:r>
              <a:rPr lang="en-GB" dirty="0"/>
              <a:t> una </a:t>
            </a:r>
            <a:r>
              <a:rPr lang="en-GB" dirty="0" err="1"/>
              <a:t>función</a:t>
            </a:r>
            <a:r>
              <a:rPr lang="en-GB" dirty="0"/>
              <a:t> que </a:t>
            </a:r>
            <a:r>
              <a:rPr lang="en-GB" dirty="0" err="1"/>
              <a:t>nos</a:t>
            </a:r>
            <a:r>
              <a:rPr lang="en-GB" dirty="0"/>
              <a:t> da </a:t>
            </a:r>
            <a:r>
              <a:rPr lang="en-GB" dirty="0" err="1"/>
              <a:t>valores</a:t>
            </a:r>
            <a:r>
              <a:rPr lang="en-GB" dirty="0"/>
              <a:t> </a:t>
            </a:r>
            <a:r>
              <a:rPr lang="en-GB"/>
              <a:t>predichos </a:t>
            </a:r>
            <a:r>
              <a:rPr lang="en-GB" dirty="0"/>
              <a:t>de Y para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diferentes</a:t>
            </a:r>
            <a:r>
              <a:rPr lang="en-GB" dirty="0"/>
              <a:t> </a:t>
            </a:r>
            <a:r>
              <a:rPr lang="en-GB" dirty="0" err="1"/>
              <a:t>valores</a:t>
            </a:r>
            <a:r>
              <a:rPr lang="en-GB" dirty="0"/>
              <a:t> de X₁, X₂, etc.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modelos</a:t>
            </a:r>
            <a:r>
              <a:rPr lang="en-GB" dirty="0"/>
              <a:t> de </a:t>
            </a:r>
            <a:r>
              <a:rPr lang="en-GB" b="1" dirty="0" err="1">
                <a:highlight>
                  <a:schemeClr val="lt2"/>
                </a:highlight>
              </a:rPr>
              <a:t>clasificación</a:t>
            </a:r>
            <a:r>
              <a:rPr lang="en-GB" dirty="0"/>
              <a:t>, Y es </a:t>
            </a:r>
            <a:r>
              <a:rPr lang="en-GB" dirty="0" err="1"/>
              <a:t>una</a:t>
            </a:r>
            <a:r>
              <a:rPr lang="en-GB" dirty="0"/>
              <a:t> variable </a:t>
            </a:r>
            <a:r>
              <a:rPr lang="en-GB" dirty="0" err="1"/>
              <a:t>categórica</a:t>
            </a:r>
            <a:r>
              <a:rPr lang="en-GB" dirty="0"/>
              <a:t> y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modelo</a:t>
            </a:r>
            <a:r>
              <a:rPr lang="en-GB" dirty="0"/>
              <a:t> </a:t>
            </a:r>
            <a:r>
              <a:rPr lang="en-GB" dirty="0" err="1"/>
              <a:t>nos</a:t>
            </a:r>
            <a:r>
              <a:rPr lang="en-GB" dirty="0"/>
              <a:t> da la </a:t>
            </a:r>
            <a:r>
              <a:rPr lang="en-GB" dirty="0" err="1"/>
              <a:t>probabilidad</a:t>
            </a:r>
            <a:r>
              <a:rPr lang="en-GB" dirty="0"/>
              <a:t> de que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caso</a:t>
            </a:r>
            <a:r>
              <a:rPr lang="en-GB" dirty="0"/>
              <a:t> </a:t>
            </a:r>
            <a:r>
              <a:rPr lang="en-GB" dirty="0" err="1"/>
              <a:t>quede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categoría</a:t>
            </a:r>
            <a:r>
              <a:rPr lang="en-GB" dirty="0"/>
              <a:t>.</a:t>
            </a:r>
            <a:endParaRPr dirty="0"/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152475"/>
            <a:ext cx="4603047" cy="37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Cómo modelizar?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V. </a:t>
            </a:r>
            <a:r>
              <a:rPr lang="en-GB" dirty="0" err="1"/>
              <a:t>Métodos</a:t>
            </a:r>
            <a:r>
              <a:rPr lang="en-GB" dirty="0"/>
              <a:t> </a:t>
            </a:r>
            <a:r>
              <a:rPr lang="en-GB" dirty="0" err="1"/>
              <a:t>paramétricos</a:t>
            </a:r>
            <a:r>
              <a:rPr lang="en-GB" dirty="0"/>
              <a:t> y </a:t>
            </a:r>
            <a:r>
              <a:rPr lang="en-GB" dirty="0" err="1"/>
              <a:t>métodos</a:t>
            </a:r>
            <a:r>
              <a:rPr lang="en-GB" dirty="0"/>
              <a:t> no </a:t>
            </a:r>
            <a:r>
              <a:rPr lang="en-GB" dirty="0" err="1"/>
              <a:t>paramétricos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Asumir</a:t>
            </a:r>
            <a:r>
              <a:rPr lang="en-GB" dirty="0"/>
              <a:t> la forma de </a:t>
            </a:r>
            <a:r>
              <a:rPr lang="en-GB" i="1" dirty="0"/>
              <a:t>f</a:t>
            </a:r>
            <a:r>
              <a:rPr lang="en-GB" dirty="0"/>
              <a:t> o no </a:t>
            </a:r>
            <a:r>
              <a:rPr lang="en-GB" dirty="0" err="1"/>
              <a:t>asumirla</a:t>
            </a:r>
            <a:endParaRPr dirty="0"/>
          </a:p>
        </p:txBody>
      </p:sp>
      <p:pic>
        <p:nvPicPr>
          <p:cNvPr id="221" name="Google Shape;22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273" y="1878900"/>
            <a:ext cx="3970025" cy="308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56224"/>
            <a:ext cx="3885219" cy="30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8"/>
          <p:cNvSpPr txBox="1">
            <a:spLocks noGrp="1"/>
          </p:cNvSpPr>
          <p:nvPr>
            <p:ph type="body" idx="1"/>
          </p:nvPr>
        </p:nvSpPr>
        <p:spPr>
          <a:xfrm>
            <a:off x="311625" y="1076275"/>
            <a:ext cx="85206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 dirty="0"/>
              <a:t>Los </a:t>
            </a:r>
            <a:r>
              <a:rPr lang="en-GB" sz="1200" dirty="0" err="1"/>
              <a:t>modelos</a:t>
            </a:r>
            <a:r>
              <a:rPr lang="en-GB" sz="1200" dirty="0"/>
              <a:t> </a:t>
            </a:r>
            <a:r>
              <a:rPr lang="en-GB" sz="1200" b="1" dirty="0" err="1"/>
              <a:t>paramétricos</a:t>
            </a:r>
            <a:r>
              <a:rPr lang="en-GB" sz="1200" dirty="0"/>
              <a:t> </a:t>
            </a:r>
            <a:r>
              <a:rPr lang="en-GB" sz="1200" dirty="0" err="1"/>
              <a:t>asumen</a:t>
            </a:r>
            <a:r>
              <a:rPr lang="en-GB" sz="1200" dirty="0"/>
              <a:t> la </a:t>
            </a:r>
            <a:r>
              <a:rPr lang="en-GB" sz="1200" dirty="0">
                <a:highlight>
                  <a:schemeClr val="lt2"/>
                </a:highlight>
              </a:rPr>
              <a:t>forma de la </a:t>
            </a:r>
            <a:r>
              <a:rPr lang="en-GB" sz="1200" dirty="0" err="1">
                <a:highlight>
                  <a:schemeClr val="lt2"/>
                </a:highlight>
              </a:rPr>
              <a:t>función</a:t>
            </a:r>
            <a:r>
              <a:rPr lang="en-GB" sz="1200" dirty="0"/>
              <a:t>. Los </a:t>
            </a:r>
            <a:r>
              <a:rPr lang="en-GB" sz="1200" dirty="0" err="1"/>
              <a:t>métodos</a:t>
            </a:r>
            <a:r>
              <a:rPr lang="en-GB" sz="1200" dirty="0"/>
              <a:t> </a:t>
            </a:r>
            <a:r>
              <a:rPr lang="en-GB" sz="1200" b="1" dirty="0"/>
              <a:t>no </a:t>
            </a:r>
            <a:r>
              <a:rPr lang="en-GB" sz="1200" b="1" dirty="0" err="1"/>
              <a:t>paramétricos</a:t>
            </a:r>
            <a:r>
              <a:rPr lang="en-GB" sz="1200" dirty="0"/>
              <a:t>, </a:t>
            </a:r>
            <a:r>
              <a:rPr lang="en-GB" sz="1200" dirty="0">
                <a:highlight>
                  <a:schemeClr val="lt2"/>
                </a:highlight>
              </a:rPr>
              <a:t>no</a:t>
            </a:r>
            <a:r>
              <a:rPr lang="en-GB" sz="1200" dirty="0"/>
              <a:t>, y </a:t>
            </a:r>
            <a:r>
              <a:rPr lang="en-GB" sz="1200" dirty="0" err="1"/>
              <a:t>pueden</a:t>
            </a:r>
            <a:r>
              <a:rPr lang="en-GB" sz="1200" dirty="0"/>
              <a:t> </a:t>
            </a:r>
            <a:r>
              <a:rPr lang="en-GB" sz="1200" dirty="0" err="1"/>
              <a:t>tener</a:t>
            </a:r>
            <a:r>
              <a:rPr lang="en-GB" sz="1200" dirty="0"/>
              <a:t> </a:t>
            </a:r>
            <a:r>
              <a:rPr lang="en-GB" sz="1200" dirty="0" err="1"/>
              <a:t>diferentes</a:t>
            </a:r>
            <a:r>
              <a:rPr lang="en-GB" sz="1200" dirty="0"/>
              <a:t> </a:t>
            </a:r>
            <a:r>
              <a:rPr lang="en-GB" sz="1200" dirty="0" err="1"/>
              <a:t>formas</a:t>
            </a:r>
            <a:r>
              <a:rPr lang="en-GB" sz="1200" dirty="0"/>
              <a:t> para </a:t>
            </a:r>
            <a:r>
              <a:rPr lang="en-GB" sz="1200" dirty="0" err="1"/>
              <a:t>diferentes</a:t>
            </a:r>
            <a:r>
              <a:rPr lang="en-GB" sz="1200" dirty="0"/>
              <a:t> </a:t>
            </a:r>
            <a:r>
              <a:rPr lang="en-GB" sz="1200" dirty="0" err="1"/>
              <a:t>valores</a:t>
            </a:r>
            <a:r>
              <a:rPr lang="en-GB" sz="1200" dirty="0"/>
              <a:t> de X.</a:t>
            </a:r>
            <a:endParaRPr sz="1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bg2"/>
                </a:solidFill>
              </a:rPr>
              <a:t>Modelos</a:t>
            </a:r>
            <a:r>
              <a:rPr lang="en-GB" b="1" dirty="0">
                <a:solidFill>
                  <a:schemeClr val="bg2"/>
                </a:solidFill>
              </a:rPr>
              <a:t> </a:t>
            </a:r>
            <a:r>
              <a:rPr lang="en-GB" b="1" dirty="0" err="1">
                <a:solidFill>
                  <a:schemeClr val="bg2"/>
                </a:solidFill>
              </a:rPr>
              <a:t>paramétricos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687161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b="1" dirty="0"/>
              <a:t>Pasos</a:t>
            </a:r>
            <a:r>
              <a:rPr lang="es-AR" dirty="0"/>
              <a:t> a seguir:</a:t>
            </a:r>
          </a:p>
          <a:p>
            <a:pPr marL="800100" lvl="1">
              <a:buFont typeface="+mj-lt"/>
              <a:buAutoNum type="arabicPeriod"/>
            </a:pPr>
            <a:r>
              <a:rPr lang="es-AR" dirty="0"/>
              <a:t>Asumimos la forma funcional de </a:t>
            </a:r>
            <a:r>
              <a:rPr lang="es-AR" i="1" dirty="0">
                <a:solidFill>
                  <a:schemeClr val="bg2"/>
                </a:solidFill>
              </a:rPr>
              <a:t>f</a:t>
            </a:r>
            <a:r>
              <a:rPr lang="es-AR" dirty="0"/>
              <a:t>.</a:t>
            </a:r>
          </a:p>
          <a:p>
            <a:pPr marL="800100" lvl="1">
              <a:buFont typeface="+mj-lt"/>
              <a:buAutoNum type="arabicPeriod"/>
            </a:pPr>
            <a:r>
              <a:rPr lang="es-AR" dirty="0"/>
              <a:t>Ajustamos el modelo.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A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b="1" dirty="0"/>
              <a:t>Ventajas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Asumir una forma funcional para </a:t>
            </a:r>
            <a:r>
              <a:rPr lang="es-AR" i="1" dirty="0">
                <a:solidFill>
                  <a:schemeClr val="bg2"/>
                </a:solidFill>
              </a:rPr>
              <a:t>f</a:t>
            </a:r>
            <a:r>
              <a:rPr lang="es-AR" dirty="0"/>
              <a:t> simplifica la estimación de los parámetros.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A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b="1" dirty="0"/>
              <a:t>Desventajas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La forma funcional que elegimos difícilmente se ajusta a la forma real de </a:t>
            </a:r>
            <a:r>
              <a:rPr lang="es-AR" i="1" dirty="0">
                <a:solidFill>
                  <a:schemeClr val="bg2"/>
                </a:solidFill>
              </a:rPr>
              <a:t>f</a:t>
            </a:r>
            <a:r>
              <a:rPr lang="es-AR" dirty="0"/>
              <a:t> .</a:t>
            </a:r>
            <a:endParaRPr lang="es-AR" i="1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s-AR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b="1" dirty="0"/>
          </a:p>
        </p:txBody>
      </p:sp>
      <p:pic>
        <p:nvPicPr>
          <p:cNvPr id="7" name="Gráfico 6" descr="Configuración contorno">
            <a:extLst>
              <a:ext uri="{FF2B5EF4-FFF2-40B4-BE49-F238E27FC236}">
                <a16:creationId xmlns:a16="http://schemas.microsoft.com/office/drawing/2014/main" id="{DFB21B91-E122-E278-3976-181726927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5684" y="153067"/>
            <a:ext cx="1156616" cy="115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24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bg2"/>
                </a:solidFill>
              </a:rPr>
              <a:t>Modelos</a:t>
            </a:r>
            <a:r>
              <a:rPr lang="en-GB" b="1" dirty="0">
                <a:solidFill>
                  <a:schemeClr val="bg2"/>
                </a:solidFill>
              </a:rPr>
              <a:t> </a:t>
            </a:r>
            <a:r>
              <a:rPr lang="en-GB" b="1" dirty="0">
                <a:solidFill>
                  <a:schemeClr val="accent2"/>
                </a:solidFill>
              </a:rPr>
              <a:t>no</a:t>
            </a:r>
            <a:r>
              <a:rPr lang="en-GB" b="1" dirty="0">
                <a:solidFill>
                  <a:schemeClr val="bg2"/>
                </a:solidFill>
              </a:rPr>
              <a:t> </a:t>
            </a:r>
            <a:r>
              <a:rPr lang="en-GB" b="1" dirty="0" err="1">
                <a:solidFill>
                  <a:schemeClr val="bg2"/>
                </a:solidFill>
              </a:rPr>
              <a:t>paramétricos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687161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b="1" dirty="0"/>
              <a:t>Ventajas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Al no asumir una forma funcional para f, tienen el potencial de ajustarse con </a:t>
            </a:r>
            <a:r>
              <a:rPr lang="es-AR" b="1" dirty="0"/>
              <a:t>precisión</a:t>
            </a:r>
            <a:r>
              <a:rPr lang="es-AR" dirty="0"/>
              <a:t> a una gama más amplia de formas posibles para </a:t>
            </a:r>
            <a:r>
              <a:rPr lang="es-AR" i="1" dirty="0">
                <a:solidFill>
                  <a:schemeClr val="bg2"/>
                </a:solidFill>
              </a:rPr>
              <a:t>f</a:t>
            </a:r>
            <a:r>
              <a:rPr lang="es-A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A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b="1" dirty="0"/>
              <a:t>Desventajas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Necesitamos una </a:t>
            </a:r>
            <a:r>
              <a:rPr lang="es-AR" b="1" dirty="0"/>
              <a:t>cantidad de observaciones </a:t>
            </a:r>
            <a:r>
              <a:rPr lang="es-AR" dirty="0"/>
              <a:t>mayor que en el caso de los modelos paramétricos.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Peligro de </a:t>
            </a:r>
            <a:r>
              <a:rPr lang="es-AR" b="1" dirty="0" err="1"/>
              <a:t>overfitting</a:t>
            </a:r>
            <a:r>
              <a:rPr lang="es-A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A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Gráfico 1" descr="Configuración contorno">
            <a:extLst>
              <a:ext uri="{FF2B5EF4-FFF2-40B4-BE49-F238E27FC236}">
                <a16:creationId xmlns:a16="http://schemas.microsoft.com/office/drawing/2014/main" id="{C3298CCE-63AF-4734-4C44-7C0BFC1DE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5684" y="153067"/>
            <a:ext cx="1156616" cy="115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Nos interesa más el cuánto o el cómo?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VI.Trade-off precisión-interpretabilidad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Qué esperar de teóricos y qué esperar de prácticos</a:t>
            </a: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60500" cy="34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>
                <a:solidFill>
                  <a:schemeClr val="lt1"/>
                </a:solidFill>
              </a:rPr>
              <a:t>Teóricos</a:t>
            </a:r>
            <a:endParaRPr sz="2400" b="1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 dirty="0" err="1">
                <a:solidFill>
                  <a:schemeClr val="lt1"/>
                </a:solidFill>
              </a:rPr>
              <a:t>Exposiciones</a:t>
            </a:r>
            <a:r>
              <a:rPr lang="en-GB" sz="2000" dirty="0">
                <a:solidFill>
                  <a:schemeClr val="lt1"/>
                </a:solidFill>
              </a:rPr>
              <a:t> de 60 </a:t>
            </a:r>
            <a:r>
              <a:rPr lang="en-GB" sz="2000" dirty="0" err="1">
                <a:solidFill>
                  <a:schemeClr val="lt1"/>
                </a:solidFill>
              </a:rPr>
              <a:t>minutos</a:t>
            </a:r>
            <a:r>
              <a:rPr lang="en-GB" sz="2000" dirty="0">
                <a:solidFill>
                  <a:schemeClr val="lt1"/>
                </a:solidFill>
              </a:rPr>
              <a:t> con slides </a:t>
            </a:r>
            <a:r>
              <a:rPr lang="en-GB" sz="2000" dirty="0" err="1">
                <a:solidFill>
                  <a:schemeClr val="lt1"/>
                </a:solidFill>
              </a:rPr>
              <a:t>sobre</a:t>
            </a:r>
            <a:r>
              <a:rPr lang="en-GB" sz="2000" dirty="0">
                <a:solidFill>
                  <a:schemeClr val="lt1"/>
                </a:solidFill>
              </a:rPr>
              <a:t> </a:t>
            </a:r>
            <a:r>
              <a:rPr lang="en-GB" sz="2000" dirty="0" err="1">
                <a:solidFill>
                  <a:schemeClr val="lt1"/>
                </a:solidFill>
              </a:rPr>
              <a:t>los</a:t>
            </a:r>
            <a:r>
              <a:rPr lang="en-GB" sz="2000" dirty="0">
                <a:solidFill>
                  <a:schemeClr val="lt1"/>
                </a:solidFill>
              </a:rPr>
              <a:t> </a:t>
            </a:r>
            <a:r>
              <a:rPr lang="en-GB" sz="2000" dirty="0" err="1">
                <a:solidFill>
                  <a:schemeClr val="lt1"/>
                </a:solidFill>
              </a:rPr>
              <a:t>conceptos</a:t>
            </a:r>
            <a:r>
              <a:rPr lang="en-GB" sz="2000" dirty="0">
                <a:solidFill>
                  <a:schemeClr val="lt1"/>
                </a:solidFill>
              </a:rPr>
              <a:t> </a:t>
            </a:r>
            <a:r>
              <a:rPr lang="en-GB" sz="2000" dirty="0" err="1">
                <a:solidFill>
                  <a:schemeClr val="lt1"/>
                </a:solidFill>
              </a:rPr>
              <a:t>teóricos</a:t>
            </a:r>
            <a:r>
              <a:rPr lang="en-GB" sz="2000" dirty="0">
                <a:solidFill>
                  <a:schemeClr val="lt1"/>
                </a:solidFill>
              </a:rPr>
              <a:t> </a:t>
            </a:r>
            <a:r>
              <a:rPr lang="en-GB" sz="2000" dirty="0" err="1">
                <a:solidFill>
                  <a:schemeClr val="lt1"/>
                </a:solidFill>
              </a:rPr>
              <a:t>estadísticos</a:t>
            </a:r>
            <a:r>
              <a:rPr lang="en-GB" sz="2000" dirty="0">
                <a:solidFill>
                  <a:schemeClr val="lt1"/>
                </a:solidFill>
              </a:rPr>
              <a:t> y de </a:t>
            </a:r>
            <a:r>
              <a:rPr lang="en-GB" sz="2000" dirty="0" err="1">
                <a:solidFill>
                  <a:schemeClr val="lt1"/>
                </a:solidFill>
              </a:rPr>
              <a:t>modelización</a:t>
            </a:r>
            <a:r>
              <a:rPr lang="en-GB" sz="2000" dirty="0">
                <a:solidFill>
                  <a:schemeClr val="lt1"/>
                </a:solidFill>
              </a:rPr>
              <a:t>.</a:t>
            </a:r>
            <a:endParaRPr sz="2400" b="1" dirty="0">
              <a:solidFill>
                <a:schemeClr val="lt1"/>
              </a:solidFill>
            </a:endParaRPr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4771795" y="1152475"/>
            <a:ext cx="4060500" cy="34164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/>
              <a:t>Prácticos</a:t>
            </a:r>
            <a:endParaRPr sz="2400" b="1" dirty="0"/>
          </a:p>
          <a:p>
            <a:pPr marL="457200" lvl="0" indent="-3810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000" dirty="0" err="1"/>
              <a:t>Guiadas</a:t>
            </a:r>
            <a:r>
              <a:rPr lang="en-GB" sz="2000" dirty="0"/>
              <a:t> </a:t>
            </a:r>
            <a:r>
              <a:rPr lang="en-GB" sz="2000" dirty="0" err="1"/>
              <a:t>en</a:t>
            </a:r>
            <a:r>
              <a:rPr lang="en-GB" sz="2000" dirty="0"/>
              <a:t> </a:t>
            </a:r>
            <a:r>
              <a:rPr lang="en-GB" sz="2000" dirty="0" err="1"/>
              <a:t>clase</a:t>
            </a:r>
            <a:r>
              <a:rPr lang="en-GB" sz="2000" dirty="0"/>
              <a:t>, 60 </a:t>
            </a:r>
            <a:r>
              <a:rPr lang="en-GB" sz="2000" dirty="0" err="1"/>
              <a:t>minutos</a:t>
            </a:r>
            <a:r>
              <a:rPr lang="en-GB" sz="2000" dirty="0"/>
              <a:t> para </a:t>
            </a:r>
            <a:r>
              <a:rPr lang="en-GB" sz="2000" dirty="0" err="1"/>
              <a:t>trabajar</a:t>
            </a:r>
            <a:r>
              <a:rPr lang="en-GB" sz="2000" dirty="0"/>
              <a:t>.</a:t>
            </a:r>
            <a:endParaRPr sz="2000" dirty="0"/>
          </a:p>
          <a:p>
            <a:pPr marL="457200" lvl="0" indent="-3556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 dirty="0" err="1"/>
              <a:t>Independientes</a:t>
            </a:r>
            <a:r>
              <a:rPr lang="en-GB" sz="2000" dirty="0"/>
              <a:t> para </a:t>
            </a:r>
            <a:r>
              <a:rPr lang="en-GB" sz="2000" dirty="0" err="1"/>
              <a:t>trabajar</a:t>
            </a:r>
            <a:r>
              <a:rPr lang="en-GB" sz="2000" dirty="0"/>
              <a:t> entre </a:t>
            </a:r>
            <a:r>
              <a:rPr lang="en-GB" sz="2000" dirty="0" err="1"/>
              <a:t>clase</a:t>
            </a:r>
            <a:r>
              <a:rPr lang="en-GB" sz="2000" dirty="0"/>
              <a:t> y </a:t>
            </a:r>
            <a:r>
              <a:rPr lang="en-GB" sz="2000" dirty="0" err="1"/>
              <a:t>clase</a:t>
            </a:r>
            <a:r>
              <a:rPr lang="en-GB" sz="2000" dirty="0"/>
              <a:t>.</a:t>
            </a:r>
            <a:endParaRPr sz="2000" dirty="0"/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 dirty="0"/>
              <a:t>Ambas </a:t>
            </a:r>
            <a:r>
              <a:rPr lang="en-GB" sz="2000" dirty="0" err="1"/>
              <a:t>en</a:t>
            </a:r>
            <a:r>
              <a:rPr lang="en-GB" sz="2000" dirty="0"/>
              <a:t> R Studio.</a:t>
            </a:r>
            <a:endParaRPr sz="2000" dirty="0"/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Precisión a cualquier costo no es siempre lo mejor</a:t>
            </a:r>
            <a:endParaRPr/>
          </a:p>
        </p:txBody>
      </p:sp>
      <p:sp>
        <p:nvSpPr>
          <p:cNvPr id="257" name="Google Shape;257;p44"/>
          <p:cNvSpPr txBox="1">
            <a:spLocks noGrp="1"/>
          </p:cNvSpPr>
          <p:nvPr>
            <p:ph type="body" idx="1"/>
          </p:nvPr>
        </p:nvSpPr>
        <p:spPr>
          <a:xfrm>
            <a:off x="311625" y="1152475"/>
            <a:ext cx="4819500" cy="3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err="1"/>
              <a:t>Modelos</a:t>
            </a:r>
            <a:r>
              <a:rPr lang="en-GB" dirty="0"/>
              <a:t> </a:t>
            </a:r>
            <a:r>
              <a:rPr lang="en-GB" dirty="0" err="1"/>
              <a:t>más</a:t>
            </a:r>
            <a:r>
              <a:rPr lang="en-GB" dirty="0"/>
              <a:t> </a:t>
            </a:r>
            <a:r>
              <a:rPr lang="en-GB" dirty="0" err="1"/>
              <a:t>precisos</a:t>
            </a:r>
            <a:r>
              <a:rPr lang="en-GB" dirty="0"/>
              <a:t> y </a:t>
            </a:r>
            <a:r>
              <a:rPr lang="en-GB" dirty="0" err="1"/>
              <a:t>menos</a:t>
            </a:r>
            <a:r>
              <a:rPr lang="en-GB" dirty="0"/>
              <a:t> </a:t>
            </a:r>
            <a:r>
              <a:rPr lang="en-GB" dirty="0" err="1"/>
              <a:t>restrictivos</a:t>
            </a:r>
            <a:r>
              <a:rPr lang="en-GB" dirty="0"/>
              <a:t> (no </a:t>
            </a:r>
            <a:r>
              <a:rPr lang="en-GB" dirty="0" err="1"/>
              <a:t>paramétricos</a:t>
            </a:r>
            <a:r>
              <a:rPr lang="en-GB" dirty="0"/>
              <a:t>, no </a:t>
            </a:r>
            <a:r>
              <a:rPr lang="en-GB" dirty="0" err="1"/>
              <a:t>lineales</a:t>
            </a:r>
            <a:r>
              <a:rPr lang="en-GB" dirty="0"/>
              <a:t> o que </a:t>
            </a:r>
            <a:r>
              <a:rPr lang="en-GB" dirty="0" err="1"/>
              <a:t>incorporen</a:t>
            </a:r>
            <a:r>
              <a:rPr lang="en-GB" dirty="0"/>
              <a:t> un alto </a:t>
            </a:r>
            <a:r>
              <a:rPr lang="en-GB" dirty="0" err="1"/>
              <a:t>número</a:t>
            </a:r>
            <a:r>
              <a:rPr lang="en-GB" dirty="0"/>
              <a:t> de variables </a:t>
            </a:r>
            <a:r>
              <a:rPr lang="en-GB" dirty="0" err="1"/>
              <a:t>independientes</a:t>
            </a:r>
            <a:r>
              <a:rPr lang="en-GB" dirty="0"/>
              <a:t>) </a:t>
            </a:r>
            <a:r>
              <a:rPr lang="en-GB" dirty="0" err="1"/>
              <a:t>reducen</a:t>
            </a:r>
            <a:r>
              <a:rPr lang="en-GB" dirty="0"/>
              <a:t> la </a:t>
            </a:r>
            <a:r>
              <a:rPr lang="en-GB" dirty="0" err="1">
                <a:highlight>
                  <a:schemeClr val="lt2"/>
                </a:highlight>
              </a:rPr>
              <a:t>interpretabilidad</a:t>
            </a:r>
            <a:r>
              <a:rPr lang="en-GB" dirty="0"/>
              <a:t> de las </a:t>
            </a:r>
            <a:r>
              <a:rPr lang="en-GB" dirty="0" err="1"/>
              <a:t>relaciones</a:t>
            </a:r>
            <a:r>
              <a:rPr lang="en-GB" dirty="0"/>
              <a:t>. Es </a:t>
            </a:r>
            <a:r>
              <a:rPr lang="en-GB" dirty="0" err="1"/>
              <a:t>necesario</a:t>
            </a:r>
            <a:r>
              <a:rPr lang="en-GB" dirty="0"/>
              <a:t> </a:t>
            </a:r>
            <a:r>
              <a:rPr lang="en-GB" dirty="0" err="1"/>
              <a:t>evaluar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la </a:t>
            </a:r>
            <a:r>
              <a:rPr lang="en-GB" dirty="0" err="1"/>
              <a:t>ganancia</a:t>
            </a:r>
            <a:r>
              <a:rPr lang="en-GB" dirty="0"/>
              <a:t> marginal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>
                <a:highlight>
                  <a:schemeClr val="lt2"/>
                </a:highlight>
              </a:rPr>
              <a:t>precisión</a:t>
            </a:r>
            <a:r>
              <a:rPr lang="en-GB" dirty="0"/>
              <a:t> </a:t>
            </a:r>
            <a:r>
              <a:rPr lang="en-GB" dirty="0" err="1"/>
              <a:t>compensa</a:t>
            </a:r>
            <a:r>
              <a:rPr lang="en-GB" dirty="0"/>
              <a:t> ese </a:t>
            </a:r>
            <a:r>
              <a:rPr lang="en-GB" dirty="0" err="1"/>
              <a:t>costo</a:t>
            </a:r>
            <a:r>
              <a:rPr lang="en-GB" dirty="0"/>
              <a:t> (</a:t>
            </a:r>
            <a:r>
              <a:rPr lang="en-GB" dirty="0" err="1"/>
              <a:t>además</a:t>
            </a:r>
            <a:r>
              <a:rPr lang="en-GB" dirty="0"/>
              <a:t> de la mayor </a:t>
            </a:r>
            <a:r>
              <a:rPr lang="en-GB" dirty="0" err="1"/>
              <a:t>posibilidad</a:t>
            </a:r>
            <a:r>
              <a:rPr lang="en-GB" dirty="0"/>
              <a:t> de </a:t>
            </a:r>
            <a:r>
              <a:rPr lang="en-GB" i="1" dirty="0">
                <a:highlight>
                  <a:schemeClr val="lt2"/>
                </a:highlight>
              </a:rPr>
              <a:t>overfitting</a:t>
            </a:r>
            <a:r>
              <a:rPr lang="en-GB" dirty="0"/>
              <a:t>).</a:t>
            </a:r>
            <a:endParaRPr dirty="0"/>
          </a:p>
        </p:txBody>
      </p:sp>
      <p:pic>
        <p:nvPicPr>
          <p:cNvPr id="3" name="Imagen 2" descr="Foto montaje de la cara de un hombre&#10;&#10;Descripción generada automáticamente">
            <a:extLst>
              <a:ext uri="{FF2B5EF4-FFF2-40B4-BE49-F238E27FC236}">
                <a16:creationId xmlns:a16="http://schemas.microsoft.com/office/drawing/2014/main" id="{953C5343-24A6-3828-11B7-0CFF9FC96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016" y="2029613"/>
            <a:ext cx="3332284" cy="14969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VII.Trade-off sesgo-varianza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Buscar el mejor equilibrio para cada modelo</a:t>
            </a:r>
            <a:endParaRPr/>
          </a:p>
        </p:txBody>
      </p:sp>
      <p:sp>
        <p:nvSpPr>
          <p:cNvPr id="268" name="Google Shape;268;p46"/>
          <p:cNvSpPr txBox="1">
            <a:spLocks noGrp="1"/>
          </p:cNvSpPr>
          <p:nvPr>
            <p:ph type="body" idx="1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highlight>
                  <a:schemeClr val="lt2"/>
                </a:highlight>
              </a:rPr>
              <a:t>Varianza</a:t>
            </a:r>
            <a:r>
              <a:rPr lang="en-GB" b="1" dirty="0"/>
              <a:t>: </a:t>
            </a:r>
            <a:r>
              <a:rPr lang="en-GB" dirty="0" err="1"/>
              <a:t>cantidad</a:t>
            </a:r>
            <a:r>
              <a:rPr lang="en-GB" dirty="0"/>
              <a:t> que </a:t>
            </a:r>
            <a:r>
              <a:rPr lang="en-GB" dirty="0" err="1"/>
              <a:t>variaría</a:t>
            </a:r>
            <a:r>
              <a:rPr lang="en-GB" dirty="0"/>
              <a:t> la </a:t>
            </a:r>
            <a:r>
              <a:rPr lang="en-GB" dirty="0" err="1"/>
              <a:t>estimación</a:t>
            </a:r>
            <a:r>
              <a:rPr lang="en-GB" dirty="0"/>
              <a:t> de </a:t>
            </a:r>
            <a:r>
              <a:rPr lang="en-GB" i="1" dirty="0"/>
              <a:t>f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usarámos</a:t>
            </a:r>
            <a:r>
              <a:rPr lang="en-GB" dirty="0"/>
              <a:t> </a:t>
            </a:r>
            <a:r>
              <a:rPr lang="en-GB" dirty="0" err="1"/>
              <a:t>otro</a:t>
            </a:r>
            <a:r>
              <a:rPr lang="en-GB" dirty="0"/>
              <a:t> </a:t>
            </a:r>
            <a:r>
              <a:rPr lang="en-GB" i="1" dirty="0"/>
              <a:t>set</a:t>
            </a:r>
            <a:r>
              <a:rPr lang="en-GB" dirty="0"/>
              <a:t> de </a:t>
            </a:r>
            <a:r>
              <a:rPr lang="en-GB" dirty="0" err="1"/>
              <a:t>entrenamiento</a:t>
            </a:r>
            <a:r>
              <a:rPr lang="en-GB" dirty="0"/>
              <a:t>. </a:t>
            </a:r>
            <a:r>
              <a:rPr lang="en-GB" dirty="0" err="1"/>
              <a:t>Métodos</a:t>
            </a:r>
            <a:r>
              <a:rPr lang="en-GB" dirty="0"/>
              <a:t> </a:t>
            </a:r>
            <a:r>
              <a:rPr lang="en-GB" b="1" dirty="0" err="1"/>
              <a:t>más</a:t>
            </a:r>
            <a:r>
              <a:rPr lang="en-GB" b="1" dirty="0"/>
              <a:t> flexibles </a:t>
            </a:r>
            <a:r>
              <a:rPr lang="en-GB" dirty="0" err="1"/>
              <a:t>tienen</a:t>
            </a:r>
            <a:r>
              <a:rPr lang="en-GB" dirty="0"/>
              <a:t> </a:t>
            </a:r>
            <a:r>
              <a:rPr lang="en-GB" b="1" dirty="0" err="1"/>
              <a:t>más</a:t>
            </a:r>
            <a:r>
              <a:rPr lang="en-GB" b="1" dirty="0"/>
              <a:t> </a:t>
            </a:r>
            <a:r>
              <a:rPr lang="en-GB" b="1" dirty="0" err="1"/>
              <a:t>varianza</a:t>
            </a:r>
            <a:r>
              <a:rPr lang="en-GB" dirty="0"/>
              <a:t>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b="1" dirty="0" err="1">
                <a:highlight>
                  <a:schemeClr val="lt2"/>
                </a:highlight>
              </a:rPr>
              <a:t>Sesgo</a:t>
            </a:r>
            <a:r>
              <a:rPr lang="en-GB" b="1" dirty="0"/>
              <a:t>:</a:t>
            </a:r>
            <a:r>
              <a:rPr lang="en-GB" dirty="0"/>
              <a:t> </a:t>
            </a:r>
            <a:r>
              <a:rPr lang="en-GB" dirty="0" err="1"/>
              <a:t>cualidad</a:t>
            </a:r>
            <a:r>
              <a:rPr lang="en-GB" dirty="0"/>
              <a:t> del </a:t>
            </a:r>
            <a:r>
              <a:rPr lang="en-GB" dirty="0" err="1"/>
              <a:t>modelo</a:t>
            </a:r>
            <a:r>
              <a:rPr lang="en-GB" dirty="0"/>
              <a:t> de </a:t>
            </a:r>
            <a:r>
              <a:rPr lang="en-GB" dirty="0" err="1"/>
              <a:t>sistemáticamente</a:t>
            </a:r>
            <a:r>
              <a:rPr lang="en-GB" dirty="0"/>
              <a:t> </a:t>
            </a:r>
            <a:r>
              <a:rPr lang="en-GB" dirty="0" err="1"/>
              <a:t>subestimar</a:t>
            </a:r>
            <a:r>
              <a:rPr lang="en-GB" dirty="0"/>
              <a:t> o </a:t>
            </a:r>
            <a:r>
              <a:rPr lang="en-GB" dirty="0" err="1"/>
              <a:t>sobreestimar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valor</a:t>
            </a:r>
            <a:r>
              <a:rPr lang="en-GB" dirty="0"/>
              <a:t> a </a:t>
            </a:r>
            <a:r>
              <a:rPr lang="en-GB" dirty="0" err="1"/>
              <a:t>predecir</a:t>
            </a:r>
            <a:r>
              <a:rPr lang="en-GB" dirty="0"/>
              <a:t>. </a:t>
            </a:r>
            <a:r>
              <a:rPr lang="en-GB" dirty="0" err="1"/>
              <a:t>Métodos</a:t>
            </a:r>
            <a:r>
              <a:rPr lang="en-GB" dirty="0"/>
              <a:t> </a:t>
            </a:r>
            <a:r>
              <a:rPr lang="en-GB" b="1" dirty="0" err="1"/>
              <a:t>menos</a:t>
            </a:r>
            <a:r>
              <a:rPr lang="en-GB" b="1" dirty="0"/>
              <a:t> flexibles</a:t>
            </a:r>
            <a:r>
              <a:rPr lang="en-GB" dirty="0"/>
              <a:t> </a:t>
            </a:r>
            <a:r>
              <a:rPr lang="en-GB" dirty="0" err="1"/>
              <a:t>tienen</a:t>
            </a:r>
            <a:r>
              <a:rPr lang="en-GB" dirty="0"/>
              <a:t> </a:t>
            </a:r>
            <a:r>
              <a:rPr lang="en-GB" b="1" dirty="0" err="1"/>
              <a:t>más</a:t>
            </a:r>
            <a:r>
              <a:rPr lang="en-GB" b="1" dirty="0"/>
              <a:t> </a:t>
            </a:r>
            <a:r>
              <a:rPr lang="en-GB" b="1" dirty="0" err="1"/>
              <a:t>sesgo</a:t>
            </a:r>
            <a:r>
              <a:rPr lang="en-GB" dirty="0"/>
              <a:t>.</a:t>
            </a:r>
            <a:endParaRPr dirty="0"/>
          </a:p>
        </p:txBody>
      </p:sp>
      <p:pic>
        <p:nvPicPr>
          <p:cNvPr id="269" name="Google Shape;26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2672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¿Cuán</a:t>
            </a:r>
            <a:r>
              <a:rPr lang="en-GB" dirty="0"/>
              <a:t> bueno es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modelo</a:t>
            </a:r>
            <a:r>
              <a:rPr lang="en-GB" dirty="0"/>
              <a:t>?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VIII. Calidad del fit: Train-Test split y </a:t>
            </a:r>
            <a:r>
              <a:rPr lang="en-GB" dirty="0" err="1"/>
              <a:t>métricas</a:t>
            </a:r>
            <a:r>
              <a:rPr lang="en-GB" dirty="0"/>
              <a:t> </a:t>
            </a:r>
            <a:r>
              <a:rPr lang="en-GB" dirty="0" err="1"/>
              <a:t>básicas</a:t>
            </a: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1360967" y="252593"/>
            <a:ext cx="7345229" cy="2979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br>
              <a:rPr lang="en-GB" sz="1600" dirty="0">
                <a:solidFill>
                  <a:schemeClr val="accent3"/>
                </a:solidFill>
                <a:latin typeface="+mj-lt"/>
              </a:rPr>
            </a:br>
            <a:br>
              <a:rPr lang="en-GB" sz="1600" dirty="0">
                <a:solidFill>
                  <a:schemeClr val="accent3"/>
                </a:solidFill>
              </a:rPr>
            </a:br>
            <a:endParaRPr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Google Shape;284;p49">
            <a:extLst>
              <a:ext uri="{FF2B5EF4-FFF2-40B4-BE49-F238E27FC236}">
                <a16:creationId xmlns:a16="http://schemas.microsoft.com/office/drawing/2014/main" id="{4A3C9BC5-E2BF-AC79-1B18-F6B954AC1E3E}"/>
              </a:ext>
            </a:extLst>
          </p:cNvPr>
          <p:cNvSpPr txBox="1">
            <a:spLocks/>
          </p:cNvSpPr>
          <p:nvPr/>
        </p:nvSpPr>
        <p:spPr>
          <a:xfrm>
            <a:off x="212651" y="106326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El </a:t>
            </a:r>
            <a:r>
              <a:rPr lang="en-GB" sz="2000" dirty="0" err="1">
                <a:latin typeface="+mj-lt"/>
              </a:rPr>
              <a:t>problema</a:t>
            </a:r>
            <a:r>
              <a:rPr lang="en-GB" sz="2000" dirty="0">
                <a:latin typeface="+mj-lt"/>
              </a:rPr>
              <a:t> del overfitting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576947B-D44F-E647-1A67-6EB92A1FD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700" y="825293"/>
            <a:ext cx="528637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Imagen que contiene edificio, caja, ladrillo&#10;&#10;Descripción generada automáticamente">
            <a:extLst>
              <a:ext uri="{FF2B5EF4-FFF2-40B4-BE49-F238E27FC236}">
                <a16:creationId xmlns:a16="http://schemas.microsoft.com/office/drawing/2014/main" id="{E5087688-1A92-5B0F-3E1E-4C7C8DE49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62" y="784080"/>
            <a:ext cx="2386380" cy="3575339"/>
          </a:xfrm>
          <a:prstGeom prst="rect">
            <a:avLst/>
          </a:prstGeom>
        </p:spPr>
      </p:pic>
      <p:sp>
        <p:nvSpPr>
          <p:cNvPr id="4" name="Google Shape;284;p49">
            <a:extLst>
              <a:ext uri="{FF2B5EF4-FFF2-40B4-BE49-F238E27FC236}">
                <a16:creationId xmlns:a16="http://schemas.microsoft.com/office/drawing/2014/main" id="{FAE7D9D0-A2FC-F0F3-CE39-09EC610C5540}"/>
              </a:ext>
            </a:extLst>
          </p:cNvPr>
          <p:cNvSpPr txBox="1">
            <a:spLocks/>
          </p:cNvSpPr>
          <p:nvPr/>
        </p:nvSpPr>
        <p:spPr>
          <a:xfrm>
            <a:off x="2838893" y="2456121"/>
            <a:ext cx="6015945" cy="217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El problema está centralmente ligado a la </a:t>
            </a:r>
            <a:r>
              <a:rPr lang="es-MX" sz="1600" b="1" dirty="0">
                <a:solidFill>
                  <a:schemeClr val="accent3"/>
                </a:solidFill>
                <a:highlight>
                  <a:schemeClr val="lt2"/>
                </a:highlight>
              </a:rPr>
              <a:t>predicción.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Nuestro interés no es que el modelo tenga buenas métricas en los datos con los que se entrenó, sino que sea bueno para predecir datos nuevos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Overfitting se puede producir por varias causas. Ej: polinomios de muy alto grado, utilización de una gran cantidad de variables, valores de parámetros que otorgan mucha flexibilidad</a:t>
            </a:r>
          </a:p>
        </p:txBody>
      </p:sp>
    </p:spTree>
    <p:extLst>
      <p:ext uri="{BB962C8B-B14F-4D97-AF65-F5344CB8AC3E}">
        <p14:creationId xmlns:p14="http://schemas.microsoft.com/office/powerpoint/2010/main" val="3261882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Train y test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231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1360967" y="252593"/>
            <a:ext cx="7345229" cy="2979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br>
              <a:rPr lang="en-GB" sz="1600" dirty="0">
                <a:solidFill>
                  <a:schemeClr val="accent3"/>
                </a:solidFill>
                <a:latin typeface="+mj-lt"/>
              </a:rPr>
            </a:br>
            <a:br>
              <a:rPr lang="en-GB" sz="1600" dirty="0">
                <a:solidFill>
                  <a:schemeClr val="accent3"/>
                </a:solidFill>
              </a:rPr>
            </a:br>
            <a:endParaRPr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Google Shape;284;p49">
            <a:extLst>
              <a:ext uri="{FF2B5EF4-FFF2-40B4-BE49-F238E27FC236}">
                <a16:creationId xmlns:a16="http://schemas.microsoft.com/office/drawing/2014/main" id="{4A3C9BC5-E2BF-AC79-1B18-F6B954AC1E3E}"/>
              </a:ext>
            </a:extLst>
          </p:cNvPr>
          <p:cNvSpPr txBox="1">
            <a:spLocks/>
          </p:cNvSpPr>
          <p:nvPr/>
        </p:nvSpPr>
        <p:spPr>
          <a:xfrm>
            <a:off x="212651" y="106326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Train – Test split</a:t>
            </a:r>
          </a:p>
        </p:txBody>
      </p:sp>
      <p:sp>
        <p:nvSpPr>
          <p:cNvPr id="4" name="Google Shape;284;p49">
            <a:extLst>
              <a:ext uri="{FF2B5EF4-FFF2-40B4-BE49-F238E27FC236}">
                <a16:creationId xmlns:a16="http://schemas.microsoft.com/office/drawing/2014/main" id="{FAE7D9D0-A2FC-F0F3-CE39-09EC610C5540}"/>
              </a:ext>
            </a:extLst>
          </p:cNvPr>
          <p:cNvSpPr txBox="1">
            <a:spLocks/>
          </p:cNvSpPr>
          <p:nvPr/>
        </p:nvSpPr>
        <p:spPr>
          <a:xfrm>
            <a:off x="5007330" y="825293"/>
            <a:ext cx="3913386" cy="3874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Técnica para lidiar con el overfitting: Se evalua la calidad de las predicciones sobre datos no utilizados para entrenar el modelo. ¿En qué consiste?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Se divide el dataset (usualmente 80% - 20%) utilizando una parte para entrenamiento del modelo y otra para testeo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Se estiman las métricas de calidad de las predicciones en la base de testeo (es decir sobre casos que no fueron utilizados para entrenar el modelo)</a:t>
            </a:r>
            <a:endParaRPr lang="es-MX" sz="1600" b="1" dirty="0">
              <a:solidFill>
                <a:schemeClr val="accent3"/>
              </a:solidFill>
              <a:highlight>
                <a:schemeClr val="lt2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(Adelanto de temas a ver desde clase 5): En modelos que cuentan con </a:t>
            </a:r>
            <a:r>
              <a:rPr lang="es-MX" sz="1600" b="1" i="1" dirty="0" err="1"/>
              <a:t>hiperparámetros</a:t>
            </a:r>
            <a:r>
              <a:rPr lang="es-MX" sz="1600" b="1" i="1" dirty="0"/>
              <a:t>,</a:t>
            </a:r>
            <a:r>
              <a:rPr lang="es-MX" sz="1600" dirty="0"/>
              <a:t> antes de pasar a evaluar en el </a:t>
            </a:r>
            <a:r>
              <a:rPr lang="es-MX" sz="1600" i="1" dirty="0"/>
              <a:t>test </a:t>
            </a:r>
            <a:r>
              <a:rPr lang="es-MX" sz="1600" dirty="0"/>
              <a:t>set se utilizan técnicas de validación para encontrar los valores óptimos de los </a:t>
            </a:r>
            <a:r>
              <a:rPr lang="es-MX" sz="1600" dirty="0" err="1"/>
              <a:t>hiperparámetros</a:t>
            </a:r>
            <a:r>
              <a:rPr lang="es-MX" sz="1600" dirty="0"/>
              <a:t>.</a:t>
            </a:r>
          </a:p>
        </p:txBody>
      </p:sp>
      <p:pic>
        <p:nvPicPr>
          <p:cNvPr id="4098" name="Picture 2" descr="How to Train and Test Data Like a Pro - SDS Club">
            <a:extLst>
              <a:ext uri="{FF2B5EF4-FFF2-40B4-BE49-F238E27FC236}">
                <a16:creationId xmlns:a16="http://schemas.microsoft.com/office/drawing/2014/main" id="{85EA6626-8BF2-F225-862E-889C7E536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0" y="679026"/>
            <a:ext cx="4985179" cy="363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3841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19655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Mean </a:t>
            </a:r>
            <a:r>
              <a:rPr lang="en-GB" dirty="0" err="1"/>
              <a:t>Squeared</a:t>
            </a:r>
            <a:r>
              <a:rPr lang="en-GB" dirty="0"/>
              <a:t> Error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0220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Mean Squared </a:t>
            </a:r>
            <a:r>
              <a:rPr lang="en-GB" dirty="0"/>
              <a:t>E</a:t>
            </a:r>
            <a:r>
              <a:rPr lang="en-GB" sz="2800" dirty="0"/>
              <a:t>rror (</a:t>
            </a:r>
            <a:r>
              <a:rPr lang="en-GB" dirty="0"/>
              <a:t>MSE</a:t>
            </a:r>
            <a:r>
              <a:rPr lang="en-GB" sz="2800" dirty="0"/>
              <a:t>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B2A845DB-43F3-E872-8162-DA5EC9B9C50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699" y="1301261"/>
                <a:ext cx="8049785" cy="3267613"/>
              </a:xfrm>
            </p:spPr>
            <p:txBody>
              <a:bodyPr/>
              <a:lstStyle/>
              <a:p>
                <a:pPr marL="114300" indent="0" algn="ctr">
                  <a:buNone/>
                </a:pPr>
                <a:r>
                  <a:rPr lang="es-AR" dirty="0"/>
                  <a:t>Una primera medida para </a:t>
                </a:r>
                <a:r>
                  <a:rPr lang="es-AR" sz="1700" b="1" dirty="0">
                    <a:highlight>
                      <a:schemeClr val="lt2"/>
                    </a:highlight>
                  </a:rPr>
                  <a:t>evaluar nuestro modelo</a:t>
                </a:r>
                <a:r>
                  <a:rPr lang="es-AR" dirty="0"/>
                  <a:t>:</a:t>
                </a:r>
              </a:p>
              <a:p>
                <a:pPr marL="114300" indent="0" algn="ctr">
                  <a:buNone/>
                </a:pPr>
                <a:endParaRPr lang="es-AR" dirty="0"/>
              </a:p>
              <a:p>
                <a:pPr marL="1143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acc>
                            <m:accPr>
                              <m:chr m:val="̂"/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s-AR" dirty="0"/>
              </a:p>
              <a:p>
                <a:pPr marL="114300" indent="0" algn="ctr">
                  <a:buNone/>
                </a:pPr>
                <a:endParaRPr lang="es-AR" dirty="0"/>
              </a:p>
              <a:p>
                <a:pPr marL="114300" indent="0">
                  <a:buNone/>
                </a:pPr>
                <a:endParaRPr lang="es-AR" dirty="0"/>
              </a:p>
              <a:p>
                <a:pPr marL="114300" indent="0">
                  <a:buNone/>
                </a:pPr>
                <a:r>
                  <a:rPr lang="es-AR" dirty="0"/>
                  <a:t>El error cuadrático medio será </a:t>
                </a:r>
                <a:r>
                  <a:rPr lang="es-AR" b="1" dirty="0"/>
                  <a:t>menor</a:t>
                </a:r>
                <a:r>
                  <a:rPr lang="es-AR" dirty="0"/>
                  <a:t> cuanto más </a:t>
                </a:r>
                <a:r>
                  <a:rPr lang="es-AR" b="1" dirty="0"/>
                  <a:t>cercanas</a:t>
                </a:r>
                <a:r>
                  <a:rPr lang="es-AR" dirty="0"/>
                  <a:t> sean nuestras predicciones a los valores reales. </a:t>
                </a:r>
              </a:p>
            </p:txBody>
          </p:sp>
        </mc:Choice>
        <mc:Fallback xmlns="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B2A845DB-43F3-E872-8162-DA5EC9B9C5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1301261"/>
                <a:ext cx="8049785" cy="326761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áfico 6" descr="Diana contorno">
            <a:extLst>
              <a:ext uri="{FF2B5EF4-FFF2-40B4-BE49-F238E27FC236}">
                <a16:creationId xmlns:a16="http://schemas.microsoft.com/office/drawing/2014/main" id="{86CA212D-73AA-B9A8-DA8B-223240F87F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17900" y="39380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16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Bibliografía</a:t>
            </a:r>
            <a:r>
              <a:rPr lang="en-GB" dirty="0"/>
              <a:t> del </a:t>
            </a:r>
            <a:r>
              <a:rPr lang="en-GB" dirty="0" err="1"/>
              <a:t>módulo</a:t>
            </a:r>
            <a:endParaRPr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919369" y="1364869"/>
            <a:ext cx="7305262" cy="3259886"/>
          </a:xfrm>
          <a:prstGeom prst="rect">
            <a:avLst/>
          </a:prstGeom>
          <a:noFill/>
          <a:ln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An Introduction to Statistical Learning with applications in R (James, Witten, Hastie y </a:t>
            </a:r>
            <a:r>
              <a:rPr lang="en-GB" dirty="0" err="1"/>
              <a:t>Tibshirani</a:t>
            </a:r>
            <a:r>
              <a:rPr lang="en-GB" dirty="0"/>
              <a:t>) – 1</a:t>
            </a:r>
            <a:r>
              <a:rPr lang="en-GB" baseline="30000" dirty="0"/>
              <a:t>st</a:t>
            </a:r>
            <a:r>
              <a:rPr lang="en-GB" dirty="0"/>
              <a:t> and </a:t>
            </a:r>
            <a:r>
              <a:rPr lang="en-GB" dirty="0">
                <a:hlinkClick r:id="rId3"/>
              </a:rPr>
              <a:t>2</a:t>
            </a:r>
            <a:r>
              <a:rPr lang="en-GB" baseline="30000" dirty="0">
                <a:hlinkClick r:id="rId3"/>
              </a:rPr>
              <a:t>nd</a:t>
            </a:r>
            <a:r>
              <a:rPr lang="en-GB" dirty="0">
                <a:hlinkClick r:id="rId3"/>
              </a:rPr>
              <a:t> version </a:t>
            </a:r>
            <a:endParaRPr lang="en-GB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hlinkClick r:id="rId4"/>
              </a:rPr>
              <a:t>Tidy Modeling with R (Kuhn y </a:t>
            </a:r>
            <a:r>
              <a:rPr lang="en-US" dirty="0" err="1">
                <a:hlinkClick r:id="rId4"/>
              </a:rPr>
              <a:t>Silge</a:t>
            </a:r>
            <a:r>
              <a:rPr lang="en-US" dirty="0">
                <a:hlinkClick r:id="rId4"/>
              </a:rPr>
              <a:t>)</a:t>
            </a:r>
            <a:r>
              <a:rPr lang="es-AR" dirty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s-A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AR" dirty="0" err="1"/>
              <a:t>Introduction</a:t>
            </a:r>
            <a:r>
              <a:rPr lang="es-AR" dirty="0"/>
              <a:t> </a:t>
            </a:r>
            <a:r>
              <a:rPr lang="es-AR" dirty="0" err="1"/>
              <a:t>to</a:t>
            </a:r>
            <a:r>
              <a:rPr lang="es-AR" dirty="0"/>
              <a:t> Modern </a:t>
            </a:r>
            <a:r>
              <a:rPr lang="es-AR" dirty="0" err="1"/>
              <a:t>Statistics</a:t>
            </a:r>
            <a:r>
              <a:rPr lang="es-AR" dirty="0"/>
              <a:t> (</a:t>
            </a:r>
            <a:r>
              <a:rPr lang="es-AR" dirty="0" err="1"/>
              <a:t>Çetinkaya</a:t>
            </a:r>
            <a:r>
              <a:rPr lang="es-AR" dirty="0"/>
              <a:t>-Rundel y Hardin) 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690CFC0-5F6F-6FA3-BA3D-AE7D31E0B5E0}"/>
              </a:ext>
            </a:extLst>
          </p:cNvPr>
          <p:cNvCxnSpPr>
            <a:cxnSpLocks/>
          </p:cNvCxnSpPr>
          <p:nvPr/>
        </p:nvCxnSpPr>
        <p:spPr>
          <a:xfrm flipV="1">
            <a:off x="378069" y="940777"/>
            <a:ext cx="6849208" cy="2637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 </a:t>
            </a:r>
            <a:r>
              <a:rPr lang="en-GB" dirty="0" err="1"/>
              <a:t>importante</a:t>
            </a:r>
            <a:r>
              <a:rPr lang="en-GB" dirty="0"/>
              <a:t>: MSE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set de </a:t>
            </a:r>
            <a:r>
              <a:rPr lang="en-GB" b="1" dirty="0">
                <a:solidFill>
                  <a:schemeClr val="tx1"/>
                </a:solidFill>
                <a:highlight>
                  <a:schemeClr val="lt2"/>
                </a:highlight>
              </a:rPr>
              <a:t>testing</a:t>
            </a:r>
            <a:endParaRPr b="1" dirty="0">
              <a:solidFill>
                <a:schemeClr val="tx1"/>
              </a:solidFill>
              <a:highlight>
                <a:schemeClr val="lt2"/>
              </a:highlight>
            </a:endParaRPr>
          </a:p>
        </p:txBody>
      </p:sp>
      <p:pic>
        <p:nvPicPr>
          <p:cNvPr id="285" name="Google Shape;28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272637" cy="38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9"/>
          <p:cNvSpPr txBox="1">
            <a:spLocks noGrp="1"/>
          </p:cNvSpPr>
          <p:nvPr>
            <p:ph type="body" idx="1"/>
          </p:nvPr>
        </p:nvSpPr>
        <p:spPr>
          <a:xfrm>
            <a:off x="5425037" y="2827039"/>
            <a:ext cx="3414300" cy="14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300" dirty="0" err="1"/>
              <a:t>Entendamos</a:t>
            </a:r>
            <a:r>
              <a:rPr lang="en-GB" sz="2300" dirty="0"/>
              <a:t> </a:t>
            </a:r>
            <a:r>
              <a:rPr lang="en-GB" sz="2300" dirty="0" err="1"/>
              <a:t>juntes</a:t>
            </a:r>
            <a:r>
              <a:rPr lang="en-GB" sz="2300" dirty="0"/>
              <a:t> </a:t>
            </a:r>
            <a:r>
              <a:rPr lang="en-GB" sz="2300" dirty="0" err="1"/>
              <a:t>este</a:t>
            </a:r>
            <a:r>
              <a:rPr lang="en-GB" sz="2300" dirty="0"/>
              <a:t> </a:t>
            </a:r>
            <a:r>
              <a:rPr lang="en-GB" sz="2300" dirty="0" err="1"/>
              <a:t>gráfico</a:t>
            </a:r>
            <a:r>
              <a:rPr lang="en-GB" sz="2300" dirty="0"/>
              <a:t> de MSE (mean squared error) </a:t>
            </a:r>
            <a:r>
              <a:rPr lang="en-GB" sz="2300" dirty="0" err="1"/>
              <a:t>en</a:t>
            </a:r>
            <a:r>
              <a:rPr lang="en-GB" sz="2300" dirty="0"/>
              <a:t> training y testing set.</a:t>
            </a:r>
            <a:endParaRPr sz="23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Matriz</a:t>
            </a:r>
            <a:r>
              <a:rPr lang="en-GB" dirty="0"/>
              <a:t> de </a:t>
            </a:r>
            <a:r>
              <a:rPr lang="en-GB" dirty="0" err="1"/>
              <a:t>confusión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75549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a 6">
                <a:extLst>
                  <a:ext uri="{FF2B5EF4-FFF2-40B4-BE49-F238E27FC236}">
                    <a16:creationId xmlns:a16="http://schemas.microsoft.com/office/drawing/2014/main" id="{6BAFEA46-B9B3-8DC7-7B4E-4B2D3BBF06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8659167"/>
                  </p:ext>
                </p:extLst>
              </p:nvPr>
            </p:nvGraphicFramePr>
            <p:xfrm>
              <a:off x="-1213121" y="-295468"/>
              <a:ext cx="8902969" cy="5119070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2053894">
                      <a:extLst>
                        <a:ext uri="{9D8B030D-6E8A-4147-A177-3AD203B41FA5}">
                          <a16:colId xmlns:a16="http://schemas.microsoft.com/office/drawing/2014/main" val="2263324508"/>
                        </a:ext>
                      </a:extLst>
                    </a:gridCol>
                    <a:gridCol w="1507293">
                      <a:extLst>
                        <a:ext uri="{9D8B030D-6E8A-4147-A177-3AD203B41FA5}">
                          <a16:colId xmlns:a16="http://schemas.microsoft.com/office/drawing/2014/main" val="2638705446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2460867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3333555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4140083864"/>
                        </a:ext>
                      </a:extLst>
                    </a:gridCol>
                  </a:tblGrid>
                  <a:tr h="1023814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latin typeface="Proxima Nova" panose="020B0604020202020204" charset="0"/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Predicción</a:t>
                          </a: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44253083"/>
                      </a:ext>
                    </a:extLst>
                  </a:tr>
                  <a:tr h="1023814">
                    <a:tc gridSpan="2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3197368"/>
                      </a:ext>
                    </a:extLst>
                  </a:tr>
                  <a:tr h="1023814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Valor real</a:t>
                          </a: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Positive (TP)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Negative (FN)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Sensitivity</a:t>
                          </a:r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/</a:t>
                          </a:r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Recall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284099"/>
                      </a:ext>
                    </a:extLst>
                  </a:tr>
                  <a:tr h="1023814">
                    <a:tc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Positive (FP)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Negative (TN)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Specificity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dirty="0"/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992155"/>
                      </a:ext>
                    </a:extLst>
                  </a:tr>
                  <a:tr h="1023814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Precision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𝐹𝑃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Negative Predictive </a:t>
                          </a:r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Value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s-AR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s-AR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Accuracy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dirty="0"/>
                        </a:p>
                        <a:p>
                          <a:pPr algn="ctr" fontAlgn="ctr"/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50685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a 6">
                <a:extLst>
                  <a:ext uri="{FF2B5EF4-FFF2-40B4-BE49-F238E27FC236}">
                    <a16:creationId xmlns:a16="http://schemas.microsoft.com/office/drawing/2014/main" id="{6BAFEA46-B9B3-8DC7-7B4E-4B2D3BBF06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8659167"/>
                  </p:ext>
                </p:extLst>
              </p:nvPr>
            </p:nvGraphicFramePr>
            <p:xfrm>
              <a:off x="-1213121" y="-295468"/>
              <a:ext cx="8902969" cy="5119070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2053894">
                      <a:extLst>
                        <a:ext uri="{9D8B030D-6E8A-4147-A177-3AD203B41FA5}">
                          <a16:colId xmlns:a16="http://schemas.microsoft.com/office/drawing/2014/main" val="2263324508"/>
                        </a:ext>
                      </a:extLst>
                    </a:gridCol>
                    <a:gridCol w="1507293">
                      <a:extLst>
                        <a:ext uri="{9D8B030D-6E8A-4147-A177-3AD203B41FA5}">
                          <a16:colId xmlns:a16="http://schemas.microsoft.com/office/drawing/2014/main" val="2638705446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2460867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3333555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4140083864"/>
                        </a:ext>
                      </a:extLst>
                    </a:gridCol>
                  </a:tblGrid>
                  <a:tr h="1023814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latin typeface="Proxima Nova" panose="020B0604020202020204" charset="0"/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Predicción</a:t>
                          </a: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44253083"/>
                      </a:ext>
                    </a:extLst>
                  </a:tr>
                  <a:tr h="1023814">
                    <a:tc gridSpan="2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3197368"/>
                      </a:ext>
                    </a:extLst>
                  </a:tr>
                  <a:tr h="1023814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Valor real</a:t>
                          </a: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Positive (TP)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Negative (FN)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685" t="-198817" r="-685" b="-1994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284099"/>
                      </a:ext>
                    </a:extLst>
                  </a:tr>
                  <a:tr h="1023814">
                    <a:tc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Positive (FP)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Negative (TN)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685" t="-300595" r="-685" b="-1005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992155"/>
                      </a:ext>
                    </a:extLst>
                  </a:tr>
                  <a:tr h="1023814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200342" t="-400595" r="-201027" b="-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299317" t="-400595" r="-100341" b="-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685" t="-400595" r="-685" b="-5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50685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033297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IX. Flujo de trabajo</a:t>
            </a:r>
          </a:p>
        </p:txBody>
      </p:sp>
    </p:spTree>
    <p:extLst>
      <p:ext uri="{BB962C8B-B14F-4D97-AF65-F5344CB8AC3E}">
        <p14:creationId xmlns:p14="http://schemas.microsoft.com/office/powerpoint/2010/main" val="39334003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 err="1"/>
              <a:t>Flujo</a:t>
            </a:r>
            <a:r>
              <a:rPr lang="en-GB" sz="2500" dirty="0"/>
              <a:t> de </a:t>
            </a:r>
            <a:r>
              <a:rPr lang="en-GB" sz="2500" dirty="0" err="1"/>
              <a:t>trabajo</a:t>
            </a:r>
            <a:endParaRPr sz="2500" dirty="0"/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807746" y="1194152"/>
            <a:ext cx="4237891" cy="341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>
              <a:buFont typeface="+mj-lt"/>
              <a:buAutoNum type="arabicPeriod"/>
            </a:pPr>
            <a:r>
              <a:rPr lang="es-AR" b="1" dirty="0">
                <a:solidFill>
                  <a:schemeClr val="accent1"/>
                </a:solidFill>
              </a:rPr>
              <a:t>Data </a:t>
            </a:r>
            <a:r>
              <a:rPr lang="es-AR" b="1" dirty="0" err="1">
                <a:solidFill>
                  <a:schemeClr val="accent1"/>
                </a:solidFill>
              </a:rPr>
              <a:t>cleaning</a:t>
            </a:r>
            <a:endParaRPr lang="es-AR" b="1" dirty="0">
              <a:solidFill>
                <a:schemeClr val="accent1"/>
              </a:solidFill>
            </a:endParaRPr>
          </a:p>
          <a:p>
            <a:pPr marL="342900">
              <a:buFont typeface="+mj-lt"/>
              <a:buAutoNum type="arabicPeriod"/>
            </a:pPr>
            <a:endParaRPr lang="es-AR" b="1" dirty="0">
              <a:solidFill>
                <a:schemeClr val="accent1"/>
              </a:solidFill>
            </a:endParaRPr>
          </a:p>
          <a:p>
            <a:pPr marL="342900">
              <a:buFont typeface="+mj-lt"/>
              <a:buAutoNum type="arabicPeriod"/>
            </a:pPr>
            <a:r>
              <a:rPr lang="es-AR" b="1" dirty="0" err="1">
                <a:solidFill>
                  <a:schemeClr val="accent1"/>
                </a:solidFill>
              </a:rPr>
              <a:t>Understanding</a:t>
            </a:r>
            <a:r>
              <a:rPr lang="es-AR" b="1" dirty="0">
                <a:solidFill>
                  <a:schemeClr val="accent1"/>
                </a:solidFill>
              </a:rPr>
              <a:t> </a:t>
            </a:r>
            <a:r>
              <a:rPr lang="es-AR" b="1" dirty="0" err="1">
                <a:solidFill>
                  <a:schemeClr val="accent1"/>
                </a:solidFill>
              </a:rPr>
              <a:t>the</a:t>
            </a:r>
            <a:r>
              <a:rPr lang="es-AR" b="1" dirty="0">
                <a:solidFill>
                  <a:schemeClr val="accent1"/>
                </a:solidFill>
              </a:rPr>
              <a:t> data (</a:t>
            </a:r>
            <a:r>
              <a:rPr lang="es-AR" b="1" dirty="0" err="1">
                <a:solidFill>
                  <a:schemeClr val="accent1"/>
                </a:solidFill>
              </a:rPr>
              <a:t>exploratory</a:t>
            </a:r>
            <a:r>
              <a:rPr lang="es-AR" b="1" dirty="0">
                <a:solidFill>
                  <a:schemeClr val="accent1"/>
                </a:solidFill>
              </a:rPr>
              <a:t> data </a:t>
            </a:r>
            <a:r>
              <a:rPr lang="es-AR" b="1" dirty="0" err="1">
                <a:solidFill>
                  <a:schemeClr val="accent1"/>
                </a:solidFill>
              </a:rPr>
              <a:t>analysis</a:t>
            </a:r>
            <a:r>
              <a:rPr lang="es-AR" b="1" dirty="0">
                <a:solidFill>
                  <a:schemeClr val="accent1"/>
                </a:solidFill>
              </a:rPr>
              <a:t>)</a:t>
            </a:r>
          </a:p>
          <a:p>
            <a:pPr marL="342900">
              <a:buFont typeface="+mj-lt"/>
              <a:buAutoNum type="arabicPeriod"/>
            </a:pPr>
            <a:endParaRPr lang="es-AR" b="1" dirty="0">
              <a:solidFill>
                <a:schemeClr val="accent1"/>
              </a:solidFill>
            </a:endParaRPr>
          </a:p>
          <a:p>
            <a:pPr marL="342900">
              <a:buFont typeface="+mj-lt"/>
              <a:buAutoNum type="arabicPeriod"/>
            </a:pPr>
            <a:r>
              <a:rPr lang="es-AR" b="1" dirty="0" err="1">
                <a:solidFill>
                  <a:schemeClr val="accent1"/>
                </a:solidFill>
              </a:rPr>
              <a:t>Feature</a:t>
            </a:r>
            <a:r>
              <a:rPr lang="es-AR" b="1" dirty="0">
                <a:solidFill>
                  <a:schemeClr val="accent1"/>
                </a:solidFill>
              </a:rPr>
              <a:t> </a:t>
            </a:r>
            <a:r>
              <a:rPr lang="es-AR" b="1" dirty="0" err="1">
                <a:solidFill>
                  <a:schemeClr val="accent1"/>
                </a:solidFill>
              </a:rPr>
              <a:t>engineering</a:t>
            </a:r>
            <a:endParaRPr lang="es-AR" b="1" dirty="0">
              <a:solidFill>
                <a:schemeClr val="accent1"/>
              </a:solidFill>
            </a:endParaRPr>
          </a:p>
          <a:p>
            <a:pPr marL="342900">
              <a:buFont typeface="+mj-lt"/>
              <a:buAutoNum type="arabicPeriod"/>
            </a:pPr>
            <a:endParaRPr lang="es-AR" b="1" dirty="0">
              <a:solidFill>
                <a:schemeClr val="accent1"/>
              </a:solidFill>
            </a:endParaRPr>
          </a:p>
          <a:p>
            <a:pPr marL="342900">
              <a:buFont typeface="+mj-lt"/>
              <a:buAutoNum type="arabicPeriod"/>
            </a:pPr>
            <a:r>
              <a:rPr lang="es-AR" b="1" dirty="0" err="1">
                <a:solidFill>
                  <a:schemeClr val="accent1"/>
                </a:solidFill>
              </a:rPr>
              <a:t>Model</a:t>
            </a:r>
            <a:r>
              <a:rPr lang="es-AR" b="1" dirty="0">
                <a:solidFill>
                  <a:schemeClr val="accent1"/>
                </a:solidFill>
              </a:rPr>
              <a:t> </a:t>
            </a:r>
            <a:r>
              <a:rPr lang="es-AR" b="1" dirty="0" err="1">
                <a:solidFill>
                  <a:schemeClr val="accent1"/>
                </a:solidFill>
              </a:rPr>
              <a:t>tuning</a:t>
            </a:r>
            <a:r>
              <a:rPr lang="es-AR" b="1" dirty="0">
                <a:solidFill>
                  <a:schemeClr val="accent1"/>
                </a:solidFill>
              </a:rPr>
              <a:t> and </a:t>
            </a:r>
            <a:r>
              <a:rPr lang="es-AR" b="1" dirty="0" err="1">
                <a:solidFill>
                  <a:schemeClr val="accent1"/>
                </a:solidFill>
              </a:rPr>
              <a:t>selection</a:t>
            </a:r>
            <a:r>
              <a:rPr lang="es-AR" b="1" dirty="0">
                <a:solidFill>
                  <a:schemeClr val="accent1"/>
                </a:solidFill>
              </a:rPr>
              <a:t> </a:t>
            </a:r>
          </a:p>
          <a:p>
            <a:pPr marL="342900">
              <a:buFont typeface="+mj-lt"/>
              <a:buAutoNum type="arabicPeriod"/>
            </a:pPr>
            <a:endParaRPr lang="es-AR" b="1" dirty="0">
              <a:solidFill>
                <a:schemeClr val="accent1"/>
              </a:solidFill>
            </a:endParaRPr>
          </a:p>
          <a:p>
            <a:pPr marL="342900">
              <a:buFont typeface="+mj-lt"/>
              <a:buAutoNum type="arabicPeriod"/>
            </a:pPr>
            <a:r>
              <a:rPr lang="es-AR" b="1" dirty="0" err="1">
                <a:solidFill>
                  <a:schemeClr val="accent1"/>
                </a:solidFill>
              </a:rPr>
              <a:t>Model</a:t>
            </a:r>
            <a:r>
              <a:rPr lang="es-AR" b="1" dirty="0">
                <a:solidFill>
                  <a:schemeClr val="accent1"/>
                </a:solidFill>
              </a:rPr>
              <a:t> </a:t>
            </a:r>
            <a:r>
              <a:rPr lang="es-AR" b="1" dirty="0" err="1">
                <a:solidFill>
                  <a:schemeClr val="accent1"/>
                </a:solidFill>
              </a:rPr>
              <a:t>evaluation</a:t>
            </a:r>
            <a:endParaRPr lang="es-AR" b="1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Gráfico 2" descr="Repetir contorno">
            <a:extLst>
              <a:ext uri="{FF2B5EF4-FFF2-40B4-BE49-F238E27FC236}">
                <a16:creationId xmlns:a16="http://schemas.microsoft.com/office/drawing/2014/main" id="{F46EE6AA-9CEB-F531-A44D-7CF1E9B0F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00785" y="1684617"/>
            <a:ext cx="2435469" cy="243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420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X. </a:t>
            </a:r>
            <a:r>
              <a:rPr lang="en-GB" dirty="0" err="1"/>
              <a:t>tidymodels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3121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¿Por </a:t>
            </a:r>
            <a:r>
              <a:rPr lang="en-GB" sz="2500" dirty="0" err="1"/>
              <a:t>qué</a:t>
            </a:r>
            <a:r>
              <a:rPr lang="en-GB" sz="2500" dirty="0"/>
              <a:t> </a:t>
            </a:r>
            <a:r>
              <a:rPr lang="en-GB" sz="2500" b="1" dirty="0" err="1">
                <a:solidFill>
                  <a:schemeClr val="bg2"/>
                </a:solidFill>
              </a:rPr>
              <a:t>tidymodels</a:t>
            </a:r>
            <a:r>
              <a:rPr lang="en-GB" sz="2500" dirty="0"/>
              <a:t> y no R base?</a:t>
            </a:r>
            <a:endParaRPr sz="2500" dirty="0"/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687161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AR" dirty="0"/>
              <a:t>Fácil de </a:t>
            </a:r>
            <a:r>
              <a:rPr lang="es-AR" b="1" dirty="0"/>
              <a:t>entender</a:t>
            </a:r>
            <a:r>
              <a:rPr lang="es-AR" dirty="0"/>
              <a:t>: condición necesaria para trabajar en equipo.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AR" b="1" dirty="0"/>
              <a:t>Continuidad</a:t>
            </a:r>
            <a:r>
              <a:rPr lang="es-AR" dirty="0"/>
              <a:t> con la sintaxis </a:t>
            </a:r>
            <a:r>
              <a:rPr lang="es-AR" dirty="0" err="1"/>
              <a:t>tidyverse</a:t>
            </a:r>
            <a:r>
              <a:rPr lang="es-AR" dirty="0"/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AR" dirty="0"/>
              <a:t>Mantener </a:t>
            </a:r>
            <a:r>
              <a:rPr lang="es-AR" b="1" dirty="0"/>
              <a:t>estructuras de datos </a:t>
            </a:r>
            <a:r>
              <a:rPr lang="es-AR" dirty="0"/>
              <a:t>(</a:t>
            </a:r>
            <a:r>
              <a:rPr lang="es-AR" dirty="0" err="1"/>
              <a:t>dataframe</a:t>
            </a:r>
            <a:r>
              <a:rPr lang="es-AR" dirty="0"/>
              <a:t>).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s-A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AR" dirty="0"/>
              <a:t>Fundamental: </a:t>
            </a:r>
            <a:r>
              <a:rPr lang="es-AR" b="1" dirty="0">
                <a:solidFill>
                  <a:schemeClr val="tx1"/>
                </a:solidFill>
                <a:highlight>
                  <a:schemeClr val="lt2"/>
                </a:highlight>
              </a:rPr>
              <a:t>Pipes</a:t>
            </a:r>
            <a:r>
              <a:rPr lang="es-AR" dirty="0"/>
              <a:t> (%&gt;%) para encadenar secuencias complejas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>
                <a:solidFill>
                  <a:schemeClr val="bg2"/>
                </a:solidFill>
              </a:rPr>
              <a:t>	Ejemplo</a:t>
            </a:r>
            <a:r>
              <a:rPr lang="es-AR" dirty="0"/>
              <a:t>. Dos formas de escribir: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	</a:t>
            </a:r>
            <a:r>
              <a:rPr lang="en-US" sz="1200" dirty="0" err="1"/>
              <a:t>small_mtcars</a:t>
            </a:r>
            <a:r>
              <a:rPr lang="en-US" sz="1200" dirty="0"/>
              <a:t> &lt;- slice(arrange(</a:t>
            </a:r>
            <a:r>
              <a:rPr lang="en-US" sz="1200" dirty="0" err="1"/>
              <a:t>mtcars</a:t>
            </a:r>
            <a:r>
              <a:rPr lang="en-US" sz="1200" dirty="0"/>
              <a:t>, gear), 1:10)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	</a:t>
            </a:r>
            <a:r>
              <a:rPr lang="en-US" sz="1200" dirty="0" err="1"/>
              <a:t>small_mtcars</a:t>
            </a:r>
            <a:r>
              <a:rPr lang="en-US" sz="1200" dirty="0"/>
              <a:t> &lt;- </a:t>
            </a:r>
            <a:r>
              <a:rPr lang="en-US" sz="1200" dirty="0" err="1"/>
              <a:t>mtcars</a:t>
            </a:r>
            <a:r>
              <a:rPr lang="en-US" sz="1200" dirty="0"/>
              <a:t> %&gt;%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	     arrange(gear) %&gt;%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	     slice(1:10)</a:t>
            </a:r>
            <a:endParaRPr lang="es-AR" sz="12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38215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 semana que viene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La </a:t>
            </a:r>
            <a:r>
              <a:rPr lang="en-GB" dirty="0" err="1"/>
              <a:t>clase</a:t>
            </a:r>
            <a:r>
              <a:rPr lang="en-GB" dirty="0"/>
              <a:t> que </a:t>
            </a:r>
            <a:r>
              <a:rPr lang="en-GB" dirty="0" err="1"/>
              <a:t>viene</a:t>
            </a:r>
            <a:endParaRPr dirty="0"/>
          </a:p>
        </p:txBody>
      </p:sp>
      <p:sp>
        <p:nvSpPr>
          <p:cNvPr id="311" name="Google Shape;311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1" dirty="0" err="1"/>
              <a:t>Teórico</a:t>
            </a:r>
            <a:r>
              <a:rPr lang="en-GB" dirty="0"/>
              <a:t>: </a:t>
            </a:r>
            <a:r>
              <a:rPr lang="es-AR" dirty="0"/>
              <a:t>Explorando y transformando variables. </a:t>
            </a:r>
            <a:r>
              <a:rPr lang="es-AR" dirty="0" err="1"/>
              <a:t>Intro</a:t>
            </a:r>
            <a:r>
              <a:rPr lang="es-AR" dirty="0"/>
              <a:t> a regresión lineal simple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1" dirty="0" err="1"/>
              <a:t>Práctico</a:t>
            </a:r>
            <a:r>
              <a:rPr lang="en-GB" dirty="0"/>
              <a:t>: resolver </a:t>
            </a:r>
            <a:r>
              <a:rPr lang="en-GB" dirty="0" err="1"/>
              <a:t>guía</a:t>
            </a:r>
            <a:r>
              <a:rPr lang="en-GB" dirty="0"/>
              <a:t> </a:t>
            </a:r>
            <a:r>
              <a:rPr lang="en-GB" dirty="0" err="1"/>
              <a:t>domiciliaria</a:t>
            </a:r>
            <a:r>
              <a:rPr lang="en-GB" dirty="0"/>
              <a:t>. Traer </a:t>
            </a:r>
            <a:r>
              <a:rPr lang="en-GB" dirty="0" err="1"/>
              <a:t>dudas</a:t>
            </a:r>
            <a:r>
              <a:rPr lang="en-GB" dirty="0"/>
              <a:t> y/o </a:t>
            </a:r>
            <a:r>
              <a:rPr lang="en-GB" dirty="0" err="1"/>
              <a:t>comentarios</a:t>
            </a:r>
            <a:r>
              <a:rPr lang="en-GB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Gracias!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265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Contenidos por clase</a:t>
            </a:r>
            <a:endParaRPr/>
          </a:p>
        </p:txBody>
      </p:sp>
      <p:graphicFrame>
        <p:nvGraphicFramePr>
          <p:cNvPr id="121" name="Google Shape;121;p21"/>
          <p:cNvGraphicFramePr/>
          <p:nvPr>
            <p:extLst>
              <p:ext uri="{D42A27DB-BD31-4B8C-83A1-F6EECF244321}">
                <p14:modId xmlns:p14="http://schemas.microsoft.com/office/powerpoint/2010/main" val="3433493774"/>
              </p:ext>
            </p:extLst>
          </p:nvPr>
        </p:nvGraphicFramePr>
        <p:xfrm>
          <a:off x="311750" y="1238250"/>
          <a:ext cx="8520550" cy="3728890"/>
        </p:xfrm>
        <a:graphic>
          <a:graphicData uri="http://schemas.openxmlformats.org/drawingml/2006/table">
            <a:tbl>
              <a:tblPr>
                <a:noFill/>
                <a:tableStyleId>{272BD5B9-A1A1-4B16-8F28-979374803D1B}</a:tableStyleId>
              </a:tblPr>
              <a:tblGrid>
                <a:gridCol w="93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8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5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Clase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Fecha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Temas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Bibliografía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10/8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Intro,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tipos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de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modelos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trade-offs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 2 ISLR + Cap 1 TMR + Caps 4 y 5 IMS</a:t>
                      </a:r>
                      <a:endParaRPr sz="12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17/8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Explorando y transformando variables.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</a:t>
                      </a: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a regresión lineal simple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3 y 13.1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6 TMR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24/8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 lineal simple y múltiple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3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y 8 TMR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8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31/8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1 -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logística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9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2 - KNN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 y 12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endParaRPr lang="es-AR" sz="12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14/9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Métricas de rendimiento y </a:t>
                      </a:r>
                      <a:r>
                        <a:rPr lang="es-AR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CrossValidation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5, 9 y 10 TMR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Teórica</a:t>
            </a:r>
            <a:r>
              <a:rPr lang="en-GB" dirty="0"/>
              <a:t> 1: intro, </a:t>
            </a:r>
            <a:r>
              <a:rPr lang="en-GB" dirty="0" err="1"/>
              <a:t>tipos</a:t>
            </a:r>
            <a:r>
              <a:rPr lang="en-GB" dirty="0"/>
              <a:t> de </a:t>
            </a:r>
            <a:r>
              <a:rPr lang="en-GB" dirty="0" err="1"/>
              <a:t>modelos</a:t>
            </a:r>
            <a:r>
              <a:rPr lang="en-GB" dirty="0"/>
              <a:t>, trade-offs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s-AR" dirty="0">
                <a:highlight>
                  <a:schemeClr val="lt2"/>
                </a:highlight>
              </a:rPr>
              <a:t>Introducción</a:t>
            </a:r>
            <a:r>
              <a:rPr lang="es-AR" dirty="0"/>
              <a:t> a la modelización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>
                <a:highlight>
                  <a:schemeClr val="lt2"/>
                </a:highlight>
              </a:rPr>
              <a:t>predicción</a:t>
            </a:r>
            <a:r>
              <a:rPr lang="en-GB" dirty="0"/>
              <a:t> y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>
                <a:highlight>
                  <a:schemeClr val="lt2"/>
                </a:highlight>
              </a:rPr>
              <a:t>inferencia</a:t>
            </a:r>
            <a:endParaRPr lang="en-GB" dirty="0">
              <a:highlight>
                <a:schemeClr val="lt2"/>
              </a:highlight>
            </a:endParaRPr>
          </a:p>
          <a:p>
            <a:pPr>
              <a:lnSpc>
                <a:spcPct val="150000"/>
              </a:lnSpc>
              <a:buFont typeface="Proxima Nova"/>
              <a:buAutoNum type="romanUcPeriod"/>
            </a:pPr>
            <a:r>
              <a:rPr lang="en-GB" dirty="0" err="1"/>
              <a:t>Métodos</a:t>
            </a:r>
            <a:r>
              <a:rPr lang="en-GB" dirty="0"/>
              <a:t> de </a:t>
            </a:r>
            <a:r>
              <a:rPr lang="en-GB" dirty="0" err="1"/>
              <a:t>aprendizaje</a:t>
            </a:r>
            <a:r>
              <a:rPr lang="en-GB" dirty="0"/>
              <a:t> </a:t>
            </a:r>
            <a:r>
              <a:rPr lang="en-GB" dirty="0" err="1">
                <a:highlight>
                  <a:schemeClr val="lt2"/>
                </a:highlight>
              </a:rPr>
              <a:t>supervisado</a:t>
            </a:r>
            <a:r>
              <a:rPr lang="en-GB" dirty="0"/>
              <a:t> y </a:t>
            </a:r>
            <a:r>
              <a:rPr lang="en-GB" dirty="0" err="1"/>
              <a:t>métodos</a:t>
            </a:r>
            <a:r>
              <a:rPr lang="en-GB" dirty="0"/>
              <a:t> de </a:t>
            </a:r>
            <a:r>
              <a:rPr lang="en-GB" dirty="0" err="1"/>
              <a:t>aprendizaje</a:t>
            </a:r>
            <a:r>
              <a:rPr lang="en-GB" dirty="0"/>
              <a:t> </a:t>
            </a:r>
            <a:r>
              <a:rPr lang="en-GB" dirty="0">
                <a:highlight>
                  <a:schemeClr val="lt2"/>
                </a:highlight>
              </a:rPr>
              <a:t>no </a:t>
            </a:r>
            <a:r>
              <a:rPr lang="en-GB" dirty="0" err="1">
                <a:highlight>
                  <a:schemeClr val="lt2"/>
                </a:highlight>
              </a:rPr>
              <a:t>supervisado</a:t>
            </a:r>
            <a:endParaRPr dirty="0">
              <a:highlight>
                <a:schemeClr val="lt2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>
                <a:highlight>
                  <a:schemeClr val="lt2"/>
                </a:highlight>
              </a:rPr>
              <a:t>regresión</a:t>
            </a:r>
            <a:r>
              <a:rPr lang="en-GB" dirty="0"/>
              <a:t> y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>
                <a:highlight>
                  <a:schemeClr val="lt2"/>
                </a:highlight>
              </a:rPr>
              <a:t>clasificación</a:t>
            </a:r>
            <a:endParaRPr dirty="0">
              <a:highlight>
                <a:schemeClr val="lt2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/>
              <a:t>Métodos</a:t>
            </a:r>
            <a:r>
              <a:rPr lang="en-GB" dirty="0"/>
              <a:t> </a:t>
            </a:r>
            <a:r>
              <a:rPr lang="en-GB" dirty="0" err="1">
                <a:highlight>
                  <a:schemeClr val="lt2"/>
                </a:highlight>
              </a:rPr>
              <a:t>paramétricos</a:t>
            </a:r>
            <a:r>
              <a:rPr lang="en-GB" dirty="0"/>
              <a:t> y </a:t>
            </a:r>
            <a:r>
              <a:rPr lang="en-GB" dirty="0" err="1"/>
              <a:t>métodos</a:t>
            </a:r>
            <a:r>
              <a:rPr lang="en-GB" dirty="0"/>
              <a:t> </a:t>
            </a:r>
            <a:r>
              <a:rPr lang="en-GB" dirty="0">
                <a:highlight>
                  <a:schemeClr val="lt2"/>
                </a:highlight>
              </a:rPr>
              <a:t>no </a:t>
            </a:r>
            <a:r>
              <a:rPr lang="en-GB" dirty="0" err="1">
                <a:highlight>
                  <a:schemeClr val="lt2"/>
                </a:highlight>
              </a:rPr>
              <a:t>paramétricos</a:t>
            </a:r>
            <a:endParaRPr dirty="0">
              <a:highlight>
                <a:schemeClr val="lt2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/>
              <a:t>Trade-off </a:t>
            </a:r>
            <a:r>
              <a:rPr lang="en-GB" dirty="0" err="1">
                <a:highlight>
                  <a:schemeClr val="lt2"/>
                </a:highlight>
              </a:rPr>
              <a:t>precisión-interpretabilidad</a:t>
            </a:r>
            <a:endParaRPr dirty="0">
              <a:highlight>
                <a:schemeClr val="lt2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/>
              <a:t>Trade-off </a:t>
            </a:r>
            <a:r>
              <a:rPr lang="en-GB" dirty="0" err="1">
                <a:highlight>
                  <a:schemeClr val="lt2"/>
                </a:highlight>
              </a:rPr>
              <a:t>sesgo-varianza</a:t>
            </a:r>
            <a:endParaRPr dirty="0">
              <a:highlight>
                <a:schemeClr val="lt2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/>
              <a:t>Medidas</a:t>
            </a:r>
            <a:r>
              <a:rPr lang="en-GB" dirty="0"/>
              <a:t> de la </a:t>
            </a:r>
            <a:r>
              <a:rPr lang="en-GB" dirty="0" err="1"/>
              <a:t>calidad</a:t>
            </a:r>
            <a:r>
              <a:rPr lang="en-GB" dirty="0"/>
              <a:t> del fit: set de </a:t>
            </a:r>
            <a:r>
              <a:rPr lang="en-GB" dirty="0">
                <a:highlight>
                  <a:schemeClr val="lt2"/>
                </a:highlight>
              </a:rPr>
              <a:t>training</a:t>
            </a:r>
            <a:r>
              <a:rPr lang="en-GB" dirty="0"/>
              <a:t> y set de </a:t>
            </a:r>
            <a:r>
              <a:rPr lang="en-GB" dirty="0">
                <a:highlight>
                  <a:schemeClr val="lt2"/>
                </a:highlight>
              </a:rPr>
              <a:t>testing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>
                <a:highlight>
                  <a:schemeClr val="lt2"/>
                </a:highlight>
              </a:rPr>
              <a:t>Flujo</a:t>
            </a:r>
            <a:r>
              <a:rPr lang="en-GB" dirty="0">
                <a:highlight>
                  <a:schemeClr val="lt2"/>
                </a:highlight>
              </a:rPr>
              <a:t> </a:t>
            </a:r>
            <a:r>
              <a:rPr lang="en-GB" dirty="0"/>
              <a:t>de </a:t>
            </a:r>
            <a:r>
              <a:rPr lang="en-GB" dirty="0" err="1"/>
              <a:t>trabajo</a:t>
            </a:r>
            <a:endParaRPr lang="en-GB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>
                <a:highlight>
                  <a:schemeClr val="lt2"/>
                </a:highlight>
              </a:rPr>
              <a:t>tidymodels</a:t>
            </a:r>
            <a:endParaRPr dirty="0"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I. </a:t>
            </a:r>
            <a:r>
              <a:rPr lang="en-GB" dirty="0" err="1"/>
              <a:t>Introducción</a:t>
            </a:r>
            <a:r>
              <a:rPr lang="en-GB" dirty="0"/>
              <a:t> a la </a:t>
            </a:r>
            <a:r>
              <a:rPr lang="en-GB" dirty="0" err="1"/>
              <a:t>modelización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Modelizar es construir una función </a:t>
            </a:r>
            <a:r>
              <a:rPr lang="en-GB" i="1"/>
              <a:t>f</a:t>
            </a:r>
            <a:r>
              <a:rPr lang="en-GB"/>
              <a:t> que relacione variable(s) independiente(s) con variable dependiente</a:t>
            </a:r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472425" y="1990350"/>
            <a:ext cx="2198100" cy="20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Variable(s) independiente(s)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b="1"/>
              <a:t>X</a:t>
            </a:r>
            <a:endParaRPr b="1"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5175" y="3069700"/>
            <a:ext cx="2533650" cy="11620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6" name="Google Shape;156;p27"/>
          <p:cNvSpPr txBox="1">
            <a:spLocks noGrp="1"/>
          </p:cNvSpPr>
          <p:nvPr>
            <p:ph type="body" idx="1"/>
          </p:nvPr>
        </p:nvSpPr>
        <p:spPr>
          <a:xfrm>
            <a:off x="6473475" y="1990350"/>
            <a:ext cx="2198100" cy="20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 dependiente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b="1"/>
              <a:t>Y</a:t>
            </a:r>
            <a:endParaRPr b="1"/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3472950" y="1668875"/>
            <a:ext cx="21981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chemeClr val="dk2"/>
                </a:solidFill>
              </a:rPr>
              <a:t>Modelo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158" name="Google Shape;158;p27"/>
          <p:cNvSpPr/>
          <p:nvPr/>
        </p:nvSpPr>
        <p:spPr>
          <a:xfrm>
            <a:off x="2349175" y="3428125"/>
            <a:ext cx="432900" cy="44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7"/>
          <p:cNvSpPr/>
          <p:nvPr/>
        </p:nvSpPr>
        <p:spPr>
          <a:xfrm>
            <a:off x="6361925" y="3428125"/>
            <a:ext cx="432900" cy="44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1511</Words>
  <Application>Microsoft Office PowerPoint</Application>
  <PresentationFormat>Presentación en pantalla (16:9)</PresentationFormat>
  <Paragraphs>215</Paragraphs>
  <Slides>49</Slides>
  <Notes>49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49</vt:i4>
      </vt:variant>
    </vt:vector>
  </HeadingPairs>
  <TitlesOfParts>
    <vt:vector size="54" baseType="lpstr">
      <vt:lpstr>Wingdings</vt:lpstr>
      <vt:lpstr>Arial</vt:lpstr>
      <vt:lpstr>Proxima Nova</vt:lpstr>
      <vt:lpstr>Cambria Math</vt:lpstr>
      <vt:lpstr>Spearmint</vt:lpstr>
      <vt:lpstr>Módulo 3: Introducción al modelado de datos</vt:lpstr>
      <vt:lpstr>Quiénes somos</vt:lpstr>
      <vt:lpstr>Qué esperar de teóricos y qué esperar de prácticos</vt:lpstr>
      <vt:lpstr>Bibliografía del módulo</vt:lpstr>
      <vt:lpstr>Contenidos por clase</vt:lpstr>
      <vt:lpstr>Teórica 1: intro, tipos de modelos, trade-offs</vt:lpstr>
      <vt:lpstr>Agenda</vt:lpstr>
      <vt:lpstr>I. Introducción a la modelización</vt:lpstr>
      <vt:lpstr>Modelizar es construir una función f que relacione variable(s) independiente(s) con variable dependiente</vt:lpstr>
      <vt:lpstr>¿Para qué modelizar?</vt:lpstr>
      <vt:lpstr>II. Problemas de predicción y problemas de inferencia</vt:lpstr>
      <vt:lpstr>Dos tipos de razones diferentes para modelizar</vt:lpstr>
      <vt:lpstr>Predicción</vt:lpstr>
      <vt:lpstr>Inferencia</vt:lpstr>
      <vt:lpstr>¿Cuándo usamos cada tipo de modelo?  Discusión:  ¿qué pasa si nuestro modelo de inferencia no predice bien? +problemas para predecir por fuera del intervalo de entrenamiento  (e.g.: predecir el futuro con datos del pasado)</vt:lpstr>
      <vt:lpstr>Presentación de PowerPoint</vt:lpstr>
      <vt:lpstr>¿Conocemos el output a priori?</vt:lpstr>
      <vt:lpstr>III. Métodos de aprendizaje supervisado y métodos de aprendizaje no supervisado</vt:lpstr>
      <vt:lpstr>En módulo 3 veremos sobre todo aprendizaje supervisado</vt:lpstr>
      <vt:lpstr>¿Qué modelizar?</vt:lpstr>
      <vt:lpstr>IV. Problemas de regresión y problemas de clasificación</vt:lpstr>
      <vt:lpstr>Predecir un valor o clasificar en una categoría</vt:lpstr>
      <vt:lpstr>Cómo modelizar?</vt:lpstr>
      <vt:lpstr>V. Métodos paramétricos y métodos no paramétricos</vt:lpstr>
      <vt:lpstr>Asumir la forma de f o no asumirla</vt:lpstr>
      <vt:lpstr>Modelos paramétricos</vt:lpstr>
      <vt:lpstr>Modelos no paramétricos</vt:lpstr>
      <vt:lpstr>Nos interesa más el cuánto o el cómo?</vt:lpstr>
      <vt:lpstr>VI.Trade-off precisión-interpretabilidad</vt:lpstr>
      <vt:lpstr>Precisión a cualquier costo no es siempre lo mejor</vt:lpstr>
      <vt:lpstr>VII.Trade-off sesgo-varianza</vt:lpstr>
      <vt:lpstr>Buscar el mejor equilibrio para cada modelo</vt:lpstr>
      <vt:lpstr>¿Cuán bueno es el modelo?</vt:lpstr>
      <vt:lpstr>VIII. Calidad del fit: Train-Test split y métricas básicas</vt:lpstr>
      <vt:lpstr>  </vt:lpstr>
      <vt:lpstr>Train y test</vt:lpstr>
      <vt:lpstr>  </vt:lpstr>
      <vt:lpstr>Mean Squeared Error</vt:lpstr>
      <vt:lpstr>Mean Squared Error (MSE)</vt:lpstr>
      <vt:lpstr>Lo importante: MSE en el set de testing</vt:lpstr>
      <vt:lpstr>Matriz de confusión</vt:lpstr>
      <vt:lpstr>Presentación de PowerPoint</vt:lpstr>
      <vt:lpstr>IX. Flujo de trabajo</vt:lpstr>
      <vt:lpstr>Flujo de trabajo</vt:lpstr>
      <vt:lpstr>X. tidymodels</vt:lpstr>
      <vt:lpstr>¿Por qué tidymodels y no R base?</vt:lpstr>
      <vt:lpstr>La semana que viene</vt:lpstr>
      <vt:lpstr>La clase que viene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3: Introducción al modelado de datos</dc:title>
  <dc:creator>Carolina Pradier</dc:creator>
  <cp:lastModifiedBy>Valentín Álvarez</cp:lastModifiedBy>
  <cp:revision>47</cp:revision>
  <dcterms:modified xsi:type="dcterms:W3CDTF">2024-03-25T20:00:01Z</dcterms:modified>
</cp:coreProperties>
</file>