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3" r:id="rId33"/>
    <p:sldId id="344" r:id="rId34"/>
    <p:sldId id="345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Lectura de coeficientes</a:t>
            </a: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0731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-85060" y="3396522"/>
            <a:ext cx="4837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ima Nova"/>
                <a:ea typeface="Cambria Math" panose="02040503050406030204" pitchFamily="18" charset="0"/>
              </a:rPr>
              <a:t>¿</a:t>
            </a: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Que espero de una persona que trabaja 40hs en el mercado?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306187" y="3393673"/>
            <a:ext cx="48378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¿Que pasará con el odds ratio si la persona trabaja 41hs?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clasificador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Si conocieramos el proceso generador de datos, para predecir 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 podemos asignar la </a:t>
            </a:r>
            <a:r>
              <a:rPr lang="en-GB" sz="1600" b="1" i="1" dirty="0">
                <a:solidFill>
                  <a:schemeClr val="accent3"/>
                </a:solidFill>
                <a:latin typeface="Proxima Nova" panose="020B0604020202020204" charset="0"/>
              </a:rPr>
              <a:t>categoría más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dadas las X observadas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endParaRPr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2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  <a:latin typeface="Proxima Nova" panose="020B0604020202020204" charset="0"/>
              </a:rPr>
              <a:t>“Bayes decision boundary”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En la práctica, casi nunca conocemos efectivamente el proceso generador de datos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Clasificador de Bayes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Es una técnica “ideal” que nos sirve para pensar otros modelos que podemos aplicar cuando no conocemos la distribución de </a:t>
            </a:r>
            <a:r>
              <a:rPr lang="en-GB" sz="1600" i="1" dirty="0">
                <a:solidFill>
                  <a:schemeClr val="accent3"/>
                </a:solidFill>
                <a:latin typeface="Proxima Nova" panose="020B0604020202020204" charset="0"/>
              </a:rPr>
              <a:t>probabilidades condicionales 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de los datos.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Puede utilizarse para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 (supervisada o no supervisada)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aproximar la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 condicional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Definir cantidad de vecinos cercanos a utilizar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Identificar cuales son los vecinos cercanos de cada observación.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 de distancia (euclídea)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estima la probabilidad condicional de cada observación de pertenercer a la categoría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como el % de casos vecinos que efectivamente son categoría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asigna la categoría correspondiente en función de la probabilidad condicional 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modelo es como una “votación” realizada entre los vecinos cercanos. Se suele asignar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cada vecino en función de la distancia al punto a predecir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problema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¿Como clasificar a un caso como el x?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Definimos K. Elegimos K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Identifico los vecinos cercanos y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estimo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condicionales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azul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Como la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es mayor a 0,5 asignaría el caso a “azul”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Si generalizo este método puedo armar una grilla que contenga cual sería la clasificación que le cabe a cada combinación de X1 y X2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441047" y="565998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¿Que pasa cuando variamos K?, ¿qué podemos decir sobre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trade off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varianza desvío?, ¿Qué piensan que puede pasar con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error rate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en el train y en el test set?</a:t>
            </a:r>
            <a:endParaRPr lang="es-AR" dirty="0">
              <a:latin typeface="Proxima Nova" panose="020B060402020202020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A menor K, mayor flexibilidad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bajo, mi decision boundary es muy sensible a los datos de turno. </a:t>
            </a: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alto, mi decision boundary no va a cambiar mucho por más de que se modifiquen un poco los datos</a:t>
            </a:r>
            <a:endParaRPr lang="es-AR" dirty="0">
              <a:latin typeface="Proxima Nova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No necesito suposiciones sobre los datos, con determinar K y la medida de distancia ya es suficiente. Fácil de utilizar y de comprender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Al utilizar distancias entre los puntos es muy sensible a las diferencias de escala entre las variables. Puedo solucionarlo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  <a:sym typeface="Proxima Nova"/>
              </a:rPr>
              <a:t>re-escalando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Muy sensible a outliers y atributos irrelevantes que se incluyan 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 Afectan las distancias calculadas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Alto costo computacional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. El modelo debe calcular para cada dato un conjunto de distancias y debe almacenar toda esa informaci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n para luego predecir sobre datos 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 err="1">
                <a:solidFill>
                  <a:schemeClr val="accent3"/>
                </a:solidFill>
                <a:latin typeface="Proxima Nova" panose="020B0604020202020204" charset="0"/>
              </a:rPr>
              <a:t>Aplicabilidad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: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Cuando tenemos pocos predictores (X)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y la frontera entre las clases es fuertemente no-lineal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Cobra mayor sentido cuando tenemos predictores numéricos (por las distancias)</a:t>
            </a:r>
            <a:endParaRPr lang="es-AR" sz="16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técnicas orientadas a la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Para variables continuas, se asume que las distribuciones de X para cada clase de Y son normales con una media propia y una varianza común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8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8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¿Para que nos sirve? 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LDA puede performar mejor que la regresión logística cuando: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Las categorías de </a:t>
                </a: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Y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predecir están bien separadas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 muestra es pequeña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Tenemos más de 2 categorías de la variable objetivo</a:t>
                </a: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 r="-2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Medidas de la calidad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/>
              <a:t>subset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dataset de 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testing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testing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Modelos de </a:t>
            </a:r>
            <a:r>
              <a:rPr lang="en-GB" sz="1400" b="1" dirty="0">
                <a:highlight>
                  <a:schemeClr val="lt2"/>
                </a:highlight>
              </a:rPr>
              <a:t>clasificación</a:t>
            </a: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Cuestiones asociadas al enfoque ML para predicción: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Métricas</a:t>
            </a:r>
            <a:r>
              <a:rPr lang="en-GB" dirty="0"/>
              <a:t> de rendimiento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Problemas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testing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Modelos de clasificación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531627"/>
            <a:ext cx="82721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/>
            <a:r>
              <a:rPr lang="es-MX" sz="18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¿Qué variables nos permiten explicar la realización o no de trabajo doméstico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000" dirty="0">
                <a:latin typeface="+mj-lt"/>
              </a:rPr>
              <a:t>Limites de la regresión lineal para problemas de clasificación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(Ej: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</a:t>
            </a:r>
            <a:r>
              <a:rPr lang="es-AR" sz="2000" dirty="0">
                <a:latin typeface="+mj-lt"/>
              </a:rPr>
              <a:t>logística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roxima Nova" panose="020B0604020202020204" charset="0"/>
              </a:rPr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Tomando la ecuación del modelo lineal, esta función nos servirá como </a:t>
            </a:r>
            <a:r>
              <a:rPr lang="es-MX" b="1" dirty="0">
                <a:latin typeface="Proxima Nova" panose="020B0604020202020204" charset="0"/>
              </a:rPr>
              <a:t>“link” </a:t>
            </a:r>
            <a:r>
              <a:rPr lang="es-MX" dirty="0">
                <a:latin typeface="Proxima Nova" panose="020B0604020202020204" charset="0"/>
              </a:rPr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Lo que haremos es “pasarle” como (x) nuestro viejo modelo de regresión lineal.</a:t>
            </a: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poquito de matemática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8518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i="1" dirty="0">
                <a:solidFill>
                  <a:srgbClr val="FF0000"/>
                </a:solidFill>
                <a:latin typeface="Proxima Nova" panose="020B0604020202020204" charset="0"/>
                <a:ea typeface="Cambria Math" panose="02040503050406030204" pitchFamily="18" charset="0"/>
              </a:rPr>
              <a:t>Odds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6507125" cy="70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dirty="0">
                    <a:latin typeface="Proxima Nova" panose="020B0604020202020204" charset="0"/>
                  </a:rPr>
                  <a:t>Interpretación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: “</a:t>
                </a:r>
                <a:r>
                  <a:rPr lang="es-AR" dirty="0">
                    <a:latin typeface="Proxima Nova" panose="020B0604020202020204" charset="0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en una unidad, manteniendo constante el resto de las variables, el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cociente</m:t>
                    </m:r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latin typeface="Proxima Nova" panose="020B0604020202020204" charset="0"/>
                          </a:rPr>
                          <m:t>oddsratio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latin typeface="Proxima Nova" panose="020B0604020202020204" charset="0"/>
                          </a:rPr>
                          <m:t>oddsratio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 será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)”</a:t>
                </a: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6507125" cy="700641"/>
              </a:xfrm>
              <a:prstGeom prst="rect">
                <a:avLst/>
              </a:prstGeom>
              <a:blipFill>
                <a:blip r:embed="rId6"/>
                <a:stretch>
                  <a:fillRect l="-281" b="-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1" y="882298"/>
            <a:ext cx="5837276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93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Dos formas alternativas de despejar la </a:t>
            </a:r>
            <a:r>
              <a:rPr lang="es-AR" altLang="es-AR" b="1" dirty="0">
                <a:latin typeface="Proxima Nova" panose="020B0604020202020204" charset="0"/>
                <a:ea typeface="Cambria Math" panose="02040503050406030204" pitchFamily="18" charset="0"/>
              </a:rPr>
              <a:t>ecuación</a:t>
            </a: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se encuentran con un método denominado “máxima verosimilitud”.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tal que maximicen: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blipFill>
                <a:blip r:embed="rId7"/>
                <a:stretch>
                  <a:fillRect l="-583" r="-1165" b="-61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/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 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blipFill>
                <a:blip r:embed="rId8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872E6D-648B-29BA-2B24-C37AA767DD8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71545" y="1075996"/>
            <a:ext cx="1909268" cy="11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rar llave 2">
            <a:extLst>
              <a:ext uri="{FF2B5EF4-FFF2-40B4-BE49-F238E27FC236}">
                <a16:creationId xmlns:a16="http://schemas.microsoft.com/office/drawing/2014/main" id="{19B1908F-63D1-1CBD-8BF3-EB85A8CC0DDC}"/>
              </a:ext>
            </a:extLst>
          </p:cNvPr>
          <p:cNvSpPr/>
          <p:nvPr/>
        </p:nvSpPr>
        <p:spPr>
          <a:xfrm>
            <a:off x="6075574" y="4218793"/>
            <a:ext cx="625201" cy="650316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/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AR" b="1" dirty="0">
                    <a:latin typeface="ProximaNova"/>
                    <a:ea typeface="Cambria Math" panose="02040503050406030204" pitchFamily="18" charset="0"/>
                  </a:rPr>
                  <a:t>Demostrable c/ propiedad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Nova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blipFill>
                <a:blip r:embed="rId9"/>
                <a:stretch>
                  <a:fillRect l="-804" t="-1739" b="-43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</TotalTime>
  <Words>2089</Words>
  <Application>Microsoft Office PowerPoint</Application>
  <PresentationFormat>Presentación en pantalla (16:9)</PresentationFormat>
  <Paragraphs>174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ProximaNova</vt:lpstr>
      <vt:lpstr>Cambria Math</vt:lpstr>
      <vt:lpstr>Proxima Nova</vt:lpstr>
      <vt:lpstr>Arial</vt:lpstr>
      <vt:lpstr>Prima Nova</vt:lpstr>
      <vt:lpstr>Spearmint</vt:lpstr>
      <vt:lpstr>Módulo 3: Introducción al modelado de datos</vt:lpstr>
      <vt:lpstr>Teóricas 4 a 6: Modelos de clasificación y técnicas orientadas a la predicción</vt:lpstr>
      <vt:lpstr>Agenda clases 4 a 6</vt:lpstr>
      <vt:lpstr>Presentación de PowerPoint</vt:lpstr>
      <vt:lpstr>I.I Regresión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"Pr(Y = j | X = x0)"=  1/K ∑_(i=N_0)^n▒〖I(y_i= j) 〗 "Pr(Y =azul | X = 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Para variables continuas,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 </vt:lpstr>
      <vt:lpstr>II. Medidas de la calidad del fit, split train-test y cross-validation</vt:lpstr>
      <vt:lpstr>Error Rate </vt:lpstr>
      <vt:lpstr>Matriz de confusion (repaso)</vt:lpstr>
      <vt:lpstr>Presentación de PowerPoint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73</cp:revision>
  <dcterms:modified xsi:type="dcterms:W3CDTF">2023-07-09T21:20:03Z</dcterms:modified>
</cp:coreProperties>
</file>