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5" r:id="rId3"/>
    <p:sldId id="313" r:id="rId4"/>
    <p:sldId id="314" r:id="rId5"/>
    <p:sldId id="318" r:id="rId6"/>
    <p:sldId id="301" r:id="rId7"/>
    <p:sldId id="315" r:id="rId8"/>
    <p:sldId id="296" r:id="rId9"/>
    <p:sldId id="316" r:id="rId10"/>
    <p:sldId id="317" r:id="rId11"/>
    <p:sldId id="312" r:id="rId12"/>
  </p:sldIdLst>
  <p:sldSz cx="9144000" cy="5143500" type="screen16x9"/>
  <p:notesSz cx="6858000" cy="9144000"/>
  <p:embeddedFontLst>
    <p:embeddedFont>
      <p:font typeface="Proxima Nova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D297"/>
    <a:srgbClr val="579BBD"/>
    <a:srgbClr val="4BA173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2BD5B9-A1A1-4B16-8F28-979374803D1B}">
  <a:tblStyle styleId="{272BD5B9-A1A1-4B16-8F28-979374803D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5a1b4e583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5a1b4e583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6417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089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5a1b4e583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5a1b4e583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1602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344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1601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5853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590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5a1b4e583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5a1b4e583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5a1b4e583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5a1b4e583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401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456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Módulo</a:t>
            </a:r>
            <a:r>
              <a:rPr lang="en-GB" dirty="0"/>
              <a:t> 3: </a:t>
            </a:r>
            <a:r>
              <a:rPr lang="en-GB" dirty="0" err="1"/>
              <a:t>Introducción</a:t>
            </a:r>
            <a:r>
              <a:rPr lang="en-GB" dirty="0"/>
              <a:t> al </a:t>
            </a:r>
            <a:r>
              <a:rPr lang="en-GB" dirty="0" err="1"/>
              <a:t>modelado</a:t>
            </a:r>
            <a:r>
              <a:rPr lang="en-GB" dirty="0"/>
              <a:t> de </a:t>
            </a:r>
            <a:r>
              <a:rPr lang="en-GB" dirty="0" err="1"/>
              <a:t>datos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Diplomatura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Ciencias</a:t>
            </a:r>
            <a:r>
              <a:rPr lang="en-GB" dirty="0"/>
              <a:t> </a:t>
            </a:r>
            <a:r>
              <a:rPr lang="en-GB" dirty="0" err="1"/>
              <a:t>Sociales</a:t>
            </a:r>
            <a:r>
              <a:rPr lang="en-GB" dirty="0"/>
              <a:t> </a:t>
            </a:r>
            <a:r>
              <a:rPr lang="en-GB" dirty="0" err="1"/>
              <a:t>Computacionales</a:t>
            </a:r>
            <a:r>
              <a:rPr lang="en-GB" dirty="0"/>
              <a:t> y </a:t>
            </a:r>
            <a:r>
              <a:rPr lang="en-GB" dirty="0" err="1"/>
              <a:t>Humanidades</a:t>
            </a:r>
            <a:r>
              <a:rPr lang="en-GB" dirty="0"/>
              <a:t> </a:t>
            </a:r>
            <a:r>
              <a:rPr lang="en-GB" dirty="0" err="1"/>
              <a:t>Digitales</a:t>
            </a:r>
            <a:r>
              <a:rPr lang="en-GB" dirty="0"/>
              <a:t> (IDAES-UNSAM)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3"/>
          <p:cNvSpPr txBox="1">
            <a:spLocks noGrp="1"/>
          </p:cNvSpPr>
          <p:nvPr>
            <p:ph type="title"/>
          </p:nvPr>
        </p:nvSpPr>
        <p:spPr>
          <a:xfrm>
            <a:off x="311700" y="156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Tuning</a:t>
            </a:r>
            <a:endParaRPr dirty="0"/>
          </a:p>
        </p:txBody>
      </p:sp>
      <p:sp>
        <p:nvSpPr>
          <p:cNvPr id="311" name="Google Shape;311;p53"/>
          <p:cNvSpPr txBox="1">
            <a:spLocks noGrp="1"/>
          </p:cNvSpPr>
          <p:nvPr>
            <p:ph type="body" idx="1"/>
          </p:nvPr>
        </p:nvSpPr>
        <p:spPr>
          <a:xfrm>
            <a:off x="311699" y="728799"/>
            <a:ext cx="6164052" cy="4258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Quiero agregar términos polinómicos a mi lm tuneando el grado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lm_rec_tune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lm_rec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	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step_poly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all_numeric_predictors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		  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degree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tune())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s-MX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Armo el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workflow</a:t>
            </a:r>
            <a:endParaRPr lang="es-MX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lm_wflow_tune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lm_workflow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	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remove_reipe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	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add_recipe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lm_rec_tune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s-MX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Creo grilla de parámetros a tunear (los tune())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grilla &lt;-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degree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1:5)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s-MX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Corro métricas con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y ploteo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tune_res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lm_wflow_tune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# Qué modelo voy a tunear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resamples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base_folds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# De dónde saco los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folds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de datos 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grilla,          #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Hiperparametros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 evaluar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metrics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metric_set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rsq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# Métricas a evaluar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    # Que me haga directo el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endParaRPr lang="es-MX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468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Gracias!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265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Flujos de trabajo usando </a:t>
            </a:r>
            <a:r>
              <a:rPr lang="es-MX" dirty="0" err="1"/>
              <a:t>tidymodels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5F1ADFD-124A-4771-A1B8-1F4E5627381A}"/>
              </a:ext>
            </a:extLst>
          </p:cNvPr>
          <p:cNvSpPr/>
          <p:nvPr/>
        </p:nvSpPr>
        <p:spPr>
          <a:xfrm>
            <a:off x="3490209" y="374753"/>
            <a:ext cx="1648919" cy="502171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Model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0568111-B011-4C8C-A346-A3EABA516654}"/>
              </a:ext>
            </a:extLst>
          </p:cNvPr>
          <p:cNvGrpSpPr/>
          <p:nvPr/>
        </p:nvGrpSpPr>
        <p:grpSpPr>
          <a:xfrm>
            <a:off x="861935" y="1743856"/>
            <a:ext cx="1648919" cy="1307579"/>
            <a:chOff x="968114" y="1264171"/>
            <a:chExt cx="1648919" cy="1307579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2AD61BE8-FB51-4870-968E-2A1F946B8575}"/>
                </a:ext>
              </a:extLst>
            </p:cNvPr>
            <p:cNvSpPr/>
            <p:nvPr/>
          </p:nvSpPr>
          <p:spPr>
            <a:xfrm>
              <a:off x="968114" y="1264171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err="1">
                  <a:solidFill>
                    <a:schemeClr val="accent2"/>
                  </a:solidFill>
                  <a:latin typeface="Proxima Nova" panose="020B0604020202020204" charset="0"/>
                </a:rPr>
                <a:t>linear_reg</a:t>
              </a:r>
              <a:r>
                <a:rPr lang="es-MX" sz="1200" dirty="0">
                  <a:solidFill>
                    <a:schemeClr val="accent2"/>
                  </a:solidFill>
                  <a:latin typeface="Proxima Nova" panose="020B0604020202020204" charset="0"/>
                </a:rPr>
                <a:t>()</a:t>
              </a:r>
              <a:endParaRPr lang="es-AR" sz="120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55771EAD-A082-418F-85F5-6E2CE8F126E3}"/>
                </a:ext>
              </a:extLst>
            </p:cNvPr>
            <p:cNvSpPr/>
            <p:nvPr/>
          </p:nvSpPr>
          <p:spPr>
            <a:xfrm>
              <a:off x="968114" y="1731365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err="1">
                  <a:solidFill>
                    <a:schemeClr val="accent2"/>
                  </a:solidFill>
                  <a:latin typeface="Proxima Nova" panose="020B0604020202020204" charset="0"/>
                </a:rPr>
                <a:t>set_engine</a:t>
              </a:r>
              <a:r>
                <a:rPr lang="es-MX" sz="1200" dirty="0">
                  <a:solidFill>
                    <a:schemeClr val="accent2"/>
                  </a:solidFill>
                  <a:latin typeface="Proxima Nova" panose="020B0604020202020204" charset="0"/>
                </a:rPr>
                <a:t>(‘lm’)</a:t>
              </a:r>
              <a:endParaRPr lang="es-AR" sz="120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A811DFF9-3657-45EA-A21D-DA4B3CBC9C1E}"/>
                </a:ext>
              </a:extLst>
            </p:cNvPr>
            <p:cNvSpPr/>
            <p:nvPr/>
          </p:nvSpPr>
          <p:spPr>
            <a:xfrm>
              <a:off x="968114" y="2211986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100" dirty="0" err="1">
                  <a:solidFill>
                    <a:schemeClr val="accent2"/>
                  </a:solidFill>
                  <a:latin typeface="Proxima Nova" panose="020B0604020202020204" charset="0"/>
                </a:rPr>
                <a:t>set_mode</a:t>
              </a:r>
              <a:r>
                <a:rPr lang="es-MX" sz="1100" dirty="0">
                  <a:solidFill>
                    <a:schemeClr val="accent2"/>
                  </a:solidFill>
                  <a:latin typeface="Proxima Nova" panose="020B0604020202020204" charset="0"/>
                </a:rPr>
                <a:t>(‘</a:t>
              </a:r>
              <a:r>
                <a:rPr lang="es-MX" sz="1100" dirty="0" err="1">
                  <a:solidFill>
                    <a:schemeClr val="accent2"/>
                  </a:solidFill>
                  <a:latin typeface="Proxima Nova" panose="020B0604020202020204" charset="0"/>
                </a:rPr>
                <a:t>regression</a:t>
              </a:r>
              <a:r>
                <a:rPr lang="es-MX" sz="1100" dirty="0">
                  <a:solidFill>
                    <a:schemeClr val="accent2"/>
                  </a:solidFill>
                  <a:latin typeface="Proxima Nova" panose="020B0604020202020204" charset="0"/>
                </a:rPr>
                <a:t>’)</a:t>
              </a:r>
              <a:endParaRPr lang="es-AR" sz="110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4E586490-F586-413E-8362-C68AD0162F19}"/>
              </a:ext>
            </a:extLst>
          </p:cNvPr>
          <p:cNvGrpSpPr/>
          <p:nvPr/>
        </p:nvGrpSpPr>
        <p:grpSpPr>
          <a:xfrm>
            <a:off x="2710722" y="1743856"/>
            <a:ext cx="1661410" cy="1307579"/>
            <a:chOff x="2834390" y="1264171"/>
            <a:chExt cx="1661410" cy="1307579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B578388D-FCFB-454C-841B-34B17EA0ECAF}"/>
                </a:ext>
              </a:extLst>
            </p:cNvPr>
            <p:cNvSpPr/>
            <p:nvPr/>
          </p:nvSpPr>
          <p:spPr>
            <a:xfrm>
              <a:off x="2834390" y="1264171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err="1">
                  <a:solidFill>
                    <a:schemeClr val="accent2"/>
                  </a:solidFill>
                  <a:latin typeface="Proxima Nova" panose="020B0604020202020204" charset="0"/>
                </a:rPr>
                <a:t>logistic_reg</a:t>
              </a:r>
              <a:r>
                <a:rPr lang="es-MX" sz="1200" dirty="0">
                  <a:solidFill>
                    <a:schemeClr val="accent2"/>
                  </a:solidFill>
                  <a:latin typeface="Proxima Nova" panose="020B0604020202020204" charset="0"/>
                </a:rPr>
                <a:t>()</a:t>
              </a:r>
              <a:endParaRPr lang="es-AR" sz="120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F7A954A3-E6A2-4944-B7E8-80652337BA66}"/>
                </a:ext>
              </a:extLst>
            </p:cNvPr>
            <p:cNvSpPr/>
            <p:nvPr/>
          </p:nvSpPr>
          <p:spPr>
            <a:xfrm>
              <a:off x="2834390" y="1731365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err="1">
                  <a:solidFill>
                    <a:schemeClr val="accent2"/>
                  </a:solidFill>
                  <a:latin typeface="Proxima Nova" panose="020B0604020202020204" charset="0"/>
                </a:rPr>
                <a:t>set_engine</a:t>
              </a:r>
              <a:r>
                <a:rPr lang="es-MX" sz="1200" dirty="0">
                  <a:solidFill>
                    <a:schemeClr val="accent2"/>
                  </a:solidFill>
                  <a:latin typeface="Proxima Nova" panose="020B0604020202020204" charset="0"/>
                </a:rPr>
                <a:t>(‘</a:t>
              </a:r>
              <a:r>
                <a:rPr lang="es-MX" sz="1200" dirty="0" err="1">
                  <a:solidFill>
                    <a:schemeClr val="accent2"/>
                  </a:solidFill>
                  <a:latin typeface="Proxima Nova" panose="020B0604020202020204" charset="0"/>
                </a:rPr>
                <a:t>glm</a:t>
              </a:r>
              <a:r>
                <a:rPr lang="es-MX" sz="1200" dirty="0">
                  <a:solidFill>
                    <a:schemeClr val="accent2"/>
                  </a:solidFill>
                  <a:latin typeface="Proxima Nova" panose="020B0604020202020204" charset="0"/>
                </a:rPr>
                <a:t>’)</a:t>
              </a:r>
              <a:endParaRPr lang="es-AR" sz="120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E5DDF088-E9DD-435A-B766-356F2C96676E}"/>
                </a:ext>
              </a:extLst>
            </p:cNvPr>
            <p:cNvSpPr/>
            <p:nvPr/>
          </p:nvSpPr>
          <p:spPr>
            <a:xfrm>
              <a:off x="2846881" y="2211986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0" dirty="0" err="1">
                  <a:solidFill>
                    <a:schemeClr val="accent2"/>
                  </a:solidFill>
                  <a:latin typeface="Proxima Nova" panose="020B0604020202020204" charset="0"/>
                </a:rPr>
                <a:t>set_mode</a:t>
              </a:r>
              <a:r>
                <a:rPr lang="es-MX" sz="1000" dirty="0">
                  <a:solidFill>
                    <a:schemeClr val="accent2"/>
                  </a:solidFill>
                  <a:latin typeface="Proxima Nova" panose="020B0604020202020204" charset="0"/>
                </a:rPr>
                <a:t>(‘</a:t>
              </a:r>
              <a:r>
                <a:rPr lang="es-MX" sz="1000" dirty="0" err="1">
                  <a:solidFill>
                    <a:schemeClr val="accent2"/>
                  </a:solidFill>
                  <a:latin typeface="Proxima Nova" panose="020B0604020202020204" charset="0"/>
                </a:rPr>
                <a:t>classification</a:t>
              </a:r>
              <a:r>
                <a:rPr lang="es-MX" sz="1000" dirty="0">
                  <a:solidFill>
                    <a:schemeClr val="accent2"/>
                  </a:solidFill>
                  <a:latin typeface="Proxima Nova" panose="020B0604020202020204" charset="0"/>
                </a:rPr>
                <a:t>’)</a:t>
              </a:r>
              <a:endParaRPr lang="es-AR" sz="100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92D76082-C798-43EE-80AD-747D99151C73}"/>
              </a:ext>
            </a:extLst>
          </p:cNvPr>
          <p:cNvGrpSpPr/>
          <p:nvPr/>
        </p:nvGrpSpPr>
        <p:grpSpPr>
          <a:xfrm>
            <a:off x="4572000" y="1743856"/>
            <a:ext cx="1648920" cy="1307579"/>
            <a:chOff x="4725648" y="1264171"/>
            <a:chExt cx="1648920" cy="1307579"/>
          </a:xfrm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CCABEB81-B0EF-4D6E-B700-7F98246D32D2}"/>
                </a:ext>
              </a:extLst>
            </p:cNvPr>
            <p:cNvSpPr/>
            <p:nvPr/>
          </p:nvSpPr>
          <p:spPr>
            <a:xfrm>
              <a:off x="4725649" y="1264171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err="1">
                  <a:solidFill>
                    <a:schemeClr val="accent2"/>
                  </a:solidFill>
                  <a:latin typeface="Proxima Nova" panose="020B0604020202020204" charset="0"/>
                </a:rPr>
                <a:t>nearest_neighbor</a:t>
              </a:r>
              <a:r>
                <a:rPr lang="es-MX" sz="1200" dirty="0">
                  <a:solidFill>
                    <a:schemeClr val="accent2"/>
                  </a:solidFill>
                  <a:latin typeface="Proxima Nova" panose="020B0604020202020204" charset="0"/>
                </a:rPr>
                <a:t>()</a:t>
              </a:r>
              <a:endParaRPr lang="es-AR" sz="120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DE6E9040-F929-4089-BFED-89BB58022E02}"/>
                </a:ext>
              </a:extLst>
            </p:cNvPr>
            <p:cNvSpPr/>
            <p:nvPr/>
          </p:nvSpPr>
          <p:spPr>
            <a:xfrm>
              <a:off x="4725649" y="1731365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err="1">
                  <a:solidFill>
                    <a:schemeClr val="accent2"/>
                  </a:solidFill>
                  <a:latin typeface="Proxima Nova" panose="020B0604020202020204" charset="0"/>
                </a:rPr>
                <a:t>set_engine</a:t>
              </a:r>
              <a:r>
                <a:rPr lang="es-MX" sz="1200" dirty="0">
                  <a:solidFill>
                    <a:schemeClr val="accent2"/>
                  </a:solidFill>
                  <a:latin typeface="Proxima Nova" panose="020B0604020202020204" charset="0"/>
                </a:rPr>
                <a:t>(‘</a:t>
              </a:r>
              <a:r>
                <a:rPr lang="es-MX" sz="1200" dirty="0" err="1">
                  <a:solidFill>
                    <a:schemeClr val="accent2"/>
                  </a:solidFill>
                  <a:latin typeface="Proxima Nova" panose="020B0604020202020204" charset="0"/>
                </a:rPr>
                <a:t>kknn</a:t>
              </a:r>
              <a:r>
                <a:rPr lang="es-MX" sz="1200" dirty="0">
                  <a:solidFill>
                    <a:schemeClr val="accent2"/>
                  </a:solidFill>
                  <a:latin typeface="Proxima Nova" panose="020B0604020202020204" charset="0"/>
                </a:rPr>
                <a:t>’)</a:t>
              </a:r>
              <a:endParaRPr lang="es-AR" sz="120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FD1B35FE-D9A4-4CCD-B157-371D1D38D667}"/>
                </a:ext>
              </a:extLst>
            </p:cNvPr>
            <p:cNvSpPr/>
            <p:nvPr/>
          </p:nvSpPr>
          <p:spPr>
            <a:xfrm>
              <a:off x="4725648" y="2211986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0" dirty="0" err="1">
                  <a:solidFill>
                    <a:schemeClr val="accent2"/>
                  </a:solidFill>
                  <a:latin typeface="Proxima Nova" panose="020B0604020202020204" charset="0"/>
                </a:rPr>
                <a:t>set_mode</a:t>
              </a:r>
              <a:r>
                <a:rPr lang="es-MX" sz="1000" dirty="0">
                  <a:solidFill>
                    <a:schemeClr val="accent2"/>
                  </a:solidFill>
                  <a:latin typeface="Proxima Nova" panose="020B0604020202020204" charset="0"/>
                </a:rPr>
                <a:t>(‘</a:t>
              </a:r>
              <a:r>
                <a:rPr lang="es-MX" sz="1000" dirty="0" err="1">
                  <a:solidFill>
                    <a:schemeClr val="accent2"/>
                  </a:solidFill>
                  <a:latin typeface="Proxima Nova" panose="020B0604020202020204" charset="0"/>
                </a:rPr>
                <a:t>classification</a:t>
              </a:r>
              <a:r>
                <a:rPr lang="es-MX" sz="1000" dirty="0">
                  <a:solidFill>
                    <a:schemeClr val="accent2"/>
                  </a:solidFill>
                  <a:latin typeface="Proxima Nova" panose="020B0604020202020204" charset="0"/>
                </a:rPr>
                <a:t>’)</a:t>
              </a:r>
              <a:endParaRPr lang="es-AR" sz="100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93F3B69B-5BB9-407C-B349-06ABB94A0838}"/>
              </a:ext>
            </a:extLst>
          </p:cNvPr>
          <p:cNvGrpSpPr/>
          <p:nvPr/>
        </p:nvGrpSpPr>
        <p:grpSpPr>
          <a:xfrm>
            <a:off x="6420787" y="1743856"/>
            <a:ext cx="1648920" cy="1307579"/>
            <a:chOff x="6526966" y="1264171"/>
            <a:chExt cx="1648920" cy="1307579"/>
          </a:xfrm>
        </p:grpSpPr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509970EA-0F7C-41A4-816B-9275D8C2E661}"/>
                </a:ext>
              </a:extLst>
            </p:cNvPr>
            <p:cNvSpPr/>
            <p:nvPr/>
          </p:nvSpPr>
          <p:spPr>
            <a:xfrm>
              <a:off x="6526967" y="1264171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err="1">
                  <a:solidFill>
                    <a:schemeClr val="accent2"/>
                  </a:solidFill>
                  <a:latin typeface="Proxima Nova" panose="020B0604020202020204" charset="0"/>
                </a:rPr>
                <a:t>discrim_linear</a:t>
              </a:r>
              <a:r>
                <a:rPr lang="es-MX" sz="1200" dirty="0">
                  <a:solidFill>
                    <a:schemeClr val="accent2"/>
                  </a:solidFill>
                  <a:latin typeface="Proxima Nova" panose="020B0604020202020204" charset="0"/>
                </a:rPr>
                <a:t>()</a:t>
              </a:r>
              <a:endParaRPr lang="es-AR" sz="120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20" name="Rectángulo: esquinas redondeadas 19">
              <a:extLst>
                <a:ext uri="{FF2B5EF4-FFF2-40B4-BE49-F238E27FC236}">
                  <a16:creationId xmlns:a16="http://schemas.microsoft.com/office/drawing/2014/main" id="{B6146A01-ADA9-4A45-A6F7-552D9EE78478}"/>
                </a:ext>
              </a:extLst>
            </p:cNvPr>
            <p:cNvSpPr/>
            <p:nvPr/>
          </p:nvSpPr>
          <p:spPr>
            <a:xfrm>
              <a:off x="6526967" y="1731365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err="1">
                  <a:solidFill>
                    <a:schemeClr val="accent2"/>
                  </a:solidFill>
                  <a:latin typeface="Proxima Nova" panose="020B0604020202020204" charset="0"/>
                </a:rPr>
                <a:t>set_engine</a:t>
              </a:r>
              <a:r>
                <a:rPr lang="es-MX" sz="1200" dirty="0">
                  <a:solidFill>
                    <a:schemeClr val="accent2"/>
                  </a:solidFill>
                  <a:latin typeface="Proxima Nova" panose="020B0604020202020204" charset="0"/>
                </a:rPr>
                <a:t>(‘MASS’)</a:t>
              </a:r>
              <a:endParaRPr lang="es-AR" sz="120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32CD0B48-DD18-4263-8343-87B5A32AA1A0}"/>
                </a:ext>
              </a:extLst>
            </p:cNvPr>
            <p:cNvSpPr/>
            <p:nvPr/>
          </p:nvSpPr>
          <p:spPr>
            <a:xfrm>
              <a:off x="6526966" y="2211986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0" dirty="0" err="1">
                  <a:solidFill>
                    <a:schemeClr val="accent2"/>
                  </a:solidFill>
                  <a:latin typeface="Proxima Nova" panose="020B0604020202020204" charset="0"/>
                </a:rPr>
                <a:t>set_mode</a:t>
              </a:r>
              <a:r>
                <a:rPr lang="es-MX" sz="1000" dirty="0">
                  <a:solidFill>
                    <a:schemeClr val="accent2"/>
                  </a:solidFill>
                  <a:latin typeface="Proxima Nova" panose="020B0604020202020204" charset="0"/>
                </a:rPr>
                <a:t>(‘</a:t>
              </a:r>
              <a:r>
                <a:rPr lang="es-MX" sz="1000" dirty="0" err="1">
                  <a:solidFill>
                    <a:schemeClr val="accent2"/>
                  </a:solidFill>
                  <a:latin typeface="Proxima Nova" panose="020B0604020202020204" charset="0"/>
                </a:rPr>
                <a:t>classification</a:t>
              </a:r>
              <a:r>
                <a:rPr lang="es-MX" sz="1000" dirty="0">
                  <a:solidFill>
                    <a:schemeClr val="accent2"/>
                  </a:solidFill>
                  <a:latin typeface="Proxima Nova" panose="020B0604020202020204" charset="0"/>
                </a:rPr>
                <a:t>’)</a:t>
              </a:r>
              <a:endParaRPr lang="es-AR" sz="100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</p:grp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36803D26-C3BF-4709-A45A-DB3924BC10FD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1686395" y="876924"/>
            <a:ext cx="2628274" cy="86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D3F7228-C06C-4D8F-AE08-03B710CF21A8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flipH="1">
            <a:off x="3535182" y="876924"/>
            <a:ext cx="779487" cy="86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D5832CC-3320-48B6-AAC5-0974C6B44C8A}"/>
              </a:ext>
            </a:extLst>
          </p:cNvPr>
          <p:cNvCxnSpPr>
            <a:stCxn id="5" idx="2"/>
            <a:endCxn id="12" idx="0"/>
          </p:cNvCxnSpPr>
          <p:nvPr/>
        </p:nvCxnSpPr>
        <p:spPr>
          <a:xfrm>
            <a:off x="4314669" y="876924"/>
            <a:ext cx="1081792" cy="86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CC6DCB1B-DB56-452B-B01C-F32AFD4F6176}"/>
              </a:ext>
            </a:extLst>
          </p:cNvPr>
          <p:cNvCxnSpPr>
            <a:stCxn id="5" idx="2"/>
            <a:endCxn id="19" idx="0"/>
          </p:cNvCxnSpPr>
          <p:nvPr/>
        </p:nvCxnSpPr>
        <p:spPr>
          <a:xfrm>
            <a:off x="4314669" y="876924"/>
            <a:ext cx="2930579" cy="86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58FE6D5-7FF9-4A20-9D81-E4618F54BE68}"/>
              </a:ext>
            </a:extLst>
          </p:cNvPr>
          <p:cNvSpPr txBox="1"/>
          <p:nvPr/>
        </p:nvSpPr>
        <p:spPr>
          <a:xfrm>
            <a:off x="2286000" y="3481800"/>
            <a:ext cx="4572000" cy="1034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lm_model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 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(‘lm’) %&gt;%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regression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  <a:endParaRPr lang="es-MX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2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5F1ADFD-124A-4771-A1B8-1F4E5627381A}"/>
              </a:ext>
            </a:extLst>
          </p:cNvPr>
          <p:cNvSpPr/>
          <p:nvPr/>
        </p:nvSpPr>
        <p:spPr>
          <a:xfrm>
            <a:off x="3490209" y="374753"/>
            <a:ext cx="1648919" cy="502171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Recipe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0568111-B011-4C8C-A346-A3EABA516654}"/>
              </a:ext>
            </a:extLst>
          </p:cNvPr>
          <p:cNvGrpSpPr/>
          <p:nvPr/>
        </p:nvGrpSpPr>
        <p:grpSpPr>
          <a:xfrm>
            <a:off x="861935" y="1743856"/>
            <a:ext cx="1648919" cy="1307579"/>
            <a:chOff x="968114" y="1264171"/>
            <a:chExt cx="1648919" cy="1307579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2AD61BE8-FB51-4870-968E-2A1F946B8575}"/>
                </a:ext>
              </a:extLst>
            </p:cNvPr>
            <p:cNvSpPr/>
            <p:nvPr/>
          </p:nvSpPr>
          <p:spPr>
            <a:xfrm>
              <a:off x="968114" y="1264171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>
                  <a:solidFill>
                    <a:schemeClr val="accent2"/>
                  </a:solidFill>
                  <a:latin typeface="Proxima Nova" panose="020B0604020202020204" charset="0"/>
                </a:rPr>
                <a:t>lm_rec</a:t>
              </a:r>
              <a:endParaRPr lang="es-AR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55771EAD-A082-418F-85F5-6E2CE8F126E3}"/>
                </a:ext>
              </a:extLst>
            </p:cNvPr>
            <p:cNvSpPr/>
            <p:nvPr/>
          </p:nvSpPr>
          <p:spPr>
            <a:xfrm>
              <a:off x="968114" y="1731365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accent2"/>
                  </a:solidFill>
                  <a:latin typeface="Proxima Nova" panose="020B0604020202020204" charset="0"/>
                </a:rPr>
                <a:t>formula básica</a:t>
              </a:r>
              <a:endParaRPr lang="es-AR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A811DFF9-3657-45EA-A21D-DA4B3CBC9C1E}"/>
                </a:ext>
              </a:extLst>
            </p:cNvPr>
            <p:cNvSpPr/>
            <p:nvPr/>
          </p:nvSpPr>
          <p:spPr>
            <a:xfrm>
              <a:off x="968114" y="2211986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>
                  <a:solidFill>
                    <a:schemeClr val="accent2"/>
                  </a:solidFill>
                  <a:latin typeface="Proxima Nova" panose="020B0604020202020204" charset="0"/>
                </a:rPr>
                <a:t>base_train</a:t>
              </a:r>
              <a:endParaRPr lang="es-AR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4E586490-F586-413E-8362-C68AD0162F19}"/>
              </a:ext>
            </a:extLst>
          </p:cNvPr>
          <p:cNvGrpSpPr/>
          <p:nvPr/>
        </p:nvGrpSpPr>
        <p:grpSpPr>
          <a:xfrm>
            <a:off x="2710722" y="1743856"/>
            <a:ext cx="1661410" cy="1307579"/>
            <a:chOff x="2834390" y="1264171"/>
            <a:chExt cx="1661410" cy="1307579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B578388D-FCFB-454C-841B-34B17EA0ECAF}"/>
                </a:ext>
              </a:extLst>
            </p:cNvPr>
            <p:cNvSpPr/>
            <p:nvPr/>
          </p:nvSpPr>
          <p:spPr>
            <a:xfrm>
              <a:off x="2834390" y="1264171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accent2"/>
                  </a:solidFill>
                  <a:latin typeface="Proxima Nova" panose="020B0604020202020204" charset="0"/>
                </a:rPr>
                <a:t>lm_rec2</a:t>
              </a:r>
              <a:endParaRPr lang="es-AR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F7A954A3-E6A2-4944-B7E8-80652337BA66}"/>
                </a:ext>
              </a:extLst>
            </p:cNvPr>
            <p:cNvSpPr/>
            <p:nvPr/>
          </p:nvSpPr>
          <p:spPr>
            <a:xfrm>
              <a:off x="2834390" y="1731365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>
                  <a:solidFill>
                    <a:schemeClr val="accent2"/>
                  </a:solidFill>
                  <a:latin typeface="Proxima Nova" panose="020B0604020202020204" charset="0"/>
                </a:rPr>
                <a:t>lm_rec</a:t>
              </a:r>
              <a:endParaRPr lang="es-AR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E5DDF088-E9DD-435A-B766-356F2C96676E}"/>
                </a:ext>
              </a:extLst>
            </p:cNvPr>
            <p:cNvSpPr/>
            <p:nvPr/>
          </p:nvSpPr>
          <p:spPr>
            <a:xfrm>
              <a:off x="2846881" y="2211986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accent2"/>
                  </a:solidFill>
                  <a:latin typeface="Proxima Nova" panose="020B0604020202020204" charset="0"/>
                </a:rPr>
                <a:t>más </a:t>
              </a:r>
              <a:r>
                <a:rPr lang="es-MX" dirty="0" err="1">
                  <a:solidFill>
                    <a:schemeClr val="accent2"/>
                  </a:solidFill>
                  <a:latin typeface="Proxima Nova" panose="020B0604020202020204" charset="0"/>
                </a:rPr>
                <a:t>steps</a:t>
              </a:r>
              <a:endParaRPr lang="es-AR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92D76082-C798-43EE-80AD-747D99151C73}"/>
              </a:ext>
            </a:extLst>
          </p:cNvPr>
          <p:cNvGrpSpPr/>
          <p:nvPr/>
        </p:nvGrpSpPr>
        <p:grpSpPr>
          <a:xfrm>
            <a:off x="4572001" y="1743856"/>
            <a:ext cx="1648919" cy="826958"/>
            <a:chOff x="4725649" y="1264171"/>
            <a:chExt cx="1648919" cy="826958"/>
          </a:xfrm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CCABEB81-B0EF-4D6E-B700-7F98246D32D2}"/>
                </a:ext>
              </a:extLst>
            </p:cNvPr>
            <p:cNvSpPr/>
            <p:nvPr/>
          </p:nvSpPr>
          <p:spPr>
            <a:xfrm>
              <a:off x="4725649" y="1264171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>
                  <a:solidFill>
                    <a:schemeClr val="accent2"/>
                  </a:solidFill>
                  <a:latin typeface="Proxima Nova" panose="020B0604020202020204" charset="0"/>
                </a:rPr>
                <a:t>logit_rec</a:t>
              </a:r>
              <a:endParaRPr lang="es-AR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DE6E9040-F929-4089-BFED-89BB58022E02}"/>
                </a:ext>
              </a:extLst>
            </p:cNvPr>
            <p:cNvSpPr/>
            <p:nvPr/>
          </p:nvSpPr>
          <p:spPr>
            <a:xfrm>
              <a:off x="4725649" y="1731365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accent2"/>
                  </a:solidFill>
                  <a:latin typeface="Proxima Nova" panose="020B0604020202020204" charset="0"/>
                </a:rPr>
                <a:t>lm_rec2</a:t>
              </a:r>
              <a:endParaRPr lang="es-AR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93F3B69B-5BB9-407C-B349-06ABB94A0838}"/>
              </a:ext>
            </a:extLst>
          </p:cNvPr>
          <p:cNvGrpSpPr/>
          <p:nvPr/>
        </p:nvGrpSpPr>
        <p:grpSpPr>
          <a:xfrm>
            <a:off x="6420788" y="1743856"/>
            <a:ext cx="1648919" cy="826958"/>
            <a:chOff x="6526967" y="1264171"/>
            <a:chExt cx="1648919" cy="826958"/>
          </a:xfrm>
        </p:grpSpPr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509970EA-0F7C-41A4-816B-9275D8C2E661}"/>
                </a:ext>
              </a:extLst>
            </p:cNvPr>
            <p:cNvSpPr/>
            <p:nvPr/>
          </p:nvSpPr>
          <p:spPr>
            <a:xfrm>
              <a:off x="6526967" y="1264171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>
                  <a:solidFill>
                    <a:schemeClr val="accent2"/>
                  </a:solidFill>
                  <a:latin typeface="Proxima Nova" panose="020B0604020202020204" charset="0"/>
                </a:rPr>
                <a:t>lda_rec</a:t>
              </a:r>
              <a:endParaRPr lang="es-AR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20" name="Rectángulo: esquinas redondeadas 19">
              <a:extLst>
                <a:ext uri="{FF2B5EF4-FFF2-40B4-BE49-F238E27FC236}">
                  <a16:creationId xmlns:a16="http://schemas.microsoft.com/office/drawing/2014/main" id="{B6146A01-ADA9-4A45-A6F7-552D9EE78478}"/>
                </a:ext>
              </a:extLst>
            </p:cNvPr>
            <p:cNvSpPr/>
            <p:nvPr/>
          </p:nvSpPr>
          <p:spPr>
            <a:xfrm>
              <a:off x="6526967" y="1731365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accent2"/>
                  </a:solidFill>
                  <a:latin typeface="Proxima Nova" panose="020B0604020202020204" charset="0"/>
                </a:rPr>
                <a:t>lm_rec2</a:t>
              </a:r>
              <a:endParaRPr lang="es-AR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</p:grp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36803D26-C3BF-4709-A45A-DB3924BC10FD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1686395" y="876924"/>
            <a:ext cx="2628274" cy="86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D3F7228-C06C-4D8F-AE08-03B710CF21A8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flipH="1">
            <a:off x="3535182" y="876924"/>
            <a:ext cx="779487" cy="86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D5832CC-3320-48B6-AAC5-0974C6B44C8A}"/>
              </a:ext>
            </a:extLst>
          </p:cNvPr>
          <p:cNvCxnSpPr>
            <a:stCxn id="5" idx="2"/>
            <a:endCxn id="12" idx="0"/>
          </p:cNvCxnSpPr>
          <p:nvPr/>
        </p:nvCxnSpPr>
        <p:spPr>
          <a:xfrm>
            <a:off x="4314669" y="876924"/>
            <a:ext cx="1081792" cy="86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CC6DCB1B-DB56-452B-B01C-F32AFD4F6176}"/>
              </a:ext>
            </a:extLst>
          </p:cNvPr>
          <p:cNvCxnSpPr>
            <a:stCxn id="5" idx="2"/>
            <a:endCxn id="19" idx="0"/>
          </p:cNvCxnSpPr>
          <p:nvPr/>
        </p:nvCxnSpPr>
        <p:spPr>
          <a:xfrm>
            <a:off x="4314669" y="876924"/>
            <a:ext cx="2930579" cy="86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9CC9045B-97EF-46AA-9F37-F7FA96701E99}"/>
              </a:ext>
            </a:extLst>
          </p:cNvPr>
          <p:cNvSpPr/>
          <p:nvPr/>
        </p:nvSpPr>
        <p:spPr>
          <a:xfrm>
            <a:off x="861934" y="3172292"/>
            <a:ext cx="1648919" cy="35976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accent2"/>
                </a:solidFill>
                <a:latin typeface="Proxima Nova" panose="020B0604020202020204" charset="0"/>
              </a:rPr>
              <a:t>steps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56D1E98-163F-4329-AF0A-7C64FAA973B8}"/>
              </a:ext>
            </a:extLst>
          </p:cNvPr>
          <p:cNvSpPr txBox="1"/>
          <p:nvPr/>
        </p:nvSpPr>
        <p:spPr>
          <a:xfrm>
            <a:off x="1094283" y="3846562"/>
            <a:ext cx="7637487" cy="1034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lm_rec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ingreso_individual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horas_trabajo_domestico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sexo,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		 data = 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base_train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 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set_dummy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(sexo, id="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262623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456D1E98-163F-4329-AF0A-7C64FAA973B8}"/>
              </a:ext>
            </a:extLst>
          </p:cNvPr>
          <p:cNvSpPr txBox="1"/>
          <p:nvPr/>
        </p:nvSpPr>
        <p:spPr>
          <a:xfrm>
            <a:off x="3625116" y="1170738"/>
            <a:ext cx="4527028" cy="2650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lm_wflow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workflow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 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add_model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lm_model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 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add_recipe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lm_rec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s-MX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m_fit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lm_wflow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base_train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lm_fit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lm_fit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augment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base_train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5260D92F-CE34-44E9-83E2-7872B1A9A930}"/>
              </a:ext>
            </a:extLst>
          </p:cNvPr>
          <p:cNvGrpSpPr/>
          <p:nvPr/>
        </p:nvGrpSpPr>
        <p:grpSpPr>
          <a:xfrm>
            <a:off x="1474028" y="419724"/>
            <a:ext cx="1648920" cy="3144289"/>
            <a:chOff x="1219195" y="816963"/>
            <a:chExt cx="1648920" cy="3144289"/>
          </a:xfrm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B5F1ADFD-124A-4771-A1B8-1F4E5627381A}"/>
                </a:ext>
              </a:extLst>
            </p:cNvPr>
            <p:cNvSpPr/>
            <p:nvPr/>
          </p:nvSpPr>
          <p:spPr>
            <a:xfrm>
              <a:off x="1219196" y="816963"/>
              <a:ext cx="1648919" cy="502171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dirty="0" err="1">
                  <a:solidFill>
                    <a:schemeClr val="accent2"/>
                  </a:solidFill>
                  <a:latin typeface="Proxima Nova" panose="020B0604020202020204" charset="0"/>
                </a:rPr>
                <a:t>Workflow</a:t>
              </a:r>
              <a:endParaRPr lang="es-AR" sz="200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93F3B69B-5BB9-407C-B349-06ABB94A0838}"/>
                </a:ext>
              </a:extLst>
            </p:cNvPr>
            <p:cNvGrpSpPr/>
            <p:nvPr/>
          </p:nvGrpSpPr>
          <p:grpSpPr>
            <a:xfrm>
              <a:off x="1219195" y="1683900"/>
              <a:ext cx="1648919" cy="826958"/>
              <a:chOff x="6526967" y="1264171"/>
              <a:chExt cx="1648919" cy="826958"/>
            </a:xfrm>
          </p:grpSpPr>
          <p:sp>
            <p:nvSpPr>
              <p:cNvPr id="19" name="Rectángulo: esquinas redondeadas 18">
                <a:extLst>
                  <a:ext uri="{FF2B5EF4-FFF2-40B4-BE49-F238E27FC236}">
                    <a16:creationId xmlns:a16="http://schemas.microsoft.com/office/drawing/2014/main" id="{509970EA-0F7C-41A4-816B-9275D8C2E661}"/>
                  </a:ext>
                </a:extLst>
              </p:cNvPr>
              <p:cNvSpPr/>
              <p:nvPr/>
            </p:nvSpPr>
            <p:spPr>
              <a:xfrm>
                <a:off x="6526967" y="1264171"/>
                <a:ext cx="1648919" cy="359764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err="1">
                    <a:solidFill>
                      <a:schemeClr val="accent2"/>
                    </a:solidFill>
                    <a:latin typeface="Proxima Nova" panose="020B0604020202020204" charset="0"/>
                  </a:rPr>
                  <a:t>Model</a:t>
                </a:r>
                <a:endParaRPr lang="es-AR" dirty="0">
                  <a:solidFill>
                    <a:schemeClr val="accent2"/>
                  </a:solidFill>
                  <a:latin typeface="Proxima Nova" panose="020B0604020202020204" charset="0"/>
                </a:endParaRPr>
              </a:p>
            </p:txBody>
          </p:sp>
          <p:sp>
            <p:nvSpPr>
              <p:cNvPr id="20" name="Rectángulo: esquinas redondeadas 19">
                <a:extLst>
                  <a:ext uri="{FF2B5EF4-FFF2-40B4-BE49-F238E27FC236}">
                    <a16:creationId xmlns:a16="http://schemas.microsoft.com/office/drawing/2014/main" id="{B6146A01-ADA9-4A45-A6F7-552D9EE78478}"/>
                  </a:ext>
                </a:extLst>
              </p:cNvPr>
              <p:cNvSpPr/>
              <p:nvPr/>
            </p:nvSpPr>
            <p:spPr>
              <a:xfrm>
                <a:off x="6526967" y="1731365"/>
                <a:ext cx="1648919" cy="359764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err="1">
                    <a:solidFill>
                      <a:schemeClr val="accent2"/>
                    </a:solidFill>
                    <a:latin typeface="Proxima Nova" panose="020B0604020202020204" charset="0"/>
                  </a:rPr>
                  <a:t>Recipe</a:t>
                </a:r>
                <a:endParaRPr lang="es-AR" dirty="0">
                  <a:solidFill>
                    <a:schemeClr val="accent2"/>
                  </a:solidFill>
                  <a:latin typeface="Proxima Nova" panose="020B0604020202020204" charset="0"/>
                </a:endParaRPr>
              </a:p>
            </p:txBody>
          </p:sp>
        </p:grpSp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CC6DCB1B-DB56-452B-B01C-F32AFD4F6176}"/>
                </a:ext>
              </a:extLst>
            </p:cNvPr>
            <p:cNvCxnSpPr>
              <a:stCxn id="5" idx="2"/>
              <a:endCxn id="19" idx="0"/>
            </p:cNvCxnSpPr>
            <p:nvPr/>
          </p:nvCxnSpPr>
          <p:spPr>
            <a:xfrm flipH="1">
              <a:off x="2043655" y="1319134"/>
              <a:ext cx="1" cy="364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>
              <a:extLst>
                <a:ext uri="{FF2B5EF4-FFF2-40B4-BE49-F238E27FC236}">
                  <a16:creationId xmlns:a16="http://schemas.microsoft.com/office/drawing/2014/main" id="{1EA8771F-B3FB-4414-9EA5-264D9A1FAD24}"/>
                </a:ext>
              </a:extLst>
            </p:cNvPr>
            <p:cNvCxnSpPr/>
            <p:nvPr/>
          </p:nvCxnSpPr>
          <p:spPr>
            <a:xfrm flipH="1">
              <a:off x="2043654" y="2510858"/>
              <a:ext cx="1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ángulo: esquinas redondeadas 28">
              <a:extLst>
                <a:ext uri="{FF2B5EF4-FFF2-40B4-BE49-F238E27FC236}">
                  <a16:creationId xmlns:a16="http://schemas.microsoft.com/office/drawing/2014/main" id="{84AADCE0-DEDD-4542-BCD7-D1847F94DCD9}"/>
                </a:ext>
              </a:extLst>
            </p:cNvPr>
            <p:cNvSpPr/>
            <p:nvPr/>
          </p:nvSpPr>
          <p:spPr>
            <a:xfrm>
              <a:off x="1219195" y="2875041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>
                  <a:solidFill>
                    <a:schemeClr val="accent2"/>
                  </a:solidFill>
                  <a:latin typeface="Proxima Nova" panose="020B0604020202020204" charset="0"/>
                </a:rPr>
                <a:t>Fit</a:t>
              </a:r>
              <a:endParaRPr lang="es-AR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32" name="Rectángulo: esquinas redondeadas 31">
              <a:extLst>
                <a:ext uri="{FF2B5EF4-FFF2-40B4-BE49-F238E27FC236}">
                  <a16:creationId xmlns:a16="http://schemas.microsoft.com/office/drawing/2014/main" id="{7228FD63-036B-4BC8-BF1E-2551E942D3A7}"/>
                </a:ext>
              </a:extLst>
            </p:cNvPr>
            <p:cNvSpPr/>
            <p:nvPr/>
          </p:nvSpPr>
          <p:spPr>
            <a:xfrm>
              <a:off x="1219195" y="3601488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>
                  <a:solidFill>
                    <a:schemeClr val="accent2"/>
                  </a:solidFill>
                  <a:latin typeface="Proxima Nova" panose="020B0604020202020204" charset="0"/>
                </a:rPr>
                <a:t>Predict</a:t>
              </a:r>
              <a:endParaRPr lang="es-AR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D314A100-DCBB-4E52-AC34-916CDFE07D08}"/>
                </a:ext>
              </a:extLst>
            </p:cNvPr>
            <p:cNvCxnSpPr/>
            <p:nvPr/>
          </p:nvCxnSpPr>
          <p:spPr>
            <a:xfrm flipH="1">
              <a:off x="2043653" y="3238988"/>
              <a:ext cx="1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173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5F1ADFD-124A-4771-A1B8-1F4E5627381A}"/>
              </a:ext>
            </a:extLst>
          </p:cNvPr>
          <p:cNvSpPr/>
          <p:nvPr/>
        </p:nvSpPr>
        <p:spPr>
          <a:xfrm>
            <a:off x="3329403" y="382250"/>
            <a:ext cx="1947600" cy="50966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workflow_set</a:t>
            </a:r>
            <a:r>
              <a:rPr lang="es-MX" sz="2000" dirty="0">
                <a:solidFill>
                  <a:schemeClr val="accent2"/>
                </a:solidFill>
                <a:latin typeface="Proxima Nova" panose="020B0604020202020204" charset="0"/>
              </a:rPr>
              <a:t>()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8A787CA-B489-4779-A5FC-F309DF3C6BFB}"/>
              </a:ext>
            </a:extLst>
          </p:cNvPr>
          <p:cNvSpPr/>
          <p:nvPr/>
        </p:nvSpPr>
        <p:spPr>
          <a:xfrm>
            <a:off x="1058394" y="1823802"/>
            <a:ext cx="1948723" cy="50966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workflow</a:t>
            </a:r>
            <a:r>
              <a:rPr lang="es-MX" sz="2000" dirty="0">
                <a:solidFill>
                  <a:schemeClr val="accent2"/>
                </a:solidFill>
                <a:latin typeface="Proxima Nova" panose="020B0604020202020204" charset="0"/>
              </a:rPr>
              <a:t>()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49CE5F6-F95F-462D-A74D-C78EB194E69C}"/>
              </a:ext>
            </a:extLst>
          </p:cNvPr>
          <p:cNvSpPr/>
          <p:nvPr/>
        </p:nvSpPr>
        <p:spPr>
          <a:xfrm>
            <a:off x="3329403" y="1823802"/>
            <a:ext cx="1948723" cy="50966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workflow</a:t>
            </a:r>
            <a:r>
              <a:rPr lang="es-MX" sz="2000" dirty="0">
                <a:solidFill>
                  <a:schemeClr val="accent2"/>
                </a:solidFill>
                <a:latin typeface="Proxima Nova" panose="020B0604020202020204" charset="0"/>
              </a:rPr>
              <a:t>()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0781763-53BC-4787-8C02-57940FDEE2D4}"/>
              </a:ext>
            </a:extLst>
          </p:cNvPr>
          <p:cNvSpPr/>
          <p:nvPr/>
        </p:nvSpPr>
        <p:spPr>
          <a:xfrm>
            <a:off x="5600413" y="1823802"/>
            <a:ext cx="1948723" cy="50966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workflow</a:t>
            </a:r>
            <a:r>
              <a:rPr lang="es-MX" sz="2000" dirty="0">
                <a:solidFill>
                  <a:schemeClr val="accent2"/>
                </a:solidFill>
                <a:latin typeface="Proxima Nova" panose="020B0604020202020204" charset="0"/>
              </a:rPr>
              <a:t>()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AD61BE8-FB51-4870-968E-2A1F946B8575}"/>
              </a:ext>
            </a:extLst>
          </p:cNvPr>
          <p:cNvSpPr/>
          <p:nvPr/>
        </p:nvSpPr>
        <p:spPr>
          <a:xfrm>
            <a:off x="1058394" y="2470878"/>
            <a:ext cx="1948723" cy="50966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add_model</a:t>
            </a:r>
            <a:r>
              <a:rPr lang="es-MX" sz="2000" dirty="0">
                <a:solidFill>
                  <a:schemeClr val="accent2"/>
                </a:solidFill>
                <a:latin typeface="Proxima Nova" panose="020B0604020202020204" charset="0"/>
              </a:rPr>
              <a:t>()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578388D-FCFB-454C-841B-34B17EA0ECAF}"/>
              </a:ext>
            </a:extLst>
          </p:cNvPr>
          <p:cNvSpPr/>
          <p:nvPr/>
        </p:nvSpPr>
        <p:spPr>
          <a:xfrm>
            <a:off x="3329403" y="2470878"/>
            <a:ext cx="1948723" cy="50966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add_model</a:t>
            </a:r>
            <a:r>
              <a:rPr lang="es-MX" sz="2000" dirty="0">
                <a:solidFill>
                  <a:schemeClr val="accent2"/>
                </a:solidFill>
                <a:latin typeface="Proxima Nova" panose="020B0604020202020204" charset="0"/>
              </a:rPr>
              <a:t>()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CABEB81-B0EF-4D6E-B700-7F98246D32D2}"/>
              </a:ext>
            </a:extLst>
          </p:cNvPr>
          <p:cNvSpPr/>
          <p:nvPr/>
        </p:nvSpPr>
        <p:spPr>
          <a:xfrm>
            <a:off x="5600413" y="2470878"/>
            <a:ext cx="1948723" cy="50966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add_model</a:t>
            </a:r>
            <a:r>
              <a:rPr lang="es-MX" sz="2000" dirty="0">
                <a:solidFill>
                  <a:schemeClr val="accent2"/>
                </a:solidFill>
                <a:latin typeface="Proxima Nova" panose="020B0604020202020204" charset="0"/>
              </a:rPr>
              <a:t>()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55771EAD-A082-418F-85F5-6E2CE8F126E3}"/>
              </a:ext>
            </a:extLst>
          </p:cNvPr>
          <p:cNvSpPr/>
          <p:nvPr/>
        </p:nvSpPr>
        <p:spPr>
          <a:xfrm>
            <a:off x="1058394" y="3117954"/>
            <a:ext cx="1948723" cy="50966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add_recipe</a:t>
            </a:r>
            <a:r>
              <a:rPr lang="es-MX" sz="2000" dirty="0">
                <a:solidFill>
                  <a:schemeClr val="accent2"/>
                </a:solidFill>
                <a:latin typeface="Proxima Nova" panose="020B0604020202020204" charset="0"/>
              </a:rPr>
              <a:t>()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F7A954A3-E6A2-4944-B7E8-80652337BA66}"/>
              </a:ext>
            </a:extLst>
          </p:cNvPr>
          <p:cNvSpPr/>
          <p:nvPr/>
        </p:nvSpPr>
        <p:spPr>
          <a:xfrm>
            <a:off x="3329403" y="3117954"/>
            <a:ext cx="1948723" cy="50966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add_formula</a:t>
            </a:r>
            <a:r>
              <a:rPr lang="es-MX" sz="2000" dirty="0">
                <a:solidFill>
                  <a:schemeClr val="accent2"/>
                </a:solidFill>
                <a:latin typeface="Proxima Nova" panose="020B0604020202020204" charset="0"/>
              </a:rPr>
              <a:t>()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DE6E9040-F929-4089-BFED-89BB58022E02}"/>
              </a:ext>
            </a:extLst>
          </p:cNvPr>
          <p:cNvSpPr/>
          <p:nvPr/>
        </p:nvSpPr>
        <p:spPr>
          <a:xfrm>
            <a:off x="5600413" y="3117954"/>
            <a:ext cx="1948723" cy="50966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add_recipe</a:t>
            </a:r>
            <a:r>
              <a:rPr lang="es-MX" sz="2000" dirty="0">
                <a:solidFill>
                  <a:schemeClr val="accent2"/>
                </a:solidFill>
                <a:latin typeface="Proxima Nova" panose="020B0604020202020204" charset="0"/>
              </a:rPr>
              <a:t>()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E350DD8-3A44-49E6-B39A-B5F9FBDBE02A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2032756" y="891916"/>
            <a:ext cx="2270447" cy="93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D53D817-D836-4315-9887-6B5D9BBD543A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4303203" y="891916"/>
            <a:ext cx="562" cy="93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B9D299F-9C70-4AA5-A45F-D76EFD8CF15C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4303203" y="891916"/>
            <a:ext cx="2271572" cy="93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813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5F1ADFD-124A-4771-A1B8-1F4E5627381A}"/>
              </a:ext>
            </a:extLst>
          </p:cNvPr>
          <p:cNvSpPr/>
          <p:nvPr/>
        </p:nvSpPr>
        <p:spPr>
          <a:xfrm>
            <a:off x="3329403" y="382250"/>
            <a:ext cx="1947600" cy="50966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workflow_set</a:t>
            </a:r>
            <a:r>
              <a:rPr lang="es-MX" sz="2000" dirty="0">
                <a:solidFill>
                  <a:schemeClr val="accent2"/>
                </a:solidFill>
                <a:latin typeface="Proxima Nova" panose="020B0604020202020204" charset="0"/>
              </a:rPr>
              <a:t>()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8A787CA-B489-4779-A5FC-F309DF3C6BFB}"/>
              </a:ext>
            </a:extLst>
          </p:cNvPr>
          <p:cNvSpPr/>
          <p:nvPr/>
        </p:nvSpPr>
        <p:spPr>
          <a:xfrm>
            <a:off x="1058394" y="1823802"/>
            <a:ext cx="1948723" cy="50966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preproc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49CE5F6-F95F-462D-A74D-C78EB194E69C}"/>
              </a:ext>
            </a:extLst>
          </p:cNvPr>
          <p:cNvSpPr/>
          <p:nvPr/>
        </p:nvSpPr>
        <p:spPr>
          <a:xfrm>
            <a:off x="3329403" y="1823802"/>
            <a:ext cx="1948723" cy="50966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models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0781763-53BC-4787-8C02-57940FDEE2D4}"/>
              </a:ext>
            </a:extLst>
          </p:cNvPr>
          <p:cNvSpPr/>
          <p:nvPr/>
        </p:nvSpPr>
        <p:spPr>
          <a:xfrm>
            <a:off x="5600413" y="1823802"/>
            <a:ext cx="1948723" cy="50966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cross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AD61BE8-FB51-4870-968E-2A1F946B8575}"/>
              </a:ext>
            </a:extLst>
          </p:cNvPr>
          <p:cNvSpPr/>
          <p:nvPr/>
        </p:nvSpPr>
        <p:spPr>
          <a:xfrm>
            <a:off x="1520317" y="2470878"/>
            <a:ext cx="1486800" cy="5096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accent2"/>
                </a:solidFill>
                <a:latin typeface="Proxima Nova" panose="020B0604020202020204" charset="0"/>
              </a:rPr>
              <a:t>- Lista de </a:t>
            </a:r>
            <a:r>
              <a:rPr lang="es-MX" sz="1200" dirty="0" err="1">
                <a:solidFill>
                  <a:schemeClr val="accent2"/>
                </a:solidFill>
                <a:latin typeface="Proxima Nova" panose="020B0604020202020204" charset="0"/>
              </a:rPr>
              <a:t>preproc</a:t>
            </a:r>
            <a:r>
              <a:rPr lang="es-MX" sz="1200" dirty="0">
                <a:solidFill>
                  <a:schemeClr val="accent2"/>
                </a:solidFill>
                <a:latin typeface="Proxima Nova" panose="020B0604020202020204" charset="0"/>
              </a:rPr>
              <a:t>. (recetas)</a:t>
            </a:r>
            <a:endParaRPr lang="es-AR" sz="12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578388D-FCFB-454C-841B-34B17EA0ECAF}"/>
              </a:ext>
            </a:extLst>
          </p:cNvPr>
          <p:cNvSpPr/>
          <p:nvPr/>
        </p:nvSpPr>
        <p:spPr>
          <a:xfrm>
            <a:off x="3793103" y="2470878"/>
            <a:ext cx="1485615" cy="5096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accent2"/>
                </a:solidFill>
                <a:latin typeface="Proxima Nova" panose="020B0604020202020204" charset="0"/>
              </a:rPr>
              <a:t>- Lista de modelos</a:t>
            </a:r>
            <a:endParaRPr lang="es-AR" sz="12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CABEB81-B0EF-4D6E-B700-7F98246D32D2}"/>
              </a:ext>
            </a:extLst>
          </p:cNvPr>
          <p:cNvSpPr/>
          <p:nvPr/>
        </p:nvSpPr>
        <p:spPr>
          <a:xfrm>
            <a:off x="6063521" y="2470878"/>
            <a:ext cx="1485615" cy="5096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accent2"/>
                </a:solidFill>
                <a:latin typeface="Proxima Nova" panose="020B0604020202020204" charset="0"/>
              </a:rPr>
              <a:t>- TRUE: todas las combinaciones</a:t>
            </a:r>
            <a:endParaRPr lang="es-AR" sz="12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DE6E9040-F929-4089-BFED-89BB58022E02}"/>
              </a:ext>
            </a:extLst>
          </p:cNvPr>
          <p:cNvSpPr/>
          <p:nvPr/>
        </p:nvSpPr>
        <p:spPr>
          <a:xfrm>
            <a:off x="6063521" y="3117954"/>
            <a:ext cx="1485615" cy="5096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accent2"/>
                </a:solidFill>
                <a:latin typeface="Proxima Nova" panose="020B0604020202020204" charset="0"/>
              </a:rPr>
              <a:t>- FALSE: modelo 1 con </a:t>
            </a:r>
            <a:r>
              <a:rPr lang="es-MX" sz="1200" dirty="0" err="1">
                <a:solidFill>
                  <a:schemeClr val="accent2"/>
                </a:solidFill>
                <a:latin typeface="Proxima Nova" panose="020B0604020202020204" charset="0"/>
              </a:rPr>
              <a:t>preproc</a:t>
            </a:r>
            <a:r>
              <a:rPr lang="es-MX" sz="1200" dirty="0">
                <a:solidFill>
                  <a:schemeClr val="accent2"/>
                </a:solidFill>
                <a:latin typeface="Proxima Nova" panose="020B0604020202020204" charset="0"/>
              </a:rPr>
              <a:t> 1, etc.</a:t>
            </a:r>
            <a:endParaRPr lang="es-AR" sz="12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E350DD8-3A44-49E6-B39A-B5F9FBDBE02A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2032756" y="891916"/>
            <a:ext cx="2270447" cy="93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D53D817-D836-4315-9887-6B5D9BBD543A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4303203" y="891916"/>
            <a:ext cx="562" cy="93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B9D299F-9C70-4AA5-A45F-D76EFD8CF15C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4303203" y="891916"/>
            <a:ext cx="2271572" cy="93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ocadillo: rectángulo con esquinas redondeadas 15">
            <a:extLst>
              <a:ext uri="{FF2B5EF4-FFF2-40B4-BE49-F238E27FC236}">
                <a16:creationId xmlns:a16="http://schemas.microsoft.com/office/drawing/2014/main" id="{1A288852-C21B-49A7-93E4-89AA4A3951D7}"/>
              </a:ext>
            </a:extLst>
          </p:cNvPr>
          <p:cNvSpPr/>
          <p:nvPr/>
        </p:nvSpPr>
        <p:spPr>
          <a:xfrm>
            <a:off x="7457607" y="127417"/>
            <a:ext cx="1198653" cy="412229"/>
          </a:xfrm>
          <a:prstGeom prst="wedgeRoundRectCallout">
            <a:avLst>
              <a:gd name="adj1" fmla="val 43481"/>
              <a:gd name="adj2" fmla="val 80148"/>
              <a:gd name="adj3" fmla="val 16667"/>
            </a:avLst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Otra opción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091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3"/>
          <p:cNvSpPr txBox="1">
            <a:spLocks noGrp="1"/>
          </p:cNvSpPr>
          <p:nvPr>
            <p:ph type="title"/>
          </p:nvPr>
        </p:nvSpPr>
        <p:spPr>
          <a:xfrm>
            <a:off x="311700" y="156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Muestra</a:t>
            </a:r>
            <a:endParaRPr dirty="0"/>
          </a:p>
        </p:txBody>
      </p:sp>
      <p:sp>
        <p:nvSpPr>
          <p:cNvPr id="311" name="Google Shape;311;p53"/>
          <p:cNvSpPr txBox="1">
            <a:spLocks noGrp="1"/>
          </p:cNvSpPr>
          <p:nvPr>
            <p:ph type="body" idx="1"/>
          </p:nvPr>
        </p:nvSpPr>
        <p:spPr>
          <a:xfrm>
            <a:off x="311700" y="728800"/>
            <a:ext cx="465004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Separo un test set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(123)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base_split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initial_Split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(base,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=0.8)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base_train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training(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base_split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base_test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testing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base_split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s-MX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Para Cross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</a:t>
            </a:r>
            <a:endParaRPr lang="es-MX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(234335)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base_folds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vfold_cv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base_train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v = 10)</a:t>
            </a:r>
            <a:endParaRPr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3"/>
          <p:cNvSpPr txBox="1">
            <a:spLocks noGrp="1"/>
          </p:cNvSpPr>
          <p:nvPr>
            <p:ph type="title"/>
          </p:nvPr>
        </p:nvSpPr>
        <p:spPr>
          <a:xfrm>
            <a:off x="311700" y="156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Estimación</a:t>
            </a:r>
            <a:r>
              <a:rPr lang="en-GB" dirty="0"/>
              <a:t> y CV con </a:t>
            </a:r>
            <a:r>
              <a:rPr lang="en-GB" i="1" dirty="0"/>
              <a:t>un</a:t>
            </a:r>
            <a:r>
              <a:rPr lang="en-GB" dirty="0"/>
              <a:t> workflow</a:t>
            </a:r>
            <a:endParaRPr dirty="0"/>
          </a:p>
        </p:txBody>
      </p:sp>
      <p:sp>
        <p:nvSpPr>
          <p:cNvPr id="311" name="Google Shape;311;p53"/>
          <p:cNvSpPr txBox="1">
            <a:spLocks noGrp="1"/>
          </p:cNvSpPr>
          <p:nvPr>
            <p:ph type="body" idx="1"/>
          </p:nvPr>
        </p:nvSpPr>
        <p:spPr>
          <a:xfrm>
            <a:off x="311699" y="728799"/>
            <a:ext cx="6164052" cy="3963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Estimación del modelo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lm_fit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lm_wflow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base_train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s-MX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Predicciones y residuos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lm_pred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augment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lm_fit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base_train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s-MX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Cross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resampling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lm_res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lm_wflow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base_folds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s-MX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Evaluación final con test set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lm_pred_test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augment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lm_fit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base_test</a:t>
            </a:r>
            <a:endParaRPr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533041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679</Words>
  <Application>Microsoft Office PowerPoint</Application>
  <PresentationFormat>Presentación en pantalla (16:9)</PresentationFormat>
  <Paragraphs>113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Courier New</vt:lpstr>
      <vt:lpstr>Proxima Nova</vt:lpstr>
      <vt:lpstr>Spearmint</vt:lpstr>
      <vt:lpstr>Módulo 3: Introducción al modelado de datos</vt:lpstr>
      <vt:lpstr>Flujos de trabajo usando tidymodels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Muestra</vt:lpstr>
      <vt:lpstr>Estimación y CV con un workflow</vt:lpstr>
      <vt:lpstr>Tuning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3: Introducción al modelado de datos</dc:title>
  <dc:creator>Carolina Pradier</dc:creator>
  <cp:lastModifiedBy>Valentín Álvarez</cp:lastModifiedBy>
  <cp:revision>74</cp:revision>
  <dcterms:modified xsi:type="dcterms:W3CDTF">2024-08-20T18:11:04Z</dcterms:modified>
</cp:coreProperties>
</file>