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4" r:id="rId3"/>
    <p:sldId id="344" r:id="rId4"/>
    <p:sldId id="265" r:id="rId5"/>
    <p:sldId id="267" r:id="rId6"/>
    <p:sldId id="268" r:id="rId7"/>
    <p:sldId id="343" r:id="rId8"/>
    <p:sldId id="333" r:id="rId9"/>
    <p:sldId id="334" r:id="rId10"/>
    <p:sldId id="272" r:id="rId11"/>
    <p:sldId id="273" r:id="rId12"/>
    <p:sldId id="299" r:id="rId13"/>
    <p:sldId id="301" r:id="rId14"/>
    <p:sldId id="283" r:id="rId15"/>
    <p:sldId id="335" r:id="rId16"/>
    <p:sldId id="276" r:id="rId17"/>
    <p:sldId id="277" r:id="rId18"/>
    <p:sldId id="279" r:id="rId19"/>
    <p:sldId id="336" r:id="rId20"/>
    <p:sldId id="337" r:id="rId21"/>
    <p:sldId id="280" r:id="rId22"/>
    <p:sldId id="338" r:id="rId23"/>
    <p:sldId id="285" r:id="rId24"/>
    <p:sldId id="286" r:id="rId25"/>
    <p:sldId id="339" r:id="rId26"/>
    <p:sldId id="340" r:id="rId27"/>
    <p:sldId id="288" r:id="rId28"/>
    <p:sldId id="341" r:id="rId29"/>
    <p:sldId id="291" r:id="rId30"/>
    <p:sldId id="342" r:id="rId31"/>
    <p:sldId id="295" r:id="rId32"/>
    <p:sldId id="296" r:id="rId33"/>
    <p:sldId id="312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6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48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332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7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6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La </a:t>
            </a:r>
            <a:r>
              <a:rPr lang="en-GB" dirty="0" err="1"/>
              <a:t>regresión</a:t>
            </a:r>
            <a:r>
              <a:rPr lang="en-GB" dirty="0"/>
              <a:t> lineal y sus </a:t>
            </a:r>
            <a:r>
              <a:rPr lang="en-GB" dirty="0" err="1"/>
              <a:t>preguntas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Dos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usos</a:t>
            </a:r>
            <a:r>
              <a:rPr lang="en-GB" dirty="0"/>
              <a:t> de una </a:t>
            </a:r>
            <a:r>
              <a:rPr lang="en-GB" dirty="0" err="1"/>
              <a:t>regresión</a:t>
            </a:r>
            <a:r>
              <a:rPr lang="en-GB" dirty="0"/>
              <a:t> lineal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Google Shape;175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lt1"/>
                    </a:solidFill>
                  </a:rPr>
                  <a:t>Predecir</a:t>
                </a:r>
                <a:endParaRPr lang="es-MX" sz="2400" b="1" dirty="0">
                  <a:solidFill>
                    <a:schemeClr val="lt1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s-MX" sz="2000" dirty="0" err="1">
                    <a:solidFill>
                      <a:schemeClr val="lt1"/>
                    </a:solidFill>
                  </a:rPr>
                  <a:t>Predecir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variable de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interés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(Y)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aprovechando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información</a:t>
                </a:r>
                <a:r>
                  <a:rPr lang="es-MX" sz="2000" dirty="0">
                    <a:solidFill>
                      <a:schemeClr val="lt1"/>
                    </a:solidFill>
                  </a:rPr>
                  <a:t> de las variables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predictoras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(X₁, X₂, etc.). El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foco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está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en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MX" sz="2000" dirty="0">
                    <a:solidFill>
                      <a:schemeClr val="lt1"/>
                    </a:solidFill>
                  </a:rPr>
                  <a:t>. </a:t>
                </a:r>
                <a:endParaRPr sz="2400" b="1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75" name="Google Shape;17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blipFill>
                <a:blip r:embed="rId3"/>
                <a:stretch>
                  <a:fillRect r="-6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Google Shape;176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bg2"/>
                    </a:solidFill>
                  </a:rPr>
                  <a:t>Inferir</a:t>
                </a:r>
                <a:endParaRPr lang="es-MX" sz="3400" b="1" dirty="0">
                  <a:solidFill>
                    <a:schemeClr val="bg2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s-MX" sz="2000" dirty="0">
                    <a:solidFill>
                      <a:schemeClr val="bg2"/>
                    </a:solidFill>
                  </a:rPr>
                  <a:t>Evaluar si existe una </a:t>
                </a:r>
                <a:r>
                  <a:rPr lang="es-MX" sz="2000" b="1" u="sng" dirty="0">
                    <a:solidFill>
                      <a:schemeClr val="bg2"/>
                    </a:solidFill>
                  </a:rPr>
                  <a:t>relación lineal</a:t>
                </a:r>
                <a:r>
                  <a:rPr lang="es-MX" sz="2000" b="1" dirty="0">
                    <a:solidFill>
                      <a:schemeClr val="bg2"/>
                    </a:solidFill>
                  </a:rPr>
                  <a:t> </a:t>
                </a:r>
                <a:r>
                  <a:rPr lang="es-MX" sz="2000" dirty="0">
                    <a:solidFill>
                      <a:schemeClr val="bg2"/>
                    </a:solidFill>
                  </a:rPr>
                  <a:t>entre la variable dependiente (Y) y las independientes (X₁, X₂, etc.). El foco está en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2000" dirty="0">
                    <a:solidFill>
                      <a:schemeClr val="bg2"/>
                    </a:solidFill>
                  </a:rPr>
                  <a:t>.  </a:t>
                </a:r>
                <a:endParaRPr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76" name="Google Shape;17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2"/>
                </a:solidFill>
              </a:rPr>
              <a:t>¿Qué tipo de modelo es la regresión lineal?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663964" y="1152475"/>
            <a:ext cx="70184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Principalmente Inferencia (a veces predicción!)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Aprendizaje supervisado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Modelo paramétrico (asumimos una forma funcional) y de regresión (Y es cuantitativa)</a:t>
            </a: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</a:t>
            </a:r>
            <a:r>
              <a:rPr lang="es-MX" sz="3700" dirty="0"/>
              <a:t>Qué preguntas responde la regresión lineal?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1746354"/>
            <a:ext cx="7694380" cy="308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r>
              <a:rPr lang="es-AR" sz="2400" dirty="0"/>
              <a:t>¿</a:t>
            </a:r>
            <a:r>
              <a:rPr lang="es-MX" sz="2400" dirty="0"/>
              <a:t>Existe una relación entre las variables independiente y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¿Cuán fuerte es esa relación? ¿En qué dirección?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¿Cuáles de las variables independientes tienen efecto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120000"/>
              </a:lnSpc>
            </a:pPr>
            <a:r>
              <a:rPr lang="es-MX" sz="2400" dirty="0"/>
              <a:t>¿Con cuánta precisión podemos estimar el efecto de cada variable independiente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predecir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¿La relación entre las variables es lineal?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¿Hay interacción/sinergia entre las variables independientes?</a:t>
            </a:r>
            <a:br>
              <a:rPr lang="es-AR" sz="2400" dirty="0"/>
            </a:br>
            <a:br>
              <a:rPr lang="es-AR" sz="2400" dirty="0"/>
            </a:b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Las </a:t>
            </a:r>
            <a:r>
              <a:rPr lang="en-GB" dirty="0" err="1"/>
              <a:t>relaciones</a:t>
            </a:r>
            <a:r>
              <a:rPr lang="en-GB" dirty="0"/>
              <a:t> no </a:t>
            </a:r>
            <a:r>
              <a:rPr lang="en-GB" dirty="0" err="1"/>
              <a:t>lineales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Hay casos en los que la verdadera relación entre las variables es muy no-lineal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3309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En este caso imponer una forma funcional lineal genera demasiado </a:t>
            </a:r>
            <a:r>
              <a:rPr lang="es-MX" dirty="0">
                <a:highlight>
                  <a:srgbClr val="63D297"/>
                </a:highlight>
              </a:rPr>
              <a:t>sesgo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>
              <a:highlight>
                <a:srgbClr val="63D297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El método de “regresión lineal” permite introducir no linealidades, pero lo veremos la próxima clase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770C8-7C9C-42A3-819C-AD3C1CD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00" y="1152475"/>
            <a:ext cx="5400000" cy="31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r>
              <a:rPr lang="en-GB" dirty="0"/>
              <a:t> y </a:t>
            </a:r>
            <a:r>
              <a:rPr lang="en-GB" dirty="0" err="1"/>
              <a:t>estimación</a:t>
            </a:r>
            <a:r>
              <a:rPr lang="en-GB" dirty="0"/>
              <a:t> por </a:t>
            </a:r>
            <a:r>
              <a:rPr lang="en-GB" dirty="0" err="1"/>
              <a:t>mínimos</a:t>
            </a:r>
            <a:r>
              <a:rPr lang="en-GB" dirty="0"/>
              <a:t> </a:t>
            </a:r>
            <a:r>
              <a:rPr lang="en-GB" dirty="0" err="1"/>
              <a:t>cuadrados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representa el intercepto o la </a:t>
                </a:r>
                <a:r>
                  <a:rPr lang="es-MX" dirty="0">
                    <a:highlight>
                      <a:srgbClr val="63D297"/>
                    </a:highlight>
                  </a:rPr>
                  <a:t>ordenada al origen</a:t>
                </a:r>
                <a:r>
                  <a:rPr lang="es-MX" dirty="0"/>
                  <a:t>. El valor que asume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es la </a:t>
                </a:r>
                <a:r>
                  <a:rPr lang="es-MX" dirty="0">
                    <a:highlight>
                      <a:srgbClr val="63D297"/>
                    </a:highlight>
                  </a:rPr>
                  <a:t>pendiente</a:t>
                </a:r>
                <a:r>
                  <a:rPr lang="es-MX" dirty="0"/>
                  <a:t> de la recta, es decir, cuánto aumenta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aumenta una unidad.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representa el error.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s-MX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s-MX" dirty="0"/>
                  <a:t>Estimar la relación entre ambas variables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) implica estimar estos parámetros.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578" r="-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estimar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Elegimos los parámetros que hagan que la recta estimada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dirty="0"/>
                  <a:t>) sea lo más </a:t>
                </a:r>
                <a:r>
                  <a:rPr lang="es-MX" dirty="0">
                    <a:highlight>
                      <a:srgbClr val="63D297"/>
                    </a:highlight>
                  </a:rPr>
                  <a:t>cercana</a:t>
                </a:r>
                <a:r>
                  <a:rPr lang="es-MX" dirty="0"/>
                  <a:t> a los valores observados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).</a:t>
                </a:r>
                <a:endParaRPr lang="es-MX" dirty="0">
                  <a:highlight>
                    <a:srgbClr val="63D297"/>
                  </a:highlight>
                </a:endParaRP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distancia entre ambas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la llamamos “residuo”.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Como algunos son positivos y otros negativos (se cancelan), los elevamos al cuadrado.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Pondera más residuos más grandes.</a:t>
                </a:r>
              </a:p>
              <a:p>
                <a:pPr marL="742950" lvl="1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aplicar, por ejemplo, el valor absoluto.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que nuestra recta pase cerca, minimizamos la </a:t>
                </a:r>
                <a:r>
                  <a:rPr lang="es-MX" dirty="0">
                    <a:highlight>
                      <a:srgbClr val="63D297"/>
                    </a:highlight>
                  </a:rPr>
                  <a:t>suma de residuos al cuadrado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  <a:blipFill>
                <a:blip r:embed="rId3"/>
                <a:stretch>
                  <a:fillRect l="-721" r="-13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588845A3-6622-4EB4-874F-D5533582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632" y="710426"/>
            <a:ext cx="3367668" cy="216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/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067394496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  <a:endParaRPr lang="en-GB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Minimizando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s-MX" dirty="0"/>
                  <a:t> podríamos encontrar nuestros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estimador es una forma de combinar los datos de la muestra, una receta. Nos interesa sobre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27561A5-F109-416E-919C-2D309AFFD97E}"/>
              </a:ext>
            </a:extLst>
          </p:cNvPr>
          <p:cNvGrpSpPr/>
          <p:nvPr/>
        </p:nvGrpSpPr>
        <p:grpSpPr>
          <a:xfrm>
            <a:off x="576304" y="2960556"/>
            <a:ext cx="2520000" cy="1990566"/>
            <a:chOff x="184820" y="2953062"/>
            <a:chExt cx="2520000" cy="1990566"/>
          </a:xfrm>
        </p:grpSpPr>
        <p:sp>
          <p:nvSpPr>
            <p:cNvPr id="10" name="Google Shape;176;p30">
              <a:extLst>
                <a:ext uri="{FF2B5EF4-FFF2-40B4-BE49-F238E27FC236}">
                  <a16:creationId xmlns:a16="http://schemas.microsoft.com/office/drawing/2014/main" id="{5E41E060-0063-4E79-911A-E7B2C3B69DF0}"/>
                </a:ext>
              </a:extLst>
            </p:cNvPr>
            <p:cNvSpPr txBox="1">
              <a:spLocks/>
            </p:cNvSpPr>
            <p:nvPr/>
          </p:nvSpPr>
          <p:spPr>
            <a:xfrm>
              <a:off x="184820" y="2953062"/>
              <a:ext cx="2520000" cy="1990566"/>
            </a:xfrm>
            <a:prstGeom prst="rect">
              <a:avLst/>
            </a:prstGeom>
            <a:pattFill prst="pct20">
              <a:fgClr>
                <a:srgbClr val="63D297"/>
              </a:fgClr>
              <a:bgClr>
                <a:schemeClr val="bg1"/>
              </a:bgClr>
            </a:patt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/>
                <a:t>Realidad</a:t>
              </a:r>
              <a:endParaRPr lang="es-MX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/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s-A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/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accent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B241405-A50A-4E8F-AC5E-BB354E22208B}"/>
                </a:ext>
              </a:extLst>
            </p:cNvPr>
            <p:cNvSpPr txBox="1"/>
            <p:nvPr/>
          </p:nvSpPr>
          <p:spPr>
            <a:xfrm>
              <a:off x="421181" y="4161843"/>
              <a:ext cx="2145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Relación entre variables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0FA024-6F05-481E-A507-D14847292BEA}"/>
              </a:ext>
            </a:extLst>
          </p:cNvPr>
          <p:cNvGrpSpPr/>
          <p:nvPr/>
        </p:nvGrpSpPr>
        <p:grpSpPr>
          <a:xfrm>
            <a:off x="3312000" y="2960556"/>
            <a:ext cx="2520000" cy="1990566"/>
            <a:chOff x="2920516" y="2953062"/>
            <a:chExt cx="2520000" cy="199056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13F54A-0DAD-48AF-B9F0-BD4A67DB519A}"/>
                </a:ext>
              </a:extLst>
            </p:cNvPr>
            <p:cNvGrpSpPr/>
            <p:nvPr/>
          </p:nvGrpSpPr>
          <p:grpSpPr>
            <a:xfrm>
              <a:off x="2920516" y="2953062"/>
              <a:ext cx="2520000" cy="1990566"/>
              <a:chOff x="2036097" y="2923082"/>
              <a:chExt cx="2520000" cy="1990566"/>
            </a:xfrm>
          </p:grpSpPr>
          <p:sp>
            <p:nvSpPr>
              <p:cNvPr id="7" name="Google Shape;175;p30">
                <a:extLst>
                  <a:ext uri="{FF2B5EF4-FFF2-40B4-BE49-F238E27FC236}">
                    <a16:creationId xmlns:a16="http://schemas.microsoft.com/office/drawing/2014/main" id="{942D44D6-77A4-436E-B3AB-857D6A59D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097" y="2923082"/>
                <a:ext cx="2520000" cy="199056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Proxima Nova"/>
                  <a:buNone/>
                </a:pPr>
                <a:r>
                  <a:rPr lang="es-MX" sz="2000" b="1" dirty="0">
                    <a:solidFill>
                      <a:schemeClr val="lt1"/>
                    </a:solidFill>
                  </a:rPr>
                  <a:t>Modelo teórico</a:t>
                </a:r>
                <a:endParaRPr lang="es-MX" b="1" dirty="0">
                  <a:solidFill>
                    <a:schemeClr val="l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s-AR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/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1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CACE82-5824-46C3-B678-CFB47EEBC73C}"/>
                </a:ext>
              </a:extLst>
            </p:cNvPr>
            <p:cNvSpPr txBox="1"/>
            <p:nvPr/>
          </p:nvSpPr>
          <p:spPr>
            <a:xfrm>
              <a:off x="2941181" y="4133999"/>
              <a:ext cx="249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roxima Nova" panose="020B0604020202020204" charset="0"/>
                </a:rPr>
                <a:t>Lineal con parámetros poblacionales</a:t>
              </a:r>
              <a:endParaRPr lang="es-AR" dirty="0">
                <a:solidFill>
                  <a:schemeClr val="bg1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DB428C0-B2A2-465B-9A94-A0555F3F1608}"/>
              </a:ext>
            </a:extLst>
          </p:cNvPr>
          <p:cNvGrpSpPr/>
          <p:nvPr/>
        </p:nvGrpSpPr>
        <p:grpSpPr>
          <a:xfrm>
            <a:off x="6047696" y="2960556"/>
            <a:ext cx="2520000" cy="1990566"/>
            <a:chOff x="5656212" y="2953062"/>
            <a:chExt cx="2520000" cy="1990566"/>
          </a:xfrm>
        </p:grpSpPr>
        <p:sp>
          <p:nvSpPr>
            <p:cNvPr id="8" name="Google Shape;176;p30">
              <a:extLst>
                <a:ext uri="{FF2B5EF4-FFF2-40B4-BE49-F238E27FC236}">
                  <a16:creationId xmlns:a16="http://schemas.microsoft.com/office/drawing/2014/main" id="{44F758D8-B829-4BE4-B8BB-BD6DD056A54A}"/>
                </a:ext>
              </a:extLst>
            </p:cNvPr>
            <p:cNvSpPr txBox="1">
              <a:spLocks/>
            </p:cNvSpPr>
            <p:nvPr/>
          </p:nvSpPr>
          <p:spPr>
            <a:xfrm>
              <a:off x="5656212" y="2953062"/>
              <a:ext cx="2520000" cy="1990566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>
                  <a:solidFill>
                    <a:schemeClr val="bg2"/>
                  </a:solidFill>
                </a:rPr>
                <a:t>Muestra</a:t>
              </a:r>
              <a:endParaRPr lang="es-MX" sz="2800" b="1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/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s-AR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blipFill>
                  <a:blip r:embed="rId8"/>
                  <a:stretch>
                    <a:fillRect t="-21622" b="-324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/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Residuo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A3904F-7D38-4C9A-A197-4CDA7C61DDEF}"/>
                </a:ext>
              </a:extLst>
            </p:cNvPr>
            <p:cNvSpPr txBox="1"/>
            <p:nvPr/>
          </p:nvSpPr>
          <p:spPr>
            <a:xfrm>
              <a:off x="6010220" y="4186647"/>
              <a:ext cx="1811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2"/>
                  </a:solidFill>
                  <a:latin typeface="Proxima Nova" panose="020B0604020202020204" charset="0"/>
                </a:rPr>
                <a:t>Estimadores que arrojan estimaciones</a:t>
              </a:r>
              <a:endParaRPr lang="es-AR" dirty="0">
                <a:solidFill>
                  <a:schemeClr val="bg2"/>
                </a:solidFill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4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El p-</a:t>
            </a:r>
            <a:r>
              <a:rPr lang="en-GB" dirty="0" err="1"/>
              <a:t>valor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sale de una muestra aleatoria, podría ser positivo o negativo de casualidad. ¿Cómo confiar en que, dados los datos y el tamaño de la muestra, hay una relación entre las variables?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testear la significatividad estadística (que es distinto de la relevancia/magnitud social, económica, etc.).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Supongamos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MX" sz="1600" b="0" dirty="0"/>
                  <a:t>. Llamamos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p-valor</a:t>
                </a:r>
                <a:r>
                  <a:rPr lang="es-MX" sz="1600" b="0" dirty="0"/>
                  <a:t> a 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1600" i="1" dirty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MX" sz="1600" b="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b="0" dirty="0"/>
                  <a:t> fuera verdadera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sz="1600" b="0" dirty="0"/>
                  <a:t>).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Es una medida de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cuán verosímil es</a:t>
                </a:r>
                <a:r>
                  <a:rPr lang="es-MX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a la luz de los datos. Si es cercano a 0,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y concluimos que el coeficiente es estadísticamente significativo.</a:t>
                </a:r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033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regla de decisión para rechazar hipótesis sobre la población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“No hay relación entre X e Y”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blipFill>
                <a:blip r:embed="rId4"/>
                <a:stretch>
                  <a:fillRect l="-1871" t="-25000" r="-2721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“Sí hay relación entre X e Y”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blipFill>
                <a:blip r:embed="rId5"/>
                <a:stretch>
                  <a:fillRect l="-1923" t="-25000" r="-2622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Configuración contorno">
            <a:extLst>
              <a:ext uri="{FF2B5EF4-FFF2-40B4-BE49-F238E27FC236}">
                <a16:creationId xmlns:a16="http://schemas.microsoft.com/office/drawing/2014/main" id="{9A0FE0C0-B461-4660-824A-2F1E63E4C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19221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Tengo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, ¿</a:t>
            </a: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? </a:t>
            </a:r>
            <a:r>
              <a:rPr lang="en-GB" dirty="0" err="1"/>
              <a:t>Diagnóstico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Residuos</a:t>
            </a:r>
            <a:r>
              <a:rPr lang="en-GB" dirty="0"/>
              <a:t>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distribución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Algunos supuestos son necesarios para que los estimadores MCO sean insesgados, otros para que sean eficientes o para poder hacer la inferencia (test de hipótesis)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Varios son sobre los residuos: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Siguen una distribución normal (con media 0)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Tienen varianza constante (la misma para los distintos niveles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Son independientes entre sí (no hay “autocorrelación” o “estructura”)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No están correlacionados con la variable predictora (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</a:t>
                </a:r>
                <a:r>
                  <a:rPr lang="es-MX" dirty="0" err="1">
                    <a:highlight>
                      <a:srgbClr val="63D297"/>
                    </a:highlight>
                  </a:rPr>
                  <a:t>plot</a:t>
                </a:r>
                <a:r>
                  <a:rPr lang="es-MX" dirty="0">
                    <a:highlight>
                      <a:srgbClr val="63D297"/>
                    </a:highlight>
                  </a:rPr>
                  <a:t> de los residuos </a:t>
                </a:r>
                <a:r>
                  <a:rPr lang="es-MX" dirty="0"/>
                  <a:t>nos puede dar evidencia al respecto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regresión</a:t>
            </a:r>
            <a:r>
              <a:rPr lang="en-GB" dirty="0"/>
              <a:t> lineal “</a:t>
            </a:r>
            <a:r>
              <a:rPr lang="en-GB" dirty="0" err="1"/>
              <a:t>funciona</a:t>
            </a:r>
            <a:r>
              <a:rPr lang="en-GB" dirty="0"/>
              <a:t>” bajo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i="1" dirty="0" err="1"/>
              <a:t>supuestos</a:t>
            </a:r>
            <a:endParaRPr i="1" dirty="0"/>
          </a:p>
        </p:txBody>
      </p:sp>
      <p:sp>
        <p:nvSpPr>
          <p:cNvPr id="2" name="Estrella: 4 puntas 1">
            <a:extLst>
              <a:ext uri="{FF2B5EF4-FFF2-40B4-BE49-F238E27FC236}">
                <a16:creationId xmlns:a16="http://schemas.microsoft.com/office/drawing/2014/main" id="{6BB8908C-E9EE-4C5D-8B8A-90B33FC21CB3}"/>
              </a:ext>
            </a:extLst>
          </p:cNvPr>
          <p:cNvSpPr/>
          <p:nvPr/>
        </p:nvSpPr>
        <p:spPr>
          <a:xfrm>
            <a:off x="7644985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id="{DCEE2B7D-276A-4986-A3E0-87829FF5B0C6}"/>
              </a:ext>
            </a:extLst>
          </p:cNvPr>
          <p:cNvSpPr/>
          <p:nvPr/>
        </p:nvSpPr>
        <p:spPr>
          <a:xfrm>
            <a:off x="7797385" y="2901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E08620E4-FBBB-4A73-BBBF-7EBAB0D470E0}"/>
              </a:ext>
            </a:extLst>
          </p:cNvPr>
          <p:cNvSpPr/>
          <p:nvPr/>
        </p:nvSpPr>
        <p:spPr>
          <a:xfrm>
            <a:off x="6243403" y="586223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2D1CC52E-5CAE-4A42-AAAD-17EB956FF6B0}"/>
              </a:ext>
            </a:extLst>
          </p:cNvPr>
          <p:cNvSpPr/>
          <p:nvPr/>
        </p:nvSpPr>
        <p:spPr>
          <a:xfrm>
            <a:off x="6198432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2636" y="3843575"/>
            <a:ext cx="2070191" cy="690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Sin patrones obvios. Residuos parecen al azar en torno al 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43ACB-81BC-4CCB-8B2A-65D8928F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6" y="0"/>
            <a:ext cx="6484794" cy="3955220"/>
          </a:xfrm>
          <a:prstGeom prst="rect">
            <a:avLst/>
          </a:prstGeom>
        </p:spPr>
      </p:pic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D1D71A30-8C6B-426C-A5B8-4761D57CCB99}"/>
              </a:ext>
            </a:extLst>
          </p:cNvPr>
          <p:cNvSpPr txBox="1">
            <a:spLocks/>
          </p:cNvSpPr>
          <p:nvPr/>
        </p:nvSpPr>
        <p:spPr>
          <a:xfrm>
            <a:off x="3312827" y="3843575"/>
            <a:ext cx="2070191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Clara curvatura.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deberíamos modelar como una relación lineal.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BD604788-11AC-4146-A1B2-C3AB1DBC744B}"/>
              </a:ext>
            </a:extLst>
          </p:cNvPr>
          <p:cNvSpPr txBox="1">
            <a:spLocks/>
          </p:cNvSpPr>
          <p:nvPr/>
        </p:nvSpPr>
        <p:spPr>
          <a:xfrm>
            <a:off x="5518879" y="3843574"/>
            <a:ext cx="2523344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parece haber una relación significativa.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Pero tampoco problemas con los residuos.</a:t>
            </a:r>
          </a:p>
        </p:txBody>
      </p:sp>
    </p:spTree>
    <p:extLst>
      <p:ext uri="{BB962C8B-B14F-4D97-AF65-F5344CB8AC3E}">
        <p14:creationId xmlns:p14="http://schemas.microsoft.com/office/powerpoint/2010/main" val="7468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Siempre que queramos usar un modelo para predecir, vamos a querer medir su precisión </a:t>
                </a:r>
                <a:r>
                  <a:rPr lang="es-MX" sz="1400" i="1" dirty="0"/>
                  <a:t>(algo que podamos hacer porque es un método supervisado!)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, también llamado coeficiente de determinación, mide la proporción de la variabilidad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que está explicada por el modelo (está entre 0 y 1).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total (suma de cuadrados totales, TSS):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no explicada (suma de residuos cuadrados, RSS):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 r="-866" b="-4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Primera </a:t>
            </a:r>
            <a:r>
              <a:rPr lang="en-GB" dirty="0" err="1"/>
              <a:t>métrica</a:t>
            </a:r>
            <a:r>
              <a:rPr lang="en-GB" dirty="0"/>
              <a:t> para la </a:t>
            </a:r>
            <a:r>
              <a:rPr lang="en-GB" dirty="0" err="1"/>
              <a:t>precisión</a:t>
            </a:r>
            <a:r>
              <a:rPr lang="en-GB" dirty="0"/>
              <a:t> de un </a:t>
            </a:r>
            <a:r>
              <a:rPr lang="en-GB" dirty="0" err="1"/>
              <a:t>modelo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D17BB97-712F-43C4-9134-95A8C1DF974F}"/>
              </a:ext>
            </a:extLst>
          </p:cNvPr>
          <p:cNvGrpSpPr/>
          <p:nvPr/>
        </p:nvGrpSpPr>
        <p:grpSpPr>
          <a:xfrm>
            <a:off x="6235908" y="2571750"/>
            <a:ext cx="2608412" cy="1895319"/>
            <a:chOff x="6235908" y="2571750"/>
            <a:chExt cx="2608412" cy="189531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97E45FC-4550-4AF8-8805-927F538C0C95}"/>
                </a:ext>
              </a:extLst>
            </p:cNvPr>
            <p:cNvGrpSpPr/>
            <p:nvPr/>
          </p:nvGrpSpPr>
          <p:grpSpPr>
            <a:xfrm>
              <a:off x="6235908" y="2571750"/>
              <a:ext cx="2435902" cy="1895319"/>
              <a:chOff x="6235908" y="2571750"/>
              <a:chExt cx="2435902" cy="1895319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86553BC5-FECE-4318-BE7F-C42B195C0DEA}"/>
                  </a:ext>
                </a:extLst>
              </p:cNvPr>
              <p:cNvCxnSpPr/>
              <p:nvPr/>
            </p:nvCxnSpPr>
            <p:spPr>
              <a:xfrm>
                <a:off x="6235908" y="2571750"/>
                <a:ext cx="0" cy="1895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492A5F13-2AE7-435D-8D95-C1CCC93D1386}"/>
                  </a:ext>
                </a:extLst>
              </p:cNvPr>
              <p:cNvCxnSpPr/>
              <p:nvPr/>
            </p:nvCxnSpPr>
            <p:spPr>
              <a:xfrm>
                <a:off x="6235908" y="4467069"/>
                <a:ext cx="24359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A5EEC34-D4E7-4AAB-BFD8-2A4B2168E00D}"/>
                  </a:ext>
                </a:extLst>
              </p:cNvPr>
              <p:cNvCxnSpPr/>
              <p:nvPr/>
            </p:nvCxnSpPr>
            <p:spPr>
              <a:xfrm>
                <a:off x="6235908" y="3495208"/>
                <a:ext cx="2435902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2426BF-C6D9-4543-8B49-3CC7E99CF507}"/>
                  </a:ext>
                </a:extLst>
              </p:cNvPr>
              <p:cNvSpPr/>
              <p:nvPr/>
            </p:nvSpPr>
            <p:spPr>
              <a:xfrm>
                <a:off x="6668548" y="3975856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DD3B947B-6990-40B7-88CC-55143DF0DB0D}"/>
                  </a:ext>
                </a:extLst>
              </p:cNvPr>
              <p:cNvSpPr/>
              <p:nvPr/>
            </p:nvSpPr>
            <p:spPr>
              <a:xfrm>
                <a:off x="6969630" y="3471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CF8E6A9-7244-4C75-93F6-5421E47D0DFF}"/>
                  </a:ext>
                </a:extLst>
              </p:cNvPr>
              <p:cNvSpPr/>
              <p:nvPr/>
            </p:nvSpPr>
            <p:spPr>
              <a:xfrm>
                <a:off x="7250214" y="30637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F60B40A7-7D54-416D-9DBA-1F5C0285F8BA}"/>
                  </a:ext>
                </a:extLst>
              </p:cNvPr>
              <p:cNvSpPr/>
              <p:nvPr/>
            </p:nvSpPr>
            <p:spPr>
              <a:xfrm>
                <a:off x="6958417" y="3791002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897B8F5-2EFC-405A-AB66-81E03893AFB6}"/>
                  </a:ext>
                </a:extLst>
              </p:cNvPr>
              <p:cNvSpPr/>
              <p:nvPr/>
            </p:nvSpPr>
            <p:spPr>
              <a:xfrm>
                <a:off x="7332689" y="34849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8D004A1-A055-49E4-A8D6-B409FD30987C}"/>
                  </a:ext>
                </a:extLst>
              </p:cNvPr>
              <p:cNvSpPr/>
              <p:nvPr/>
            </p:nvSpPr>
            <p:spPr>
              <a:xfrm>
                <a:off x="7459083" y="3782229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64C5139-4273-4A06-B21F-BE53DF4F2455}"/>
                  </a:ext>
                </a:extLst>
              </p:cNvPr>
              <p:cNvSpPr/>
              <p:nvPr/>
            </p:nvSpPr>
            <p:spPr>
              <a:xfrm>
                <a:off x="7577528" y="286077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9CBA351-8055-4311-9023-AD5B631FCF2C}"/>
                  </a:ext>
                </a:extLst>
              </p:cNvPr>
              <p:cNvSpPr/>
              <p:nvPr/>
            </p:nvSpPr>
            <p:spPr>
              <a:xfrm>
                <a:off x="7869837" y="311943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28AD1FB-713E-4C37-87B6-6B03C00031F7}"/>
                  </a:ext>
                </a:extLst>
              </p:cNvPr>
              <p:cNvSpPr/>
              <p:nvPr/>
            </p:nvSpPr>
            <p:spPr>
              <a:xfrm>
                <a:off x="8008496" y="2914385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C6EA1EE7-BA6C-4EF6-977E-2E02F9DF4F6F}"/>
                  </a:ext>
                </a:extLst>
              </p:cNvPr>
              <p:cNvSpPr/>
              <p:nvPr/>
            </p:nvSpPr>
            <p:spPr>
              <a:xfrm>
                <a:off x="7788925" y="3435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26C5B4C-5D41-4E90-8E66-769722468A3C}"/>
                  </a:ext>
                </a:extLst>
              </p:cNvPr>
              <p:cNvSpPr/>
              <p:nvPr/>
            </p:nvSpPr>
            <p:spPr>
              <a:xfrm>
                <a:off x="8261721" y="308657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A80ABE4-B79D-49E2-B6AC-7A6AF3F4C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5908" y="2861565"/>
                <a:ext cx="2237105" cy="121576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/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AR" sz="1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1739" r="-26087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/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rgbClr val="4BA173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blipFill>
                  <a:blip r:embed="rId5"/>
                  <a:stretch>
                    <a:fillRect l="-21739" t="-22581" r="-60870" b="-967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/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1739" r="-30435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predicciones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518A2968-D1FB-435F-AED1-91757E506662}"/>
              </a:ext>
            </a:extLst>
          </p:cNvPr>
          <p:cNvGrpSpPr/>
          <p:nvPr/>
        </p:nvGrpSpPr>
        <p:grpSpPr>
          <a:xfrm>
            <a:off x="2300992" y="3659971"/>
            <a:ext cx="4451377" cy="993357"/>
            <a:chOff x="4746885" y="1644448"/>
            <a:chExt cx="4451377" cy="993357"/>
          </a:xfrm>
        </p:grpSpPr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8FB0198F-6CF8-4578-A58E-64372591AA55}"/>
                </a:ext>
              </a:extLst>
            </p:cNvPr>
            <p:cNvSpPr/>
            <p:nvPr/>
          </p:nvSpPr>
          <p:spPr>
            <a:xfrm>
              <a:off x="4746885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36D773E7-EECA-4E55-AFA2-5A2A5BF3EF25}"/>
                </a:ext>
              </a:extLst>
            </p:cNvPr>
            <p:cNvSpPr/>
            <p:nvPr/>
          </p:nvSpPr>
          <p:spPr>
            <a:xfrm>
              <a:off x="6981726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C0E3A9EE-F3A4-4CAA-B9D5-CD4A262C3BF3}"/>
                </a:ext>
              </a:extLst>
            </p:cNvPr>
            <p:cNvSpPr/>
            <p:nvPr/>
          </p:nvSpPr>
          <p:spPr>
            <a:xfrm>
              <a:off x="8110316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38937FB-1D48-4CD5-8BC7-6FA3CC033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1547" y="1646340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FED54A3-961E-4111-B779-96E141C44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699" y="1644448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6CF836B-7232-4695-857F-820032DFF868}"/>
                </a:ext>
              </a:extLst>
            </p:cNvPr>
            <p:cNvCxnSpPr>
              <a:cxnSpLocks/>
            </p:cNvCxnSpPr>
            <p:nvPr/>
          </p:nvCxnSpPr>
          <p:spPr>
            <a:xfrm>
              <a:off x="8052185" y="1644448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621A4E4F-2505-473A-BB89-D588FFD48DE2}"/>
                </a:ext>
              </a:extLst>
            </p:cNvPr>
            <p:cNvSpPr/>
            <p:nvPr/>
          </p:nvSpPr>
          <p:spPr>
            <a:xfrm>
              <a:off x="5864305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5F5E0D86-0F0F-44BA-9889-CFA96B45CED6}"/>
                </a:ext>
              </a:extLst>
            </p:cNvPr>
            <p:cNvCxnSpPr>
              <a:cxnSpLocks/>
            </p:cNvCxnSpPr>
            <p:nvPr/>
          </p:nvCxnSpPr>
          <p:spPr>
            <a:xfrm>
              <a:off x="6063489" y="1646340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método de regresión lineal nos dice cuánto esperamos que 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en promedio</a:t>
                </a:r>
                <a:r>
                  <a:rPr lang="es-MX" dirty="0"/>
                  <a:t>, para cada valor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la recta 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=5+60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diríamos que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Esperaríamos que una unidad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tenga una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O que las unidades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tienen, en promedio, una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También, que un aumento de 1 unidad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está asociada a un aumento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60.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  <a:blipFill>
                <a:blip r:embed="rId3"/>
                <a:stretch>
                  <a:fillRect l="-935" r="-18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Interpretación</a:t>
            </a:r>
            <a:r>
              <a:rPr lang="en-GB" dirty="0"/>
              <a:t> de las </a:t>
            </a:r>
            <a:r>
              <a:rPr lang="en-GB" dirty="0" err="1"/>
              <a:t>predicciones</a:t>
            </a:r>
            <a:endParaRPr dirty="0"/>
          </a:p>
        </p:txBody>
      </p:sp>
      <p:pic>
        <p:nvPicPr>
          <p:cNvPr id="2050" name="Picture 2" descr="Plot the conditional distribution of the response in a linear regression  model - The DO Loop">
            <a:extLst>
              <a:ext uri="{FF2B5EF4-FFF2-40B4-BE49-F238E27FC236}">
                <a16:creationId xmlns:a16="http://schemas.microsoft.com/office/drawing/2014/main" id="{993F6502-603A-4BDE-920D-4A156A9A1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13095" b="6414"/>
          <a:stretch/>
        </p:blipFill>
        <p:spPr bwMode="auto">
          <a:xfrm>
            <a:off x="4886793" y="842724"/>
            <a:ext cx="4103656" cy="26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/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Las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extrapolaciones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deben hacerse con reservas.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En general, no debemos interpretar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como un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efecto causal</a:t>
                </a:r>
                <a:r>
                  <a:rPr lang="es-MX" dirty="0">
                    <a:solidFill>
                      <a:schemeClr val="accent3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blipFill>
                <a:blip r:embed="rId5"/>
                <a:stretch>
                  <a:fillRect l="-634" t="-4032" b="-10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3252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Regresión lineal múltiple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0B8BED8-D254-4E6B-9DDB-40AD10572EE9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2F46C68-3E03-442B-9A56-B12FA84CA524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629497-6CB1-4AA8-BE40-795E6EC997F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F43309B9-5A2B-4822-A565-16F0FCA701B0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036E445B-9A9B-4EE8-AC8F-386BBF9A5CD7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D520EB-FEC6-420B-A827-D2B40CD39E48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5937431-A0A0-4804-9F45-F1B037BE1585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89F233B-143E-4618-816C-06D07FC832CC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8690903-32EB-4CE9-AAD6-DEBCCEBD5F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6C13EB6-559B-4D06-8F5F-B7EB8D9AE99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3EA973-CFF5-42C4-8989-6F5262785D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F805F51-942A-4C73-9D11-E54402BE6E1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1454F64-421E-4A66-B8D0-84033C18737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C2C6F19C-91BF-4E2E-8086-9E0A3329F603}"/>
              </a:ext>
            </a:extLst>
          </p:cNvPr>
          <p:cNvGrpSpPr/>
          <p:nvPr/>
        </p:nvGrpSpPr>
        <p:grpSpPr>
          <a:xfrm>
            <a:off x="3045852" y="3989424"/>
            <a:ext cx="4451377" cy="993357"/>
            <a:chOff x="2231068" y="3666366"/>
            <a:chExt cx="4451377" cy="993357"/>
          </a:xfrm>
        </p:grpSpPr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7AF39F0C-3029-48E2-BD56-CFB78482E3E6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73FAB9E0-98CB-4FC1-8EF0-06DA1F39ADFF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E37E2F96-F8E0-4F65-82A5-AE5F7A9076E1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1B53604-76A8-4003-95E4-505F8233B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333DE06-9C68-4B6A-9CF9-FB9042077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4609DFE-5A86-431E-A84C-6546212CD2C2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0F83ACC8-E409-4C9C-BE1E-9198012EBB14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3281128-6C14-4005-8157-0AC2518DB283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2: </a:t>
            </a:r>
            <a:r>
              <a:rPr lang="es-MX" dirty="0"/>
              <a:t>Explorando y transformando variables. </a:t>
            </a:r>
            <a:r>
              <a:rPr lang="es-MX" dirty="0" err="1"/>
              <a:t>Intro</a:t>
            </a:r>
            <a:r>
              <a:rPr lang="es-MX" dirty="0"/>
              <a:t> a regresión lineal simple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Relaciones </a:t>
                </a:r>
                <a:r>
                  <a:rPr lang="es-MX" dirty="0">
                    <a:highlight>
                      <a:schemeClr val="lt2"/>
                    </a:highlight>
                  </a:rPr>
                  <a:t>lineales</a:t>
                </a:r>
                <a:endParaRPr lang="es-MX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La </a:t>
                </a:r>
                <a:r>
                  <a:rPr lang="es-MX" dirty="0">
                    <a:highlight>
                      <a:schemeClr val="lt2"/>
                    </a:highlight>
                  </a:rPr>
                  <a:t>regresión lineal</a:t>
                </a:r>
                <a:r>
                  <a:rPr lang="es-MX" dirty="0"/>
                  <a:t> y sus preguntas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>
                  <a:lnSpc>
                    <a:spcPct val="150000"/>
                  </a:lnSpc>
                  <a:buFont typeface="Proxima Nova"/>
                  <a:buAutoNum type="romanUcPeriod"/>
                </a:pPr>
                <a:r>
                  <a:rPr lang="es-MX" dirty="0"/>
                  <a:t>Las relaciones </a:t>
                </a:r>
                <a:r>
                  <a:rPr lang="es-MX" dirty="0">
                    <a:highlight>
                      <a:srgbClr val="63D297"/>
                    </a:highlight>
                  </a:rPr>
                  <a:t>no lineales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 y estimación</a:t>
                </a:r>
                <a:r>
                  <a:rPr lang="es-MX" dirty="0"/>
                  <a:t> por mínimos cuadrados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</a:t>
                </a:r>
                <a:r>
                  <a:rPr lang="es-MX" dirty="0">
                    <a:highlight>
                      <a:srgbClr val="63D297"/>
                    </a:highlight>
                  </a:rPr>
                  <a:t>hipótesis</a:t>
                </a:r>
                <a:r>
                  <a:rPr lang="es-MX" dirty="0"/>
                  <a:t>. El p-valor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Residuos</a:t>
                </a:r>
                <a:r>
                  <a:rPr lang="es-MX" dirty="0"/>
                  <a:t> y su distribución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</a:t>
                </a:r>
                <a:r>
                  <a:rPr lang="es-MX" dirty="0">
                    <a:highlight>
                      <a:srgbClr val="63D297"/>
                    </a:highlight>
                  </a:rPr>
                  <a:t>ajuste</a:t>
                </a:r>
                <a:r>
                  <a:rPr lang="es-MX" dirty="0"/>
                  <a:t>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predicciones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Relaciones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gráfico siguiente muestra dos variables (𝑋 e 𝑌)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0429CD2-9FEB-4456-86E5-93DAC703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52A735-6B0F-4DBB-9BE7-49BFDD19217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25824"/>
                <a:ext cx="3300931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s-MX" dirty="0"/>
                  <a:t>Para entender la relación entre ambas, queremos construir un modelo.</a:t>
                </a: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s-MX" dirty="0"/>
                  <a:t>Es decir, encontrar una función que vincule los valores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con los valores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i="1" dirty="0"/>
              </a:p>
            </p:txBody>
          </p:sp>
        </mc:Choice>
        <mc:Fallback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52A735-6B0F-4DBB-9BE7-49BFDD19217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25824"/>
                <a:ext cx="3300931" cy="3853300"/>
              </a:xfrm>
              <a:prstGeom prst="rect">
                <a:avLst/>
              </a:prstGeom>
              <a:blipFill>
                <a:blip r:embed="rId5"/>
                <a:stretch>
                  <a:fillRect l="-1107" r="-27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5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Podemos modelar esa relación entre ambas de forma perfecta con una línea recta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La ecuación de la recta es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=5+64,96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i="1" dirty="0"/>
              </a:p>
              <a:p>
                <a:pPr marL="0" indent="0">
                  <a:buNone/>
                </a:pPr>
                <a:endParaRPr lang="es-MX" i="1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</a:t>
                </a:r>
                <a:r>
                  <a:rPr lang="es-MX" b="1" dirty="0"/>
                  <a:t>pendiente</a:t>
                </a:r>
                <a:r>
                  <a:rPr lang="es-MX" dirty="0"/>
                  <a:t> de esta recta es 64.96 y la </a:t>
                </a:r>
                <a:r>
                  <a:rPr lang="es-MX" b="1" dirty="0"/>
                  <a:t>ordenada al origen </a:t>
                </a:r>
                <a:r>
                  <a:rPr lang="es-MX" dirty="0"/>
                  <a:t>es 5.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Podemos predecir </a:t>
                </a:r>
                <a:r>
                  <a:rPr lang="es-MX" b="1" dirty="0"/>
                  <a:t>sin error</a:t>
                </a:r>
                <a:r>
                  <a:rPr lang="es-MX" dirty="0"/>
                  <a:t>, pero las relaciones perfectas no existen.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  <a:blipFill>
                <a:blip r:embed="rId3"/>
                <a:stretch>
                  <a:fillRect l="-1107" r="-27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1130010D-3410-41E3-87EF-476411BEC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34070" y="3203493"/>
            <a:ext cx="2756271" cy="176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Relación lineal </a:t>
            </a:r>
            <a:r>
              <a:rPr lang="es-MX" dirty="0">
                <a:highlight>
                  <a:srgbClr val="63D297"/>
                </a:highlight>
              </a:rPr>
              <a:t>descendente relativamente fuerte</a:t>
            </a:r>
            <a:r>
              <a:rPr lang="es-MX" dirty="0"/>
              <a:t>, donde la variabilidad restante es menor a la fuerza de la relación entre variables.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B97AC-5ED1-44F1-87C9-DB19EEF3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0" y="163075"/>
            <a:ext cx="8075860" cy="3040418"/>
          </a:xfrm>
          <a:prstGeom prst="rect">
            <a:avLst/>
          </a:prstGeom>
        </p:spPr>
      </p:pic>
      <p:sp>
        <p:nvSpPr>
          <p:cNvPr id="9" name="Google Shape;199;p34">
            <a:extLst>
              <a:ext uri="{FF2B5EF4-FFF2-40B4-BE49-F238E27FC236}">
                <a16:creationId xmlns:a16="http://schemas.microsoft.com/office/drawing/2014/main" id="{55A58663-F8D4-42A5-A8EA-F8197045AC50}"/>
              </a:ext>
            </a:extLst>
          </p:cNvPr>
          <p:cNvSpPr txBox="1">
            <a:spLocks/>
          </p:cNvSpPr>
          <p:nvPr/>
        </p:nvSpPr>
        <p:spPr>
          <a:xfrm>
            <a:off x="3290341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hacia arriba (positiva) que, aunque evidente, </a:t>
            </a:r>
            <a:r>
              <a:rPr lang="es-MX" sz="1500" dirty="0">
                <a:highlight>
                  <a:srgbClr val="63D297"/>
                </a:highlight>
              </a:rPr>
              <a:t>no es tan fuerte</a:t>
            </a:r>
            <a:r>
              <a:rPr lang="es-MX" sz="1500" dirty="0"/>
              <a:t> como la primer</a:t>
            </a:r>
            <a:r>
              <a:rPr lang="es-MX" sz="1500" dirty="0">
                <a:solidFill>
                  <a:schemeClr val="accent2"/>
                </a:solidFill>
              </a:rPr>
              <a:t>a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199;p34">
                <a:extLst>
                  <a:ext uri="{FF2B5EF4-FFF2-40B4-BE49-F238E27FC236}">
                    <a16:creationId xmlns:a16="http://schemas.microsoft.com/office/drawing/2014/main" id="{9646DCFB-21ED-47CF-8B91-5E8847CACD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6612" y="3131635"/>
                <a:ext cx="2850050" cy="1763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Proxima Nova"/>
                  <a:buNone/>
                </a:pPr>
                <a:r>
                  <a:rPr lang="es-MX" sz="1500" dirty="0"/>
                  <a:t>Relación negativa (a la baja) </a:t>
                </a:r>
                <a:r>
                  <a:rPr lang="es-MX" sz="1500" dirty="0">
                    <a:highlight>
                      <a:srgbClr val="63D297"/>
                    </a:highlight>
                  </a:rPr>
                  <a:t>muy débil</a:t>
                </a:r>
                <a:r>
                  <a:rPr lang="es-MX" sz="1500" dirty="0"/>
                  <a:t>. Conocer </a:t>
                </a:r>
                <a14:m>
                  <m:oMath xmlns:m="http://schemas.openxmlformats.org/officeDocument/2006/math">
                    <m:r>
                      <a:rPr lang="es-MX" sz="15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500" dirty="0"/>
                  <a:t> no nos da mucha información sobre </a:t>
                </a:r>
                <a14:m>
                  <m:oMath xmlns:m="http://schemas.openxmlformats.org/officeDocument/2006/math">
                    <m:r>
                      <a:rPr lang="es-MX" sz="15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5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1500" dirty="0"/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Proxima Nova"/>
                  <a:buNone/>
                </a:pPr>
                <a:endParaRPr lang="es-MX" sz="1500" dirty="0"/>
              </a:p>
            </p:txBody>
          </p:sp>
        </mc:Choice>
        <mc:Fallback>
          <p:sp>
            <p:nvSpPr>
              <p:cNvPr id="10" name="Google Shape;199;p34">
                <a:extLst>
                  <a:ext uri="{FF2B5EF4-FFF2-40B4-BE49-F238E27FC236}">
                    <a16:creationId xmlns:a16="http://schemas.microsoft.com/office/drawing/2014/main" id="{9646DCFB-21ED-47CF-8B91-5E8847CAC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612" y="3131635"/>
                <a:ext cx="2850050" cy="1763976"/>
              </a:xfrm>
              <a:prstGeom prst="rect">
                <a:avLst/>
              </a:prstGeom>
              <a:blipFill>
                <a:blip r:embed="rId4"/>
                <a:stretch>
                  <a:fillRect l="-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69346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1628</Words>
  <Application>Microsoft Office PowerPoint</Application>
  <PresentationFormat>Presentación en pantalla (16:9)</PresentationFormat>
  <Paragraphs>208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Proxima Nova</vt:lpstr>
      <vt:lpstr>Arial</vt:lpstr>
      <vt:lpstr>Georgia</vt:lpstr>
      <vt:lpstr>Wingdings</vt:lpstr>
      <vt:lpstr>Cambria Math</vt:lpstr>
      <vt:lpstr>Spearmint</vt:lpstr>
      <vt:lpstr>Módulo 3: Introducción al modelado de datos</vt:lpstr>
      <vt:lpstr>Contenidos por clase</vt:lpstr>
      <vt:lpstr>Nuestra hoja de ruta</vt:lpstr>
      <vt:lpstr>Teórica 2: Explorando y transformando variables. Intro a regresión lineal simple</vt:lpstr>
      <vt:lpstr>Agenda</vt:lpstr>
      <vt:lpstr>I. Relaciones lineales</vt:lpstr>
      <vt:lpstr>El gráfico siguiente muestra dos variables (𝑋 e 𝑌)</vt:lpstr>
      <vt:lpstr>Podemos modelar esa relación entre ambas de forma perfecta con una línea recta</vt:lpstr>
      <vt:lpstr>Presentación de PowerPoint</vt:lpstr>
      <vt:lpstr>II. La regresión lineal y sus preguntas</vt:lpstr>
      <vt:lpstr>Dos tipos de usos de una regresión lineal</vt:lpstr>
      <vt:lpstr>¿Qué tipo de modelo es la regresión lineal?</vt:lpstr>
      <vt:lpstr>¿Qué preguntas responde la regresión lineal?  </vt:lpstr>
      <vt:lpstr>III. Las relaciones no lineales</vt:lpstr>
      <vt:lpstr>Hay casos en los que la verdadera relación entre las variables es muy no-lineal</vt:lpstr>
      <vt:lpstr>IV. Interpretación de coeficientes y estimación por mínimos cuadrados</vt:lpstr>
      <vt:lpstr>Y=β_0+β_1 X+ϵ</vt:lpstr>
      <vt:lpstr>Cómo estimar?</vt:lpstr>
      <vt:lpstr>Mínimos cuadrados ordinarios</vt:lpstr>
      <vt:lpstr>Mínimos cuadrados ordinarios</vt:lpstr>
      <vt:lpstr>V. Test de hipótesis. El p-valor</vt:lpstr>
      <vt:lpstr>Es una regla de decisión para rechazar hipótesis sobre la población</vt:lpstr>
      <vt:lpstr>Tengo el modelo, ¿ahora qué? Diagnóstico</vt:lpstr>
      <vt:lpstr>VI. Residuos y su distribución</vt:lpstr>
      <vt:lpstr>La regresión lineal “funciona” bajo ciertos supuestos</vt:lpstr>
      <vt:lpstr>Presentación de PowerPoint</vt:lpstr>
      <vt:lpstr>VII. Bondad de ajuste: el R^2</vt:lpstr>
      <vt:lpstr>Primera métrica para la precisión de un modelo</vt:lpstr>
      <vt:lpstr>VIII. Interpretación de predicciones</vt:lpstr>
      <vt:lpstr>Interpretación de las predicciones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72</cp:revision>
  <dcterms:modified xsi:type="dcterms:W3CDTF">2024-08-17T21:27:48Z</dcterms:modified>
</cp:coreProperties>
</file>