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351" r:id="rId4"/>
    <p:sldId id="265" r:id="rId5"/>
    <p:sldId id="267" r:id="rId6"/>
    <p:sldId id="314" r:id="rId7"/>
    <p:sldId id="352" r:id="rId8"/>
    <p:sldId id="353" r:id="rId9"/>
    <p:sldId id="301" r:id="rId10"/>
    <p:sldId id="318" r:id="rId11"/>
    <p:sldId id="310" r:id="rId12"/>
    <p:sldId id="354" r:id="rId13"/>
    <p:sldId id="356" r:id="rId14"/>
    <p:sldId id="355" r:id="rId15"/>
    <p:sldId id="361" r:id="rId16"/>
    <p:sldId id="357" r:id="rId17"/>
    <p:sldId id="362" r:id="rId18"/>
    <p:sldId id="358" r:id="rId19"/>
    <p:sldId id="359" r:id="rId20"/>
    <p:sldId id="363" r:id="rId21"/>
    <p:sldId id="360" r:id="rId22"/>
    <p:sldId id="364" r:id="rId23"/>
    <p:sldId id="296" r:id="rId24"/>
    <p:sldId id="343" r:id="rId25"/>
    <p:sldId id="345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466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6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014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83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946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4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6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215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122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44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02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Generativos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¿Modelo </a:t>
            </a:r>
            <a:r>
              <a:rPr lang="es-MX" i="1" dirty="0"/>
              <a:t>qué</a:t>
            </a:r>
            <a:r>
              <a:rPr lang="es-MX" dirty="0"/>
              <a:t>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Generativo. Modelizamos la distribución de probabilidad conjunta de las variables, la distribución que “genera” la muestra.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Usamos esa distribución y el teorema de Bayes para calcular 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teorema de Bayes nos dice cómo calcular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 si conocemos la condicional inversa,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De manera que vamos a estimar la distribución de X para cada clase de Y, luego reemplazar en la fórmula de Bayes para obtener la predicción.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387890" cy="3955741"/>
              </a:xfrm>
              <a:prstGeom prst="rect">
                <a:avLst/>
              </a:prstGeom>
              <a:blipFill>
                <a:blip r:embed="rId3"/>
                <a:stretch>
                  <a:fillRect l="-833" r="-1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o 12">
            <a:extLst>
              <a:ext uri="{FF2B5EF4-FFF2-40B4-BE49-F238E27FC236}">
                <a16:creationId xmlns:a16="http://schemas.microsoft.com/office/drawing/2014/main" id="{9B089FA4-5D08-456D-8051-529685679572}"/>
              </a:ext>
            </a:extLst>
          </p:cNvPr>
          <p:cNvGrpSpPr/>
          <p:nvPr/>
        </p:nvGrpSpPr>
        <p:grpSpPr>
          <a:xfrm>
            <a:off x="5309871" y="869746"/>
            <a:ext cx="3727803" cy="2380592"/>
            <a:chOff x="5309871" y="869746"/>
            <a:chExt cx="3727803" cy="238059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93A7F2-1207-47F2-A2E4-9C48E316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9871" y="869746"/>
              <a:ext cx="2962260" cy="630621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6BAD720-8167-4537-8FE0-E160EC3504C5}"/>
                </a:ext>
              </a:extLst>
            </p:cNvPr>
            <p:cNvSpPr txBox="1"/>
            <p:nvPr/>
          </p:nvSpPr>
          <p:spPr>
            <a:xfrm>
              <a:off x="5415516" y="1949632"/>
              <a:ext cx="12475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Posterior </a:t>
              </a:r>
            </a:p>
            <a:p>
              <a:pPr>
                <a:spcAft>
                  <a:spcPts val="600"/>
                </a:spcAft>
              </a:pP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(</a:t>
              </a:r>
              <a:r>
                <a:rPr lang="es-MX" sz="1200" i="1" dirty="0" err="1">
                  <a:solidFill>
                    <a:schemeClr val="accent3"/>
                  </a:solidFill>
                  <a:latin typeface="Proxima Nova" panose="020B0604020202020204" charset="0"/>
                </a:rPr>
                <a:t>prob</a:t>
              </a:r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. predicha)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A163493-8FFD-4DDC-ADB4-47515105B05B}"/>
                </a:ext>
              </a:extLst>
            </p:cNvPr>
            <p:cNvSpPr txBox="1"/>
            <p:nvPr/>
          </p:nvSpPr>
          <p:spPr>
            <a:xfrm>
              <a:off x="7439246" y="1939329"/>
              <a:ext cx="15984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200" i="1" dirty="0">
                  <a:solidFill>
                    <a:schemeClr val="accent3"/>
                  </a:solidFill>
                  <a:latin typeface="Proxima Nova" panose="020B0604020202020204" charset="0"/>
                </a:rPr>
                <a:t>Funciones a estimar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/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Priors</a:t>
                  </a:r>
                  <a:endParaRPr lang="es-MX" sz="1200" i="1" dirty="0">
                    <a:solidFill>
                      <a:schemeClr val="accent3"/>
                    </a:solidFill>
                    <a:latin typeface="Proxima Nova" panose="020B0604020202020204" charset="0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(</a:t>
                  </a:r>
                  <a:r>
                    <a:rPr lang="es-MX" sz="1200" i="1" dirty="0" err="1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prob</a:t>
                  </a:r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. no condicional de pertenecer a la clase </a:t>
                  </a:r>
                  <a14:m>
                    <m:oMath xmlns:m="http://schemas.openxmlformats.org/officeDocument/2006/math">
                      <m:r>
                        <a:rPr lang="es-MX" sz="12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s-MX" sz="1200" i="1" dirty="0">
                      <a:solidFill>
                        <a:schemeClr val="accent3"/>
                      </a:solidFill>
                      <a:latin typeface="Proxima Nova" panose="020B060402020202020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275B949-E6E0-4495-AB77-8DC7BBAFF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244" y="2604007"/>
                  <a:ext cx="191386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18" b="-660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AE0A9710-834E-4F2D-A540-07E3191F4C95}"/>
                </a:ext>
              </a:extLst>
            </p:cNvPr>
            <p:cNvSpPr/>
            <p:nvPr/>
          </p:nvSpPr>
          <p:spPr>
            <a:xfrm>
              <a:off x="5720316" y="1282995"/>
              <a:ext cx="219740" cy="652131"/>
            </a:xfrm>
            <a:custGeom>
              <a:avLst/>
              <a:gdLst>
                <a:gd name="connsiteX0" fmla="*/ 219740 w 219740"/>
                <a:gd name="connsiteY0" fmla="*/ 0 h 652131"/>
                <a:gd name="connsiteX1" fmla="*/ 0 w 219740"/>
                <a:gd name="connsiteY1" fmla="*/ 652131 h 65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40" h="652131">
                  <a:moveTo>
                    <a:pt x="219740" y="0"/>
                  </a:moveTo>
                  <a:cubicBezTo>
                    <a:pt x="144721" y="302437"/>
                    <a:pt x="69702" y="604875"/>
                    <a:pt x="0" y="65213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DCA01662-B440-4BA4-9E27-CA20DF4E4443}"/>
                </a:ext>
              </a:extLst>
            </p:cNvPr>
            <p:cNvSpPr/>
            <p:nvPr/>
          </p:nvSpPr>
          <p:spPr>
            <a:xfrm>
              <a:off x="7946064" y="1453116"/>
              <a:ext cx="283535" cy="517451"/>
            </a:xfrm>
            <a:custGeom>
              <a:avLst/>
              <a:gdLst>
                <a:gd name="connsiteX0" fmla="*/ 0 w 283535"/>
                <a:gd name="connsiteY0" fmla="*/ 0 h 517451"/>
                <a:gd name="connsiteX1" fmla="*/ 283535 w 283535"/>
                <a:gd name="connsiteY1" fmla="*/ 517451 h 51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535" h="517451">
                  <a:moveTo>
                    <a:pt x="0" y="0"/>
                  </a:moveTo>
                  <a:cubicBezTo>
                    <a:pt x="115777" y="215014"/>
                    <a:pt x="231554" y="430028"/>
                    <a:pt x="283535" y="517451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ABDA195-8938-44F9-B1E6-97DA74A96E64}"/>
                </a:ext>
              </a:extLst>
            </p:cNvPr>
            <p:cNvSpPr/>
            <p:nvPr/>
          </p:nvSpPr>
          <p:spPr>
            <a:xfrm>
              <a:off x="6655981" y="1431851"/>
              <a:ext cx="1084521" cy="1212112"/>
            </a:xfrm>
            <a:custGeom>
              <a:avLst/>
              <a:gdLst>
                <a:gd name="connsiteX0" fmla="*/ 1084521 w 1084521"/>
                <a:gd name="connsiteY0" fmla="*/ 0 h 1212112"/>
                <a:gd name="connsiteX1" fmla="*/ 198475 w 1084521"/>
                <a:gd name="connsiteY1" fmla="*/ 935665 h 1212112"/>
                <a:gd name="connsiteX2" fmla="*/ 0 w 1084521"/>
                <a:gd name="connsiteY2" fmla="*/ 1212112 h 12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4521" h="1212112">
                  <a:moveTo>
                    <a:pt x="1084521" y="0"/>
                  </a:moveTo>
                  <a:cubicBezTo>
                    <a:pt x="731874" y="366823"/>
                    <a:pt x="379228" y="733646"/>
                    <a:pt x="198475" y="935665"/>
                  </a:cubicBezTo>
                  <a:cubicBezTo>
                    <a:pt x="17722" y="1137684"/>
                    <a:pt x="8861" y="1174898"/>
                    <a:pt x="0" y="1212112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/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𝒂𝒛𝒖𝒍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=(1,9.2,3,…)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=(3.2,7,8,…)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EB4935E-3BC3-487D-94B3-BC28D2D4D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56" y="3465513"/>
                <a:ext cx="1355650" cy="942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/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𝒓𝒐𝒋𝒐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=(2.1,5,5,…)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=(2,9.4,6,…)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695D2881-79F4-4D19-BAFE-5AF6F593F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48" y="3465513"/>
                <a:ext cx="1355650" cy="942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/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noFill/>
              <a:ln w="12700">
                <a:solidFill>
                  <a:srgbClr val="63D2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1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𝒗𝒆𝒓𝒅𝒆</m:t>
                      </m:r>
                    </m:oMath>
                  </m:oMathPara>
                </a14:m>
                <a:endParaRPr lang="es-MX" sz="1200" b="1" dirty="0">
                  <a:solidFill>
                    <a:schemeClr val="bg2"/>
                  </a:solidFill>
                </a:endParaRPr>
              </a:p>
              <a:p>
                <a:pPr algn="ctr"/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1200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=(7,4,1.1,…)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2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2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2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=(3.1,2,0,…)</m:t>
                      </m:r>
                    </m:oMath>
                  </m:oMathPara>
                </a14:m>
                <a:endParaRPr lang="es-AR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D7309A62-844E-4AD9-AADD-27079D195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940" y="3465513"/>
                <a:ext cx="1355650" cy="9427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63D297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87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/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2F91BB-CA16-42F5-8F3E-8D3842EA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05" y="2239370"/>
                <a:ext cx="57231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supuestos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Los </a:t>
                </a:r>
                <a:r>
                  <a:rPr lang="es-MX" sz="1600" dirty="0" err="1"/>
                  <a:t>priors</a:t>
                </a:r>
                <a:r>
                  <a:rPr lang="es-MX" sz="1600" dirty="0"/>
                  <a:t> los estimamos como la proporción de observaciones que son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Las funciones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son más complicadas. Suponemos que,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MX" sz="16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/>
                  <a:t>provienen de una </a:t>
                </a:r>
                <a:r>
                  <a:rPr lang="es-MX" sz="1200" dirty="0">
                    <a:highlight>
                      <a:srgbClr val="63D297"/>
                    </a:highlight>
                  </a:rPr>
                  <a:t>distribución normal</a:t>
                </a:r>
                <a:r>
                  <a:rPr lang="es-MX" sz="1200" dirty="0"/>
                  <a:t>, con </a:t>
                </a:r>
                <a:r>
                  <a:rPr lang="es-MX" sz="1200" dirty="0">
                    <a:highlight>
                      <a:srgbClr val="63D297"/>
                    </a:highlight>
                  </a:rPr>
                  <a:t>medias</a:t>
                </a:r>
                <a:r>
                  <a:rPr lang="es-MX" sz="12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s-MX" sz="1200" dirty="0"/>
                  <a:t>) que puede ser distintas para cada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200" dirty="0"/>
                  <a:t> dentro de cada clase </a:t>
                </a:r>
                <a14:m>
                  <m:oMath xmlns:m="http://schemas.openxmlformats.org/officeDocument/2006/math">
                    <m:r>
                      <a:rPr lang="es-MX" sz="12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200" dirty="0"/>
                  <a:t>, pero</a:t>
                </a:r>
              </a:p>
              <a:p>
                <a:pPr marL="742950" lvl="1" indent="-285750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200" dirty="0">
                    <a:highlight>
                      <a:srgbClr val="63D297"/>
                    </a:highlight>
                  </a:rPr>
                  <a:t>varianzas</a:t>
                </a:r>
                <a:r>
                  <a:rPr lang="es-MX" sz="1200" dirty="0"/>
                  <a:t> y </a:t>
                </a:r>
                <a:r>
                  <a:rPr lang="es-MX" sz="1200" dirty="0">
                    <a:highlight>
                      <a:srgbClr val="63D297"/>
                    </a:highlight>
                  </a:rPr>
                  <a:t>covarianzas</a:t>
                </a:r>
                <a:r>
                  <a:rPr lang="es-MX" sz="1200" dirty="0"/>
                  <a:t> comunes a todas las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un modelo paramétrico!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Estimamos una media distinta para cada variable y clase, una varianza para cada variable (una sola para todas las clases) y una covarianza para cada par de variables (también la misma para todas las clases)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llama “lineal” porque la probabilidad termina siendo una función lineal de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(con todos estos términos metidos en el medio)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4295345"/>
              </a:xfrm>
              <a:prstGeom prst="rect">
                <a:avLst/>
              </a:prstGeom>
              <a:blipFill>
                <a:blip r:embed="rId4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85C610-D31F-4BA2-8129-45F63A7A94DF}"/>
              </a:ext>
            </a:extLst>
          </p:cNvPr>
          <p:cNvCxnSpPr/>
          <p:nvPr/>
        </p:nvCxnSpPr>
        <p:spPr>
          <a:xfrm>
            <a:off x="6124354" y="1821350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FB55729-669D-4544-8A95-5AC413AD2B4D}"/>
              </a:ext>
            </a:extLst>
          </p:cNvPr>
          <p:cNvSpPr/>
          <p:nvPr/>
        </p:nvSpPr>
        <p:spPr>
          <a:xfrm>
            <a:off x="6164976" y="1085223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A03EC5-11FD-45AB-822E-91853261D78C}"/>
              </a:ext>
            </a:extLst>
          </p:cNvPr>
          <p:cNvCxnSpPr/>
          <p:nvPr/>
        </p:nvCxnSpPr>
        <p:spPr>
          <a:xfrm>
            <a:off x="6124354" y="2727579"/>
            <a:ext cx="2622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FD254F0-78B2-4DAD-A0EC-4A8B13AE1A5D}"/>
              </a:ext>
            </a:extLst>
          </p:cNvPr>
          <p:cNvSpPr/>
          <p:nvPr/>
        </p:nvSpPr>
        <p:spPr>
          <a:xfrm>
            <a:off x="6655983" y="1991977"/>
            <a:ext cx="2091069" cy="667059"/>
          </a:xfrm>
          <a:custGeom>
            <a:avLst/>
            <a:gdLst>
              <a:gd name="connsiteX0" fmla="*/ 0 w 2091069"/>
              <a:gd name="connsiteY0" fmla="*/ 667059 h 667059"/>
              <a:gd name="connsiteX1" fmla="*/ 588334 w 2091069"/>
              <a:gd name="connsiteY1" fmla="*/ 546557 h 667059"/>
              <a:gd name="connsiteX2" fmla="*/ 1127051 w 2091069"/>
              <a:gd name="connsiteY2" fmla="*/ 752 h 667059"/>
              <a:gd name="connsiteX3" fmla="*/ 1566530 w 2091069"/>
              <a:gd name="connsiteY3" fmla="*/ 433143 h 667059"/>
              <a:gd name="connsiteX4" fmla="*/ 2091069 w 2091069"/>
              <a:gd name="connsiteY4" fmla="*/ 652882 h 66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69" h="667059">
                <a:moveTo>
                  <a:pt x="0" y="667059"/>
                </a:moveTo>
                <a:cubicBezTo>
                  <a:pt x="200246" y="662333"/>
                  <a:pt x="400492" y="657608"/>
                  <a:pt x="588334" y="546557"/>
                </a:cubicBezTo>
                <a:cubicBezTo>
                  <a:pt x="776176" y="435506"/>
                  <a:pt x="964018" y="19654"/>
                  <a:pt x="1127051" y="752"/>
                </a:cubicBezTo>
                <a:cubicBezTo>
                  <a:pt x="1290084" y="-18150"/>
                  <a:pt x="1405860" y="324455"/>
                  <a:pt x="1566530" y="433143"/>
                </a:cubicBezTo>
                <a:cubicBezTo>
                  <a:pt x="1727200" y="541831"/>
                  <a:pt x="2017822" y="613896"/>
                  <a:pt x="2091069" y="65288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/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A1D8B5F-EB45-4AF8-A9EE-3643717D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40" y="1633684"/>
                <a:ext cx="1357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/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89ED5D7-2EC4-42A9-898D-B3E4E603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39" y="2571750"/>
                <a:ext cx="1357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/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73058F4-7AD0-4B06-9E3E-79CC5F17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53" y="2725638"/>
                <a:ext cx="1357423" cy="311496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/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0D944E3-E276-4291-8B19-1790179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2" y="1815985"/>
                <a:ext cx="1357423" cy="311496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E3A535D-2C0C-49AB-944A-21A2A94A3450}"/>
              </a:ext>
            </a:extLst>
          </p:cNvPr>
          <p:cNvCxnSpPr/>
          <p:nvPr/>
        </p:nvCxnSpPr>
        <p:spPr>
          <a:xfrm>
            <a:off x="7456969" y="2303721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/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1174D89-20E2-4117-99AD-18799894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44" y="1354375"/>
                <a:ext cx="57231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3410506-5190-4B7A-ACDB-506552557C99}"/>
              </a:ext>
            </a:extLst>
          </p:cNvPr>
          <p:cNvCxnSpPr/>
          <p:nvPr/>
        </p:nvCxnSpPr>
        <p:spPr>
          <a:xfrm>
            <a:off x="6964328" y="1393943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/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2F5CE2E-3BBB-4FB4-8326-F2B5D78B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7" y="3106252"/>
                <a:ext cx="1357423" cy="326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/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ECAD010-6FDC-4505-8D3C-8D36B544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446603"/>
                <a:ext cx="1357423" cy="3262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/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s-MX" sz="1400" b="0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B629BA4-88E4-4379-88C6-7E0DF694F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486" y="3785755"/>
                <a:ext cx="1357423" cy="3262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3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¿No era más fácil hacer una regresión logística?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986872"/>
            <a:ext cx="5933157" cy="3955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hay mucha separación entre clases (algo que debería facilitar distinguirlas!), las estimaciones de los parámetros de la regresión logística son inestables.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Si se cumplen los supuestos de LDA, puede ser más preciso.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Podemos aplicarlo a más de 2 clases.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9274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241006"/>
            <a:ext cx="5544627" cy="4593322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90000"/>
              </a:lnSpc>
            </a:pPr>
            <a:endParaRPr lang="es-AR" sz="2400" dirty="0"/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Aplicable a más de 2 clases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Parámetros más estables que </a:t>
            </a:r>
            <a:r>
              <a:rPr lang="es-MX" sz="2400" dirty="0" err="1">
                <a:solidFill>
                  <a:schemeClr val="accent2"/>
                </a:solidFill>
              </a:rPr>
              <a:t>logit</a:t>
            </a:r>
            <a:r>
              <a:rPr lang="es-MX" sz="2400" dirty="0">
                <a:solidFill>
                  <a:schemeClr val="accent2"/>
                </a:solidFill>
              </a:rPr>
              <a:t> cuando las clases están separadas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Menos varianza que métodos más flexibles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Desventajas: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Método paramétrico con muchos supuestos: riesgo de sesgo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Aplicabilidad: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accent2"/>
                </a:solidFill>
              </a:rPr>
              <a:t>Sobre todo si esperamos una frontera lineal (relaciones entre variables similares para las distintas clases)</a:t>
            </a:r>
            <a:endParaRPr lang="es-AR" sz="2400" dirty="0">
              <a:solidFill>
                <a:schemeClr val="accent2"/>
              </a:solidFill>
            </a:endParaRPr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LDA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40531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QDA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Levantamos el supuesto 2: ahora permitimos que las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varianzas y covarianzas sean distintas</a:t>
                </a:r>
                <a:r>
                  <a:rPr lang="es-MX" sz="1600" dirty="0"/>
                  <a:t> entre clases.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ecuación que calcula probabilidades ahora aparecen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, por eso </a:t>
                </a:r>
                <a:r>
                  <a:rPr lang="es-MX" sz="1600" i="1" dirty="0" err="1"/>
                  <a:t>quadratic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Estamos flexibilizando! La cantidad de parámetros aumentó mucho (la cantidad de </a:t>
                </a:r>
                <a:r>
                  <a:rPr lang="es-MX" sz="1600" dirty="0" err="1"/>
                  <a:t>var</a:t>
                </a:r>
                <a:r>
                  <a:rPr lang="es-MX" sz="1600" dirty="0"/>
                  <a:t> y covar se multiplicó por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 Menos sesgo, más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Preferiríamos QDA cuanto más distintas fueran las (</a:t>
                </a:r>
                <a:r>
                  <a:rPr lang="es-MX" sz="1600" dirty="0" err="1"/>
                  <a:t>co</a:t>
                </a:r>
                <a:r>
                  <a:rPr lang="es-MX" sz="1600" dirty="0"/>
                  <a:t>)varianzas (frontera de decisión menos lineal).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eso no es observable!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068913" cy="4295348"/>
              </a:xfrm>
              <a:prstGeom prst="rect">
                <a:avLst/>
              </a:prstGeom>
              <a:blipFill>
                <a:blip r:embed="rId3"/>
                <a:stretch>
                  <a:fillRect l="-898" r="-1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6148750-5C0F-4E29-B517-BB0B7119E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4" y="710426"/>
            <a:ext cx="4560301" cy="31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2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52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 err="1">
                    <a:solidFill>
                      <a:schemeClr val="accent2"/>
                    </a:solidFill>
                  </a:rPr>
                  <a:t>Simil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LDA, con menos sesgo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Sigue siendo un método paramétrico con supuestos fuertes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Pero con mayor varianza que LDA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una frontera no lineal (relaciones entre variables distintas para las distintas clases)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alto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QDA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17450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Naïve Bayes</a:t>
            </a:r>
          </a:p>
        </p:txBody>
      </p:sp>
    </p:spTree>
    <p:extLst>
      <p:ext uri="{BB962C8B-B14F-4D97-AF65-F5344CB8AC3E}">
        <p14:creationId xmlns:p14="http://schemas.microsoft.com/office/powerpoint/2010/main" val="35796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Naive</a:t>
            </a:r>
            <a:r>
              <a:rPr lang="es-MX" dirty="0"/>
              <a:t> Bayes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vez de suponer que las X siguen una distribución dentro de determinada familia (normal), suponemos que: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s-MX" sz="1600" i="1" dirty="0"/>
                  <a:t>Dentro de la clase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1600" i="1" dirty="0"/>
                  <a:t>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i="1" dirty="0"/>
                  <a:t> son independientes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Todas las covarianzas de antes son 0! Es un supuesto poco realista, por eso “</a:t>
                </a:r>
                <a:r>
                  <a:rPr lang="es-MX" sz="1600" dirty="0" err="1"/>
                  <a:t>naive</a:t>
                </a:r>
                <a:r>
                  <a:rPr lang="es-MX" sz="1600" dirty="0"/>
                  <a:t>”, pero puede dar buenos resultados si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600" dirty="0"/>
                  <a:t> es alto.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 O sea genera sesgo y reduce varianza.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Solo queda estimar cada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600" dirty="0"/>
                  <a:t> por separado (una por variable por clase), sin mirar las otras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Suponer que son normales y estimar media y desvío, como en QDA.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Usar un método no paramétrico, como un histograma o </a:t>
                </a:r>
                <a:r>
                  <a:rPr lang="es-MX" sz="1200" dirty="0" err="1"/>
                  <a:t>kernel</a:t>
                </a:r>
                <a:r>
                  <a:rPr lang="es-MX" sz="1200" dirty="0"/>
                  <a:t> </a:t>
                </a:r>
                <a:r>
                  <a:rPr lang="es-MX" sz="1200" dirty="0" err="1"/>
                  <a:t>density</a:t>
                </a:r>
                <a:r>
                  <a:rPr lang="es-MX" sz="1200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Si es </a:t>
                </a:r>
                <a:r>
                  <a:rPr lang="es-MX" sz="1200" dirty="0" err="1"/>
                  <a:t>cuali</a:t>
                </a:r>
                <a:r>
                  <a:rPr lang="es-MX" sz="1200" dirty="0"/>
                  <a:t>, contar la proporción</a:t>
                </a: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628894" cy="4295348"/>
              </a:xfrm>
              <a:prstGeom prst="rect">
                <a:avLst/>
              </a:prstGeom>
              <a:blipFill>
                <a:blip r:embed="rId3"/>
                <a:stretch>
                  <a:fillRect l="-791" r="-1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2264A44-8B65-45D3-B456-5AF87B1C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03" y="509817"/>
            <a:ext cx="3946804" cy="43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207751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60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sesgo podría ser bajo si se cumple el supuesto principal (es no paramétrico, a lo sumo con supuestos en las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Reducción de varianza al no tener que estimar tantos parámetros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El supuesto principal es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naive</a:t>
                </a: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Sobre todo si esperamos que el supuesto principal no introduzca demasiado sesgo y tenemos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bajo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41006"/>
                <a:ext cx="5544627" cy="4593322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 err="1"/>
              <a:t>Naive</a:t>
            </a:r>
            <a:r>
              <a:rPr lang="es-MX" sz="3700" dirty="0"/>
              <a:t> Bayes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201797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49" y="2057400"/>
            <a:ext cx="8236601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s-MX" dirty="0"/>
              <a:t>Comparación de modelos de clasificación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9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Comparación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15828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103233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30407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s-MX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s-AR" dirty="0">
                              <a:solidFill>
                                <a:schemeClr val="accent2"/>
                              </a:solidFill>
                            </a:rPr>
                            <a:t> requerido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6">
                <a:extLst>
                  <a:ext uri="{FF2B5EF4-FFF2-40B4-BE49-F238E27FC236}">
                    <a16:creationId xmlns:a16="http://schemas.microsoft.com/office/drawing/2014/main" id="{55C8F644-7172-4DAC-BF44-D8ABD4565D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715828"/>
                  </p:ext>
                </p:extLst>
              </p:nvPr>
            </p:nvGraphicFramePr>
            <p:xfrm>
              <a:off x="311700" y="1463189"/>
              <a:ext cx="8251053" cy="324000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1229043">
                      <a:extLst>
                        <a:ext uri="{9D8B030D-6E8A-4147-A177-3AD203B41FA5}">
                          <a16:colId xmlns:a16="http://schemas.microsoft.com/office/drawing/2014/main" val="1387115019"/>
                        </a:ext>
                      </a:extLst>
                    </a:gridCol>
                    <a:gridCol w="1032336">
                      <a:extLst>
                        <a:ext uri="{9D8B030D-6E8A-4147-A177-3AD203B41FA5}">
                          <a16:colId xmlns:a16="http://schemas.microsoft.com/office/drawing/2014/main" val="470915277"/>
                        </a:ext>
                      </a:extLst>
                    </a:gridCol>
                    <a:gridCol w="1304073">
                      <a:extLst>
                        <a:ext uri="{9D8B030D-6E8A-4147-A177-3AD203B41FA5}">
                          <a16:colId xmlns:a16="http://schemas.microsoft.com/office/drawing/2014/main" val="3296824070"/>
                        </a:ext>
                      </a:extLst>
                    </a:gridCol>
                    <a:gridCol w="4685601">
                      <a:extLst>
                        <a:ext uri="{9D8B030D-6E8A-4147-A177-3AD203B41FA5}">
                          <a16:colId xmlns:a16="http://schemas.microsoft.com/office/drawing/2014/main" val="120087565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527" r="-582249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Frontera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Otros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687641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Fácil de interpretar para inferencia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8923711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permite agregar términos no lineales como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logit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8038736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QDA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Puede ser más preciso que </a:t>
                          </a:r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 si las interacciones son importantes para predecir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290110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 err="1">
                              <a:solidFill>
                                <a:schemeClr val="accent2"/>
                              </a:solidFill>
                            </a:rPr>
                            <a:t>Naive</a:t>
                          </a:r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 Bayes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Mediano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Más flexible que QDA pero sin interacciones entre variables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13615599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KNN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bajo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Muy no lineal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>
                              <a:solidFill>
                                <a:schemeClr val="accent2"/>
                              </a:solidFill>
                            </a:rPr>
                            <a:t>Clave elegir bien el grado de flexibilidad (K)</a:t>
                          </a:r>
                          <a:endParaRPr lang="es-AR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35030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/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Ningún método “domina” a otro.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Depende de la verdadera distribución de las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dentro de las clases,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14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A6079B9-4EEB-4AFB-9904-51A5538E6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711873"/>
                <a:ext cx="8577119" cy="600164"/>
              </a:xfrm>
              <a:prstGeom prst="rect">
                <a:avLst/>
              </a:prstGeom>
              <a:blipFill>
                <a:blip r:embed="rId4"/>
                <a:stretch>
                  <a:fillRect l="-71" t="-2041" b="-102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84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Ya</a:t>
            </a:r>
            <a:r>
              <a:rPr lang="en-GB" dirty="0"/>
              <a:t> </a:t>
            </a:r>
            <a:r>
              <a:rPr lang="en-GB" dirty="0" err="1"/>
              <a:t>vimos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los </a:t>
            </a:r>
            <a:r>
              <a:rPr lang="en-GB" dirty="0" err="1"/>
              <a:t>modelos</a:t>
            </a:r>
            <a:r>
              <a:rPr lang="en-GB" dirty="0"/>
              <a:t>! ¿Podemos usar los </a:t>
            </a:r>
            <a:r>
              <a:rPr lang="en-GB" dirty="0" err="1"/>
              <a:t>datos</a:t>
            </a:r>
            <a:r>
              <a:rPr lang="en-GB" dirty="0"/>
              <a:t> para </a:t>
            </a:r>
            <a:r>
              <a:rPr lang="en-GB" dirty="0" err="1"/>
              <a:t>elegir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mejor</a:t>
            </a:r>
            <a:r>
              <a:rPr lang="en-GB" dirty="0"/>
              <a:t>?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Métricas de rendimiento y </a:t>
            </a:r>
            <a:r>
              <a:rPr lang="es-MX" dirty="0" err="1"/>
              <a:t>CrossValidation</a:t>
            </a:r>
            <a:endParaRPr lang="es-MX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solidFill>
                                  <a:schemeClr val="accent3"/>
                                </a:solidFill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715926"/>
                <a:ext cx="8698951" cy="3366975"/>
              </a:xfrm>
              <a:prstGeom prst="rect">
                <a:avLst/>
              </a:prstGeom>
              <a:blipFill>
                <a:blip r:embed="rId3"/>
                <a:stretch>
                  <a:fillRect l="-350" r="-2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20577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400" dirty="0">
                <a:latin typeface="+mj-lt"/>
              </a:rPr>
              <a:t>LDA con un predictor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" y="173477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solidFill>
                                    <a:schemeClr val="accent3"/>
                                  </a:solidFill>
                                </a:rPr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  <a:p>
                <a:endParaRPr lang="es-AR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ágono 30">
            <a:extLst>
              <a:ext uri="{FF2B5EF4-FFF2-40B4-BE49-F238E27FC236}">
                <a16:creationId xmlns:a16="http://schemas.microsoft.com/office/drawing/2014/main" id="{3AB4D146-46D3-4BE5-AEAF-84C3BB3503E2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FB927DE-B6F4-4E82-BBE5-FCED23C2975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5: otros modelos de clasificación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clases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K </a:t>
            </a:r>
            <a:r>
              <a:rPr lang="es-MX" sz="1400" dirty="0" err="1"/>
              <a:t>Nearest</a:t>
            </a:r>
            <a:r>
              <a:rPr lang="es-MX" sz="1400" dirty="0"/>
              <a:t> </a:t>
            </a:r>
            <a:r>
              <a:rPr lang="es-MX" sz="1400" dirty="0" err="1"/>
              <a:t>Neighbors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KNN</a:t>
            </a:r>
            <a:r>
              <a:rPr lang="es-MX" sz="1400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/>
              <a:t>Linear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</a:t>
            </a:r>
            <a:r>
              <a:rPr lang="es-MX" sz="1400" dirty="0">
                <a:highlight>
                  <a:srgbClr val="63D297"/>
                </a:highlight>
              </a:rPr>
              <a:t>LDA</a:t>
            </a:r>
            <a:r>
              <a:rPr lang="es-MX" sz="1400" dirty="0"/>
              <a:t>) y </a:t>
            </a:r>
            <a:r>
              <a:rPr lang="es-MX" sz="1400" dirty="0" err="1"/>
              <a:t>Quadratic</a:t>
            </a:r>
            <a:r>
              <a:rPr lang="es-MX" sz="1400" dirty="0"/>
              <a:t> </a:t>
            </a:r>
            <a:r>
              <a:rPr lang="es-MX" sz="1400" dirty="0" err="1"/>
              <a:t>Discriminant</a:t>
            </a:r>
            <a:r>
              <a:rPr lang="es-MX" sz="1400" dirty="0"/>
              <a:t> </a:t>
            </a:r>
            <a:r>
              <a:rPr lang="es-MX" sz="1400" dirty="0" err="1"/>
              <a:t>Analysis</a:t>
            </a:r>
            <a:r>
              <a:rPr lang="es-MX" sz="1400" dirty="0"/>
              <a:t> (QDA)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 err="1">
                <a:highlight>
                  <a:srgbClr val="63D297"/>
                </a:highlight>
              </a:rPr>
              <a:t>Naive</a:t>
            </a:r>
            <a:r>
              <a:rPr lang="es-MX" sz="1400" dirty="0">
                <a:highlight>
                  <a:srgbClr val="63D297"/>
                </a:highlight>
              </a:rPr>
              <a:t> Bayes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s-MX" sz="1400" dirty="0">
                <a:highlight>
                  <a:srgbClr val="63D297"/>
                </a:highlight>
              </a:rPr>
              <a:t>Comparación</a:t>
            </a:r>
            <a:r>
              <a:rPr lang="es-MX" sz="1400" dirty="0"/>
              <a:t> de los modelos de clasificación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2082CA-8C6A-4A6D-AFBD-5D2772AB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341" y="1026146"/>
            <a:ext cx="3918194" cy="2985871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Idea general: para cada una de las observaciones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, vamos a aproximar la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6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s-MX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s-MX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MX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s-MX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 a partir de sus “vecinos cercanos”.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Definir </a:t>
                </a:r>
                <a:r>
                  <a:rPr lang="es-MX" sz="1600" dirty="0">
                    <a:highlight>
                      <a:srgbClr val="63D297"/>
                    </a:highlight>
                  </a:rPr>
                  <a:t>cantidad de vecinos</a:t>
                </a:r>
                <a:r>
                  <a:rPr lang="es-MX" sz="1600" dirty="0"/>
                  <a:t> a utilizar (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Identificar cuales son los vecinos de cada observación. Medida de </a:t>
                </a:r>
                <a:r>
                  <a:rPr lang="es-MX" sz="1600" dirty="0">
                    <a:highlight>
                      <a:srgbClr val="63D297"/>
                    </a:highlight>
                  </a:rPr>
                  <a:t>distancia</a:t>
                </a:r>
                <a:r>
                  <a:rPr lang="es-MX" sz="1600" dirty="0"/>
                  <a:t>.</a:t>
                </a:r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Estimar la probabilidad de cada observación de pertenecer a la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MX" sz="1600" dirty="0"/>
                  <a:t> como 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% de casos vecinos que efectivamente son</a:t>
                </a:r>
                <a:r>
                  <a:rPr lang="es-MX" sz="1600" dirty="0"/>
                  <a:t> categoría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1600" dirty="0"/>
              </a:p>
              <a:p>
                <a:pPr marL="538163" indent="-176213">
                  <a:spcAft>
                    <a:spcPts val="600"/>
                  </a:spcAft>
                  <a:buSzPct val="100000"/>
                  <a:buFont typeface="+mj-lt"/>
                  <a:buAutoNum type="arabicPeriod"/>
                </a:pPr>
                <a:r>
                  <a:rPr lang="es-MX" sz="1600" dirty="0"/>
                  <a:t>Asignar la categoría más probable.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suelen asignar ponderaciones a los vecinos en función de la distancia al punto a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4933694" cy="3955741"/>
              </a:xfrm>
              <a:prstGeom prst="rect">
                <a:avLst/>
              </a:prstGeom>
              <a:blipFill>
                <a:blip r:embed="rId4"/>
                <a:stretch>
                  <a:fillRect l="-742" r="-9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Sesgo-varianza en KNN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1600" dirty="0"/>
                  <a:t> es un </a:t>
                </a:r>
                <a:r>
                  <a:rPr lang="es-MX" sz="1600" dirty="0" err="1"/>
                  <a:t>hiperparámetro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1600" dirty="0"/>
                  <a:t> asigna a cada unidad a la clase de su vecino más cercano.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¿Qué esperaríamos que pase con el </a:t>
                </a:r>
                <a:r>
                  <a:rPr lang="es-MX" sz="1600" dirty="0" err="1"/>
                  <a:t>train</a:t>
                </a:r>
                <a:r>
                  <a:rPr lang="es-MX" sz="1600" dirty="0"/>
                  <a:t> MSE y el test MSE?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Esta es una especificación demasiado flexible, con claro </a:t>
                </a:r>
                <a:r>
                  <a:rPr lang="es-MX" sz="1600" i="1" dirty="0" err="1"/>
                  <a:t>overfitting</a:t>
                </a:r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Un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s-MX" sz="1600" dirty="0"/>
                  <a:t>genera una frontera de decisión demasiado lineal, dando lugar a sesgo.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elegir el parámetro con </a:t>
                </a:r>
                <a:r>
                  <a:rPr lang="es-MX" sz="1600" dirty="0" err="1"/>
                  <a:t>cross-validation</a:t>
                </a:r>
                <a:r>
                  <a:rPr lang="es-MX" sz="1600" dirty="0"/>
                  <a:t> (clase que viene).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998029" cy="3955741"/>
              </a:xfrm>
              <a:prstGeom prst="rect">
                <a:avLst/>
              </a:prstGeom>
              <a:blipFill>
                <a:blip r:embed="rId3"/>
                <a:stretch>
                  <a:fillRect l="-915" r="-9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7EEFF1A1-2B89-4AD5-B7BF-A27CFAA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967" y="808559"/>
            <a:ext cx="4610103" cy="32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KNN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spcFirstLastPara="1" wrap="square" lIns="91425" tIns="91425" rIns="91425" bIns="91425" anchor="ctr" anchorCtr="0">
                <a:normAutofit fontScale="4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800"/>
                  <a:buFont typeface="Proxima Nova"/>
                  <a:buNone/>
                  <a:defRPr sz="4800" b="0" i="0" u="none" strike="noStrike" cap="none">
                    <a:solidFill>
                      <a:schemeClr val="dk1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90000"/>
                  </a:lnSpc>
                </a:pPr>
                <a:endParaRPr lang="es-AR" sz="2400" dirty="0"/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No paramétrico (pocos supuestos) 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Fácil de utilizar y de comprender (solo fijar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y medida de distancia)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Desventajas: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diferencias de escala entre variables (escalarlas)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Sensible a </a:t>
                </a:r>
                <a:r>
                  <a:rPr lang="es-MX" sz="2400" dirty="0" err="1">
                    <a:solidFill>
                      <a:schemeClr val="accent2"/>
                    </a:solidFill>
                  </a:rPr>
                  <a:t>outliers</a:t>
                </a:r>
                <a:r>
                  <a:rPr lang="es-MX" sz="2400" dirty="0">
                    <a:solidFill>
                      <a:schemeClr val="accent2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2400" dirty="0">
                    <a:solidFill>
                      <a:schemeClr val="accent2"/>
                    </a:solidFill>
                  </a:rPr>
                  <a:t> irrelevantes (porque afectan las distancias)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Alto costo computacional (distancias multidimensionales bilaterales y predicción para cada dato)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endParaRPr lang="es-MX" sz="24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Aplicabilidad:</a:t>
                </a:r>
              </a:p>
              <a:p>
                <a:pPr>
                  <a:lnSpc>
                    <a:spcPct val="140000"/>
                  </a:lnSpc>
                  <a:spcBef>
                    <a:spcPts val="600"/>
                  </a:spcBef>
                </a:pPr>
                <a:r>
                  <a:rPr lang="es-MX" sz="2400" dirty="0">
                    <a:solidFill>
                      <a:schemeClr val="accent2"/>
                    </a:solidFill>
                  </a:rPr>
                  <a:t>Pocos predictores (preferentemente numéricos) y frontera fuertemente no lineal</a:t>
                </a:r>
                <a:endParaRPr lang="es-A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Google Shape;228;p39">
                <a:extLst>
                  <a:ext uri="{FF2B5EF4-FFF2-40B4-BE49-F238E27FC236}">
                    <a16:creationId xmlns:a16="http://schemas.microsoft.com/office/drawing/2014/main" id="{D1B974DD-E78B-4331-97F6-2620675C6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" y="255180"/>
                <a:ext cx="5544627" cy="457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1968</Words>
  <Application>Microsoft Office PowerPoint</Application>
  <PresentationFormat>Presentación en pantalla (16:9)</PresentationFormat>
  <Paragraphs>261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Proxima Nova</vt:lpstr>
      <vt:lpstr>MathJax_Math-italic</vt:lpstr>
      <vt:lpstr>Arial</vt:lpstr>
      <vt:lpstr>MathJax_Main</vt:lpstr>
      <vt:lpstr>Georgia</vt:lpstr>
      <vt:lpstr>Wingdings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5: otros modelos de clasificación</vt:lpstr>
      <vt:lpstr>Agenda clases 4 a 6</vt:lpstr>
      <vt:lpstr>I. K-Nearest Neighbors</vt:lpstr>
      <vt:lpstr>KNN</vt:lpstr>
      <vt:lpstr>Sesgo-varianza en KNN</vt:lpstr>
      <vt:lpstr>KNN  </vt:lpstr>
      <vt:lpstr>II. Linear Discriminant Analysis</vt:lpstr>
      <vt:lpstr>Modelos Generativos</vt:lpstr>
      <vt:lpstr>¿Modelo qué?</vt:lpstr>
      <vt:lpstr>Los supuestos</vt:lpstr>
      <vt:lpstr>¿No era más fácil hacer una regresión logística?</vt:lpstr>
      <vt:lpstr>LDA  </vt:lpstr>
      <vt:lpstr>QDA</vt:lpstr>
      <vt:lpstr>QDA  </vt:lpstr>
      <vt:lpstr>III. Naïve Bayes</vt:lpstr>
      <vt:lpstr>Naive Bayes</vt:lpstr>
      <vt:lpstr>Naive Bayes  </vt:lpstr>
      <vt:lpstr>IV. Comparación de modelos de clasificación</vt:lpstr>
      <vt:lpstr>Comparación</vt:lpstr>
      <vt:lpstr>La clase que viene</vt:lpstr>
      <vt:lpstr>Anexos</vt:lpstr>
      <vt:lpstr>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99</cp:revision>
  <dcterms:modified xsi:type="dcterms:W3CDTF">2024-08-17T21:02:57Z</dcterms:modified>
</cp:coreProperties>
</file>