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351" r:id="rId4"/>
    <p:sldId id="265" r:id="rId5"/>
    <p:sldId id="267" r:id="rId6"/>
    <p:sldId id="291" r:id="rId7"/>
    <p:sldId id="352" r:id="rId8"/>
    <p:sldId id="310" r:id="rId9"/>
    <p:sldId id="311" r:id="rId10"/>
    <p:sldId id="330" r:id="rId11"/>
    <p:sldId id="329" r:id="rId12"/>
    <p:sldId id="353" r:id="rId13"/>
    <p:sldId id="331" r:id="rId14"/>
    <p:sldId id="328" r:id="rId15"/>
    <p:sldId id="326" r:id="rId16"/>
    <p:sldId id="327" r:id="rId17"/>
    <p:sldId id="346" r:id="rId18"/>
    <p:sldId id="347" r:id="rId19"/>
    <p:sldId id="349" r:id="rId20"/>
    <p:sldId id="350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5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634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200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399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20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138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1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</a:t>
            </a:r>
            <a:r>
              <a:rPr lang="es-AR"/>
              <a:t>IDAES-UNSAM)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Overfitting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Overfitting (Repaso)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 (como un K bajo en KNN)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Train-test split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18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84;p49">
                <a:extLst>
                  <a:ext uri="{FF2B5EF4-FFF2-40B4-BE49-F238E27FC236}">
                    <a16:creationId xmlns:a16="http://schemas.microsoft.com/office/drawing/2014/main" id="{FAE7D9D0-A2FC-F0F3-CE39-09EC610C5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7330" y="825293"/>
                <a:ext cx="3913386" cy="3874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600" dirty="0"/>
                  <a:t>Técnica para lidiar con el overfitting: Se evalua la calidad de las predicciones sobre datos no utilizados para entrenar el modelo. ¿En qué consiste?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600" dirty="0"/>
                  <a:t>Se divide el dataset (usualmente 80% - 20%) utilizando una parte para entrenamiento del modelo y otra para la evaluación final</a:t>
                </a:r>
              </a:p>
              <a:p>
                <a:endParaRPr lang="es-MX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600" dirty="0"/>
                  <a:t>Pero también necesitamos una parte para elegir entre distintos modelos o ajustar algún </a:t>
                </a:r>
                <a:r>
                  <a:rPr lang="es-MX" sz="1600" dirty="0" err="1"/>
                  <a:t>hiperparámetro</a:t>
                </a:r>
                <a:r>
                  <a:rPr lang="es-MX" sz="1600" dirty="0"/>
                  <a:t> (como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 en KNN).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600" dirty="0"/>
                  <a:t>Entonces, dejamos parte del </a:t>
                </a:r>
                <a:r>
                  <a:rPr lang="es-MX" sz="1600" i="1" dirty="0"/>
                  <a:t>subset </a:t>
                </a:r>
                <a:r>
                  <a:rPr lang="es-MX" sz="1600" dirty="0"/>
                  <a:t>de training para realizar operaciones de validación. </a:t>
                </a:r>
              </a:p>
            </p:txBody>
          </p:sp>
        </mc:Choice>
        <mc:Fallback xmlns="">
          <p:sp>
            <p:nvSpPr>
              <p:cNvPr id="4" name="Google Shape;284;p49">
                <a:extLst>
                  <a:ext uri="{FF2B5EF4-FFF2-40B4-BE49-F238E27FC236}">
                    <a16:creationId xmlns:a16="http://schemas.microsoft.com/office/drawing/2014/main" id="{FAE7D9D0-A2FC-F0F3-CE39-09EC610C5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330" y="825293"/>
                <a:ext cx="3913386" cy="3874298"/>
              </a:xfrm>
              <a:prstGeom prst="rect">
                <a:avLst/>
              </a:prstGeom>
              <a:blipFill>
                <a:blip r:embed="rId3"/>
                <a:stretch>
                  <a:fillRect l="-2804" t="-4403" r="-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de utilizar un solo conjunto de validación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95A32A-922B-082C-2B63-8D6EF8D5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" y="811187"/>
            <a:ext cx="5125147" cy="32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4;p49">
            <a:extLst>
              <a:ext uri="{FF2B5EF4-FFF2-40B4-BE49-F238E27FC236}">
                <a16:creationId xmlns:a16="http://schemas.microsoft.com/office/drawing/2014/main" id="{AE910F55-4332-CDD8-CE76-4BDBFDF497C8}"/>
              </a:ext>
            </a:extLst>
          </p:cNvPr>
          <p:cNvSpPr txBox="1">
            <a:spLocks/>
          </p:cNvSpPr>
          <p:nvPr/>
        </p:nvSpPr>
        <p:spPr>
          <a:xfrm>
            <a:off x="5241850" y="811187"/>
            <a:ext cx="3678865" cy="387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Las métricas son muy sensibles a qué datos queden (aleatoriamente) en el conjunto de validación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El gráfico de la derecha muestra que, para un mismo dataset, al cambiar el </a:t>
            </a:r>
            <a:r>
              <a:rPr lang="es-MX" sz="1600" b="1" i="1" dirty="0"/>
              <a:t>subset</a:t>
            </a:r>
            <a:r>
              <a:rPr lang="es-MX" sz="1600" dirty="0"/>
              <a:t> de validación se pueden obtener diferencias significativas en el MSE (se muestra el error alcanzado con modelos que utilizan polinomios de distintos grados) </a:t>
            </a:r>
            <a:endParaRPr lang="es-MX" sz="1600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40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K-fold Cross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86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K-fold cross validation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1028" name="Picture 4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443B4455-8207-8D17-884E-68D93DA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35940"/>
            <a:ext cx="6812749" cy="30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E3F3CE35-6F88-1569-8D0D-9A2ADAB1D6C5}"/>
              </a:ext>
            </a:extLst>
          </p:cNvPr>
          <p:cNvSpPr txBox="1">
            <a:spLocks/>
          </p:cNvSpPr>
          <p:nvPr/>
        </p:nvSpPr>
        <p:spPr>
          <a:xfrm>
            <a:off x="127590" y="3678414"/>
            <a:ext cx="8442251" cy="13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define un </a:t>
            </a:r>
            <a:r>
              <a:rPr lang="es-MX" sz="1600" b="1" dirty="0"/>
              <a:t>K </a:t>
            </a:r>
            <a:r>
              <a:rPr lang="es-MX" sz="1600" dirty="0"/>
              <a:t>(usualmente 5 o 10, por convención)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divide el dataset en </a:t>
            </a:r>
            <a:r>
              <a:rPr lang="es-MX" sz="1600" b="1" dirty="0"/>
              <a:t>K</a:t>
            </a:r>
            <a:r>
              <a:rPr lang="es-MX" sz="1600" dirty="0"/>
              <a:t> particiones (o sea que cada partición tiene 10% o 20% de los datos).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calculan las métricas para las </a:t>
            </a:r>
            <a:r>
              <a:rPr lang="es-MX" sz="1600" b="1" dirty="0"/>
              <a:t>K </a:t>
            </a:r>
            <a:r>
              <a:rPr lang="es-MX" sz="1600" dirty="0"/>
              <a:t>iteraciones, usando en cada iteración una partición distinta como </a:t>
            </a:r>
            <a:r>
              <a:rPr lang="es-MX" sz="1600" i="1" dirty="0"/>
              <a:t>subset de </a:t>
            </a:r>
            <a:r>
              <a:rPr lang="es-MX" sz="1600" dirty="0"/>
              <a:t>validación para las restantes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 un promedio sobre las métricas de error que arroja cada iteración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94662B5-1991-855E-3872-3DCE92C28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231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rima Nova"/>
              </a:rPr>
              <a:t>IV. </a:t>
            </a:r>
            <a:r>
              <a:rPr lang="en-GB" dirty="0" err="1">
                <a:latin typeface="Prima Nova"/>
              </a:rPr>
              <a:t>Ajuste</a:t>
            </a:r>
            <a:r>
              <a:rPr lang="en-GB" dirty="0">
                <a:latin typeface="Prima Nova"/>
              </a:rPr>
              <a:t> de hiperparámetros</a:t>
            </a:r>
            <a:endParaRPr dirty="0">
              <a:latin typeface="Pr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2202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AE8CA3-1474-0462-4FB3-AC44789AB93E}"/>
              </a:ext>
            </a:extLst>
          </p:cNvPr>
          <p:cNvSpPr/>
          <p:nvPr/>
        </p:nvSpPr>
        <p:spPr>
          <a:xfrm>
            <a:off x="68580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Especificación</a:t>
            </a:r>
            <a:r>
              <a:rPr lang="en-US" dirty="0"/>
              <a:t> de un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14F17-07BB-AA6F-5524-B2FD099C5A92}"/>
              </a:ext>
            </a:extLst>
          </p:cNvPr>
          <p:cNvSpPr/>
          <p:nvPr/>
        </p:nvSpPr>
        <p:spPr>
          <a:xfrm>
            <a:off x="685800" y="225552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0AD5C-676C-BBAD-3523-18F60EE7B3B3}"/>
              </a:ext>
            </a:extLst>
          </p:cNvPr>
          <p:cNvSpPr/>
          <p:nvPr/>
        </p:nvSpPr>
        <p:spPr>
          <a:xfrm>
            <a:off x="685800" y="304038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(K=10)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AAD43-94FA-E4AE-4734-170A361BE091}"/>
              </a:ext>
            </a:extLst>
          </p:cNvPr>
          <p:cNvSpPr/>
          <p:nvPr/>
        </p:nvSpPr>
        <p:spPr>
          <a:xfrm>
            <a:off x="366141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Ajuste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D0A29-E8DC-1752-41B9-EA961B718C24}"/>
              </a:ext>
            </a:extLst>
          </p:cNvPr>
          <p:cNvSpPr/>
          <p:nvPr/>
        </p:nvSpPr>
        <p:spPr>
          <a:xfrm>
            <a:off x="3661410" y="225171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Accuracy = 0.8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BF6FA-FDA2-3C0F-76BD-F24C9A8E21B1}"/>
              </a:ext>
            </a:extLst>
          </p:cNvPr>
          <p:cNvSpPr/>
          <p:nvPr/>
        </p:nvSpPr>
        <p:spPr>
          <a:xfrm>
            <a:off x="3661410" y="304038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Accuracy = 0.9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9453F-EEBB-1C9D-8568-FBC44E885790}"/>
              </a:ext>
            </a:extLst>
          </p:cNvPr>
          <p:cNvSpPr/>
          <p:nvPr/>
        </p:nvSpPr>
        <p:spPr>
          <a:xfrm>
            <a:off x="663702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Selección</a:t>
            </a:r>
            <a:r>
              <a:rPr lang="en-US" dirty="0"/>
              <a:t> del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53AE6-C40D-62B1-55FC-BD9FE32EE8F5}"/>
              </a:ext>
            </a:extLst>
          </p:cNvPr>
          <p:cNvSpPr/>
          <p:nvPr/>
        </p:nvSpPr>
        <p:spPr>
          <a:xfrm>
            <a:off x="6637020" y="253746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(K=10)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F6857-5E66-198F-A643-B8390782D400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506980" y="2567940"/>
            <a:ext cx="1154430" cy="381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10F9C9-AB71-E146-9956-8504BFB348A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06980" y="3356610"/>
            <a:ext cx="115443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4F16E-4301-7EB5-E23D-D05874EB91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482590" y="2567940"/>
            <a:ext cx="1154430" cy="28575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63661D-55C1-0277-4CF9-851D147719F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482590" y="2853690"/>
            <a:ext cx="1154430" cy="5029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4EA514-5AA1-7FA8-DB45-8686653512A0}"/>
              </a:ext>
            </a:extLst>
          </p:cNvPr>
          <p:cNvSpPr/>
          <p:nvPr/>
        </p:nvSpPr>
        <p:spPr>
          <a:xfrm>
            <a:off x="2748915" y="1497330"/>
            <a:ext cx="670560" cy="2438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6C1B59B-855E-25AA-5390-CB5F6AC3C5AA}"/>
              </a:ext>
            </a:extLst>
          </p:cNvPr>
          <p:cNvSpPr/>
          <p:nvPr/>
        </p:nvSpPr>
        <p:spPr>
          <a:xfrm>
            <a:off x="5724525" y="1497330"/>
            <a:ext cx="670560" cy="2438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9F854-B7C7-14BC-C94F-CDA16A94DFD9}"/>
              </a:ext>
            </a:extLst>
          </p:cNvPr>
          <p:cNvSpPr txBox="1"/>
          <p:nvPr/>
        </p:nvSpPr>
        <p:spPr>
          <a:xfrm>
            <a:off x="685800" y="52512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Ajuste de hiperparámetros</a:t>
            </a:r>
            <a:endParaRPr lang="en-US" sz="2400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4F9820B2-BFCD-4962-A1CB-3DF48B46AA83}"/>
              </a:ext>
            </a:extLst>
          </p:cNvPr>
          <p:cNvSpPr/>
          <p:nvPr/>
        </p:nvSpPr>
        <p:spPr>
          <a:xfrm rot="5400000">
            <a:off x="4308082" y="3159786"/>
            <a:ext cx="520730" cy="2048557"/>
          </a:xfrm>
          <a:prstGeom prst="rightBrace">
            <a:avLst>
              <a:gd name="adj1" fmla="val 362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EF69D9-C911-4188-A390-DF5288DCF557}"/>
              </a:ext>
            </a:extLst>
          </p:cNvPr>
          <p:cNvSpPr txBox="1"/>
          <p:nvPr/>
        </p:nvSpPr>
        <p:spPr>
          <a:xfrm>
            <a:off x="2282447" y="45414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Podemos usar cross validation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2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rima Nova"/>
              </a:rPr>
              <a:t>V. Caso </a:t>
            </a:r>
            <a:r>
              <a:rPr lang="en-GB" dirty="0" err="1">
                <a:latin typeface="Prima Nova"/>
              </a:rPr>
              <a:t>integrador</a:t>
            </a:r>
            <a:r>
              <a:rPr lang="en-GB" dirty="0">
                <a:latin typeface="Prima Nova"/>
              </a:rPr>
              <a:t> (EPH)</a:t>
            </a:r>
            <a:endParaRPr dirty="0">
              <a:latin typeface="Pr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469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2756269044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– </a:t>
                      </a:r>
                      <a:r>
                        <a:rPr lang="en-GB" dirty="0" err="1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generativos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y KNN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Cross </a:t>
                      </a:r>
                      <a:r>
                        <a:rPr lang="es-AR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Validation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489F854-B7C7-14BC-C94F-CDA16A94DFD9}"/>
              </a:ext>
            </a:extLst>
          </p:cNvPr>
          <p:cNvSpPr txBox="1"/>
          <p:nvPr/>
        </p:nvSpPr>
        <p:spPr>
          <a:xfrm>
            <a:off x="685800" y="525125"/>
            <a:ext cx="699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/>
              <a:t>Encuesta</a:t>
            </a:r>
            <a:r>
              <a:rPr lang="en-US" sz="2400" dirty="0"/>
              <a:t> permanente de hogares (EPH)</a:t>
            </a:r>
          </a:p>
        </p:txBody>
      </p:sp>
      <p:pic>
        <p:nvPicPr>
          <p:cNvPr id="1026" name="Picture 2" descr="README">
            <a:extLst>
              <a:ext uri="{FF2B5EF4-FFF2-40B4-BE49-F238E27FC236}">
                <a16:creationId xmlns:a16="http://schemas.microsoft.com/office/drawing/2014/main" id="{0379F552-A6C8-D918-445B-FA240B12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6806"/>
            <a:ext cx="1133624" cy="132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95682800-650F-D664-35B2-46E858743443}"/>
              </a:ext>
            </a:extLst>
          </p:cNvPr>
          <p:cNvSpPr/>
          <p:nvPr/>
        </p:nvSpPr>
        <p:spPr>
          <a:xfrm>
            <a:off x="2590800" y="197956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Datos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E7A6E5-70F0-614C-768A-3093859D0AEB}"/>
              </a:ext>
            </a:extLst>
          </p:cNvPr>
          <p:cNvSpPr/>
          <p:nvPr/>
        </p:nvSpPr>
        <p:spPr>
          <a:xfrm>
            <a:off x="2004060" y="2491740"/>
            <a:ext cx="434340" cy="213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25FBC7-141B-BD5E-87AE-BC7AA61A62CF}"/>
                  </a:ext>
                </a:extLst>
              </p:cNvPr>
              <p:cNvSpPr/>
              <p:nvPr/>
            </p:nvSpPr>
            <p:spPr>
              <a:xfrm>
                <a:off x="4276576" y="2114550"/>
                <a:ext cx="1741170" cy="9677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Precariedad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25FBC7-141B-BD5E-87AE-BC7AA61A6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76" y="2114550"/>
                <a:ext cx="1741170" cy="967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27649DA-BD4D-AC84-3786-3819222BA8C5}"/>
              </a:ext>
            </a:extLst>
          </p:cNvPr>
          <p:cNvSpPr/>
          <p:nvPr/>
        </p:nvSpPr>
        <p:spPr>
          <a:xfrm>
            <a:off x="6416040" y="2114550"/>
            <a:ext cx="2217420" cy="2579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Variables (X)</a:t>
            </a:r>
          </a:p>
          <a:p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Tamaño</a:t>
            </a:r>
            <a:r>
              <a:rPr lang="en-US" sz="1200" dirty="0"/>
              <a:t> del establecimiento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Calificación</a:t>
            </a:r>
            <a:r>
              <a:rPr lang="en-US" sz="1200" dirty="0"/>
              <a:t> del </a:t>
            </a:r>
            <a:r>
              <a:rPr lang="en-US" sz="1200" dirty="0" err="1"/>
              <a:t>puesto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Otras</a:t>
            </a:r>
            <a:endParaRPr lang="en-US" sz="1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9E099C-0CAD-C964-A680-C534E0D97BEE}"/>
              </a:ext>
            </a:extLst>
          </p:cNvPr>
          <p:cNvSpPr/>
          <p:nvPr/>
        </p:nvSpPr>
        <p:spPr>
          <a:xfrm>
            <a:off x="3690134" y="2506912"/>
            <a:ext cx="434340" cy="213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8C3601-6164-8A33-34DA-BFC8BDBC892A}"/>
                  </a:ext>
                </a:extLst>
              </p:cNvPr>
              <p:cNvSpPr/>
              <p:nvPr/>
            </p:nvSpPr>
            <p:spPr>
              <a:xfrm>
                <a:off x="4276576" y="3726180"/>
                <a:ext cx="1741170" cy="9677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Salario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8C3601-6164-8A33-34DA-BFC8BDBC8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76" y="3726180"/>
                <a:ext cx="1741170" cy="967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E661549-6604-549A-FDD8-B15E10A5690B}"/>
              </a:ext>
            </a:extLst>
          </p:cNvPr>
          <p:cNvSpPr/>
          <p:nvPr/>
        </p:nvSpPr>
        <p:spPr>
          <a:xfrm>
            <a:off x="4271010" y="1748959"/>
            <a:ext cx="1741170" cy="405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F2EB7-4350-EFE6-2FF2-9A0F1B5F62CF}"/>
              </a:ext>
            </a:extLst>
          </p:cNvPr>
          <p:cNvSpPr/>
          <p:nvPr/>
        </p:nvSpPr>
        <p:spPr>
          <a:xfrm>
            <a:off x="4271010" y="3397362"/>
            <a:ext cx="1741170" cy="405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5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ágono 30">
            <a:extLst>
              <a:ext uri="{FF2B5EF4-FFF2-40B4-BE49-F238E27FC236}">
                <a16:creationId xmlns:a16="http://schemas.microsoft.com/office/drawing/2014/main" id="{3AB4D146-46D3-4BE5-AEAF-84C3BB3503E2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B927DE-B6F4-4E82-BBE5-FCED23C2975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 descr="Marca de verificación con relleno sólido">
            <a:extLst>
              <a:ext uri="{FF2B5EF4-FFF2-40B4-BE49-F238E27FC236}">
                <a16:creationId xmlns:a16="http://schemas.microsoft.com/office/drawing/2014/main" id="{D1B37063-8210-40F1-A4F9-BD4824CC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0072" y="37156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05563" y="1690577"/>
            <a:ext cx="8747051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Teórica 6: Métricas de rendimiento y Cross </a:t>
            </a:r>
            <a:r>
              <a:rPr lang="es-AR" sz="2800" dirty="0" err="1"/>
              <a:t>Validation</a:t>
            </a:r>
            <a:endParaRPr lang="es-A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</a:t>
            </a:r>
            <a:r>
              <a:rPr lang="en-GB" dirty="0"/>
              <a:t>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Métricas</a:t>
            </a:r>
            <a:r>
              <a:rPr lang="en-GB" dirty="0"/>
              <a:t> de </a:t>
            </a:r>
            <a:r>
              <a:rPr lang="en-GB" dirty="0" err="1"/>
              <a:t>rendimiento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>
                <a:highlight>
                  <a:schemeClr val="lt2"/>
                </a:highlight>
              </a:rPr>
              <a:t>Train-Test</a:t>
            </a:r>
            <a:r>
              <a:rPr lang="en-GB" dirty="0"/>
              <a:t> split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K-fold </a:t>
            </a:r>
            <a:r>
              <a:rPr lang="en-GB" dirty="0">
                <a:highlight>
                  <a:srgbClr val="63D297"/>
                </a:highlight>
              </a:rPr>
              <a:t>cross-validation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Ajuste</a:t>
            </a:r>
            <a:r>
              <a:rPr lang="en-GB" dirty="0"/>
              <a:t> de </a:t>
            </a:r>
            <a:r>
              <a:rPr lang="en-GB" dirty="0" err="1">
                <a:highlight>
                  <a:srgbClr val="63D297"/>
                </a:highlight>
              </a:rPr>
              <a:t>hiperparámetros</a:t>
            </a:r>
            <a:endParaRPr lang="en-GB" dirty="0">
              <a:highlight>
                <a:srgbClr val="63D297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Caso </a:t>
            </a:r>
            <a:r>
              <a:rPr lang="en-GB" dirty="0" err="1"/>
              <a:t>integrador</a:t>
            </a:r>
            <a:r>
              <a:rPr lang="en-GB" dirty="0"/>
              <a:t> (EPH)</a:t>
            </a:r>
            <a:r>
              <a:rPr lang="en-GB" dirty="0">
                <a:highlight>
                  <a:schemeClr val="lt2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rendimiento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Métricas de precisión de la predicción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6514402" cy="41311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Para variables </a:t>
                </a:r>
                <a:r>
                  <a:rPr lang="es-MX" sz="1600" dirty="0" err="1"/>
                  <a:t>cuanti</a:t>
                </a:r>
                <a:r>
                  <a:rPr lang="es-MX" sz="1600" dirty="0"/>
                  <a:t>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200" dirty="0"/>
                  <a:t>ajustado: variabilidad explicada (penalizando por cantidad de predictores)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MSE: error al cuadrado promedio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RMSE: la raíz del MSE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MAE: error promedio (en valores absolutos)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AIC/BIC: -verosimilitud (penalizando por cantidad de predictores)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Para variables </a:t>
                </a:r>
                <a:r>
                  <a:rPr lang="es-MX" sz="1600" dirty="0" err="1"/>
                  <a:t>cuali</a:t>
                </a:r>
                <a:r>
                  <a:rPr lang="es-MX" sz="1600" dirty="0"/>
                  <a:t>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 err="1"/>
                  <a:t>Accuracy</a:t>
                </a:r>
                <a:r>
                  <a:rPr lang="es-MX" sz="1200" dirty="0"/>
                  <a:t>/error </a:t>
                </a:r>
                <a:r>
                  <a:rPr lang="es-MX" sz="1200" dirty="0" err="1"/>
                  <a:t>rate</a:t>
                </a:r>
                <a:r>
                  <a:rPr lang="es-MX" sz="1200" dirty="0"/>
                  <a:t>. Error </a:t>
                </a:r>
                <a:r>
                  <a:rPr lang="es-MX" sz="1200" dirty="0" err="1"/>
                  <a:t>rate</a:t>
                </a:r>
                <a:r>
                  <a:rPr lang="es-MX" sz="12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AR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A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AR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s-A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A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A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s-MX" sz="12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Otras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6514402" cy="4131177"/>
              </a:xfrm>
              <a:prstGeom prst="rect">
                <a:avLst/>
              </a:prstGeom>
              <a:blipFill>
                <a:blip r:embed="rId3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DB80C0BA-0B2B-4677-A781-5761D8DD9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19828640-3FE7-4007-967E-3D24BFB9D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5466" y="3874486"/>
            <a:ext cx="1404880" cy="857693"/>
          </a:xfrm>
          <a:prstGeom prst="bentConnector3">
            <a:avLst>
              <a:gd name="adj1" fmla="val -4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errar llave 9">
            <a:extLst>
              <a:ext uri="{FF2B5EF4-FFF2-40B4-BE49-F238E27FC236}">
                <a16:creationId xmlns:a16="http://schemas.microsoft.com/office/drawing/2014/main" id="{D4F808A1-96EE-4F3B-AA45-F01697480DBC}"/>
              </a:ext>
            </a:extLst>
          </p:cNvPr>
          <p:cNvSpPr/>
          <p:nvPr/>
        </p:nvSpPr>
        <p:spPr>
          <a:xfrm>
            <a:off x="5748670" y="1609060"/>
            <a:ext cx="233916" cy="1077433"/>
          </a:xfrm>
          <a:prstGeom prst="rightBrace">
            <a:avLst>
              <a:gd name="adj1" fmla="val 1151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8A51A311-8929-47F2-85A1-D02FBA99FF9E}"/>
              </a:ext>
            </a:extLst>
          </p:cNvPr>
          <p:cNvSpPr/>
          <p:nvPr/>
        </p:nvSpPr>
        <p:spPr>
          <a:xfrm>
            <a:off x="6372446" y="1286540"/>
            <a:ext cx="81516" cy="265814"/>
          </a:xfrm>
          <a:prstGeom prst="rightBrace">
            <a:avLst>
              <a:gd name="adj1" fmla="val 1151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4FDE06-07D9-467C-AA18-CE306329EB1B}"/>
              </a:ext>
            </a:extLst>
          </p:cNvPr>
          <p:cNvSpPr txBox="1"/>
          <p:nvPr/>
        </p:nvSpPr>
        <p:spPr>
          <a:xfrm>
            <a:off x="5982586" y="1975470"/>
            <a:ext cx="1888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Cuanto menor, mejor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3203F3-0E24-4AB8-96B1-E852C2035D0E}"/>
              </a:ext>
            </a:extLst>
          </p:cNvPr>
          <p:cNvSpPr txBox="1"/>
          <p:nvPr/>
        </p:nvSpPr>
        <p:spPr>
          <a:xfrm>
            <a:off x="6453962" y="1264447"/>
            <a:ext cx="1888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Cuanto mayor, mejor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Matriz de confusion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5600429"/>
                  </p:ext>
                </p:extLst>
              </p:nvPr>
            </p:nvGraphicFramePr>
            <p:xfrm>
              <a:off x="-1560453" y="-295522"/>
              <a:ext cx="9300955" cy="5119175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45709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7467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17126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17126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17126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Sensitivity/Recall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17126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43807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Value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(Accu =  1 - Error rate)</a:t>
                          </a:r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5600429"/>
                  </p:ext>
                </p:extLst>
              </p:nvPr>
            </p:nvGraphicFramePr>
            <p:xfrm>
              <a:off x="-1560453" y="-295522"/>
              <a:ext cx="9300955" cy="5119175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45709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7467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17126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17126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17126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328" t="-200000" r="-656" b="-213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17126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328" t="-300000" r="-656" b="-113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50671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99346" t="-386127" r="-200000" b="-9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0328" t="-386127" r="-100656" b="-9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328" t="-386127" r="-656" b="-98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4D0EEDC-569B-4834-8A70-E21CD3A5E440}"/>
                  </a:ext>
                </a:extLst>
              </p:cNvPr>
              <p:cNvSpPr txBox="1"/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4D0EEDC-569B-4834-8A70-E21CD3A5E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85368F4-B7D3-4090-B4CE-83B091E0F48C}"/>
                  </a:ext>
                </a:extLst>
              </p:cNvPr>
              <p:cNvSpPr txBox="1"/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85368F4-B7D3-4090-B4CE-83B091E0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881F5F-BD2D-4A09-BE44-ECA100B9E1B6}"/>
                  </a:ext>
                </a:extLst>
              </p:cNvPr>
              <p:cNvSpPr txBox="1"/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Tasa de error)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881F5F-BD2D-4A09-BE44-ECA100B9E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7947</TotalTime>
  <Words>817</Words>
  <Application>Microsoft Office PowerPoint</Application>
  <PresentationFormat>Presentación en pantalla (16:9)</PresentationFormat>
  <Paragraphs>145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Prima Nova</vt:lpstr>
      <vt:lpstr>Proxima Nova</vt:lpstr>
      <vt:lpstr>MathJax_Math-italic</vt:lpstr>
      <vt:lpstr>Arial</vt:lpstr>
      <vt:lpstr>MathJax_Main</vt:lpstr>
      <vt:lpstr>Georgia</vt:lpstr>
      <vt:lpstr>Wingdings</vt:lpstr>
      <vt:lpstr>Cambria Math</vt:lpstr>
      <vt:lpstr>Spearmint</vt:lpstr>
      <vt:lpstr>Módulo 3: Introducción al modelado de datos</vt:lpstr>
      <vt:lpstr>Contenidos por clase</vt:lpstr>
      <vt:lpstr>Nuestra hoja de ruta</vt:lpstr>
      <vt:lpstr>Teórica 6: Métricas de rendimiento y Cross Validation</vt:lpstr>
      <vt:lpstr>Agenda clase 6</vt:lpstr>
      <vt:lpstr>I. Métricas de rendimiento</vt:lpstr>
      <vt:lpstr>Métricas de precisión de la predicción</vt:lpstr>
      <vt:lpstr>Matriz de confusion</vt:lpstr>
      <vt:lpstr>Presentación de PowerPoint</vt:lpstr>
      <vt:lpstr>Overfitting</vt:lpstr>
      <vt:lpstr>  </vt:lpstr>
      <vt:lpstr>II. Train-test split</vt:lpstr>
      <vt:lpstr>  </vt:lpstr>
      <vt:lpstr>Problema de utilizar un solo conjunto de validación</vt:lpstr>
      <vt:lpstr>III. K-fold Cross Validation</vt:lpstr>
      <vt:lpstr>K-fold cross validation</vt:lpstr>
      <vt:lpstr>IV. Ajuste de hiperparámetros</vt:lpstr>
      <vt:lpstr>Presentación de PowerPoint</vt:lpstr>
      <vt:lpstr>V. Caso integrador (EPH)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87</cp:revision>
  <dcterms:modified xsi:type="dcterms:W3CDTF">2024-08-17T21:03:26Z</dcterms:modified>
</cp:coreProperties>
</file>