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9" r:id="rId14"/>
    <p:sldId id="300" r:id="rId15"/>
    <p:sldId id="301" r:id="rId16"/>
    <p:sldId id="306" r:id="rId17"/>
    <p:sldId id="282" r:id="rId18"/>
    <p:sldId id="283" r:id="rId19"/>
    <p:sldId id="284" r:id="rId20"/>
    <p:sldId id="275" r:id="rId21"/>
    <p:sldId id="276" r:id="rId22"/>
    <p:sldId id="277" r:id="rId23"/>
    <p:sldId id="279" r:id="rId24"/>
    <p:sldId id="280" r:id="rId25"/>
    <p:sldId id="281" r:id="rId26"/>
    <p:sldId id="302" r:id="rId27"/>
    <p:sldId id="30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29" r:id="rId36"/>
    <p:sldId id="307" r:id="rId37"/>
    <p:sldId id="331" r:id="rId38"/>
    <p:sldId id="332" r:id="rId39"/>
    <p:sldId id="305" r:id="rId40"/>
    <p:sldId id="292" r:id="rId41"/>
    <p:sldId id="310" r:id="rId42"/>
    <p:sldId id="311" r:id="rId43"/>
    <p:sldId id="297" r:id="rId44"/>
    <p:sldId id="308" r:id="rId45"/>
    <p:sldId id="298" r:id="rId46"/>
    <p:sldId id="309" r:id="rId47"/>
    <p:sldId id="295" r:id="rId48"/>
    <p:sldId id="296" r:id="rId49"/>
    <p:sldId id="312" r:id="rId5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52"/>
    </p:embeddedFont>
    <p:embeddedFont>
      <p:font typeface="Proxima Nova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6d24d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6d24d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0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7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26d24d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26d24d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0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1b4e58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1b4e58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26d24df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26d24df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6d24df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6d24df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8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1b4e58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1b4e58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26d24df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26d24df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6d24d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6d24d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6448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00677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112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1b4e58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1b4e58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199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893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190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216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hvitfeldt.github.io/ISLR-tidymodels-lab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mwr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364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¿Para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inferencia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tipos de razones diferentes para modelizar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Predecir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Tenemos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un conjunto de variables </a:t>
            </a:r>
            <a:r>
              <a:rPr lang="en-GB" sz="2000" dirty="0" err="1">
                <a:solidFill>
                  <a:schemeClr val="lt1"/>
                </a:solidFill>
              </a:rPr>
              <a:t>independientes</a:t>
            </a:r>
            <a:r>
              <a:rPr lang="en-GB" sz="2000" dirty="0">
                <a:solidFill>
                  <a:schemeClr val="lt1"/>
                </a:solidFill>
              </a:rPr>
              <a:t> (X₁, X₂, etc.) y </a:t>
            </a:r>
            <a:r>
              <a:rPr lang="en-GB" sz="2000" dirty="0" err="1">
                <a:solidFill>
                  <a:schemeClr val="lt1"/>
                </a:solidFill>
              </a:rPr>
              <a:t>queremos</a:t>
            </a:r>
            <a:r>
              <a:rPr lang="en-GB" sz="2000" dirty="0">
                <a:solidFill>
                  <a:schemeClr val="lt1"/>
                </a:solidFill>
              </a:rPr>
              <a:t> un </a:t>
            </a:r>
            <a:r>
              <a:rPr lang="en-GB" sz="2000" dirty="0" err="1">
                <a:solidFill>
                  <a:schemeClr val="lt1"/>
                </a:solidFill>
              </a:rPr>
              <a:t>modelo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b="1" u="sng" dirty="0" err="1">
                <a:solidFill>
                  <a:schemeClr val="lt1"/>
                </a:solidFill>
              </a:rPr>
              <a:t>prediga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el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valor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dirty="0">
                <a:solidFill>
                  <a:schemeClr val="lt1"/>
                </a:solidFill>
              </a:rPr>
              <a:t>de la variable </a:t>
            </a:r>
            <a:r>
              <a:rPr lang="en-GB" sz="2000" dirty="0" err="1">
                <a:solidFill>
                  <a:schemeClr val="lt1"/>
                </a:solidFill>
              </a:rPr>
              <a:t>dependiente</a:t>
            </a:r>
            <a:r>
              <a:rPr lang="en-GB" sz="2000" dirty="0">
                <a:solidFill>
                  <a:schemeClr val="lt1"/>
                </a:solidFill>
              </a:rPr>
              <a:t> (Y).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400" b="1" dirty="0" err="1">
                <a:solidFill>
                  <a:schemeClr val="bg2"/>
                </a:solidFill>
              </a:rPr>
              <a:t>Inferir</a:t>
            </a:r>
            <a:endParaRPr sz="3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bg2"/>
                </a:solidFill>
              </a:rPr>
              <a:t>Queremos </a:t>
            </a:r>
            <a:r>
              <a:rPr lang="es-AR" sz="2000" b="1" dirty="0">
                <a:solidFill>
                  <a:schemeClr val="bg2"/>
                </a:solidFill>
              </a:rPr>
              <a:t>comprender la </a:t>
            </a:r>
            <a:r>
              <a:rPr lang="es-AR" sz="2000" b="1" u="sng" dirty="0">
                <a:solidFill>
                  <a:schemeClr val="bg2"/>
                </a:solidFill>
              </a:rPr>
              <a:t>relación</a:t>
            </a:r>
            <a:r>
              <a:rPr lang="es-AR" sz="2000" b="1" dirty="0">
                <a:solidFill>
                  <a:schemeClr val="bg2"/>
                </a:solidFill>
              </a:rPr>
              <a:t> </a:t>
            </a:r>
            <a:r>
              <a:rPr lang="es-AR" sz="2000" dirty="0">
                <a:solidFill>
                  <a:schemeClr val="bg2"/>
                </a:solidFill>
              </a:rPr>
              <a:t>entre la variable dependiente (Y) y el conjunto de variables independientes (X₁, X₂, etc.).</a:t>
            </a: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Predicción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El </a:t>
            </a:r>
            <a:r>
              <a:rPr lang="es-AR" b="1" dirty="0"/>
              <a:t>error</a:t>
            </a:r>
            <a:r>
              <a:rPr lang="es-AR" dirty="0"/>
              <a:t> de nuestras predicciones se puede descomponer en dos partes: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Reducible: mejorar </a:t>
            </a:r>
            <a:r>
              <a:rPr lang="es-AR" dirty="0">
                <a:solidFill>
                  <a:schemeClr val="bg2"/>
                </a:solidFill>
              </a:rPr>
              <a:t>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Irreducible: </a:t>
            </a:r>
            <a:r>
              <a:rPr lang="el-GR" dirty="0">
                <a:solidFill>
                  <a:schemeClr val="bg2"/>
                </a:solidFill>
              </a:rPr>
              <a:t>ϵ</a:t>
            </a:r>
            <a:r>
              <a:rPr lang="es-AR" dirty="0">
                <a:solidFill>
                  <a:schemeClr val="bg2"/>
                </a:solidFill>
              </a:rPr>
              <a:t> </a:t>
            </a:r>
            <a:r>
              <a:rPr lang="es-AR" dirty="0"/>
              <a:t>(variables que no incluimos o no podemos medir)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Inferencia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</a:t>
            </a:r>
            <a:r>
              <a:rPr lang="es-AR" b="1" u="sng" dirty="0"/>
              <a:t>no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La </a:t>
            </a:r>
            <a:r>
              <a:rPr lang="es-AR" b="1" dirty="0"/>
              <a:t>calidad</a:t>
            </a:r>
            <a:r>
              <a:rPr lang="es-AR" dirty="0"/>
              <a:t> de nuestros </a:t>
            </a:r>
            <a:r>
              <a:rPr lang="es-AR"/>
              <a:t>resultados depende </a:t>
            </a:r>
            <a:r>
              <a:rPr lang="es-AR" dirty="0"/>
              <a:t>de una serie de </a:t>
            </a:r>
            <a:r>
              <a:rPr lang="es-AR" b="1" dirty="0"/>
              <a:t>supuestos</a:t>
            </a:r>
            <a:r>
              <a:rPr lang="es-AR" dirty="0"/>
              <a:t> acerca de la distribución de los datos.</a:t>
            </a:r>
          </a:p>
          <a:p>
            <a:pPr marL="0" indent="0">
              <a:buNone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Nuestro interés principal son preguntas cómo: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variables X están relacionadas con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dirección tienen estas relaciones?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efecto tiene cada variable X en la variable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¿Las relaciones son lineales o no lineales?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Formas básicas con relleno sólido">
            <a:extLst>
              <a:ext uri="{FF2B5EF4-FFF2-40B4-BE49-F238E27FC236}">
                <a16:creationId xmlns:a16="http://schemas.microsoft.com/office/drawing/2014/main" id="{C4206544-C57A-EE52-3C9F-9C46AFD1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06304" cy="40908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¿Cuándo usamos cada tipo de modelo?</a:t>
            </a:r>
            <a:br>
              <a:rPr lang="es-AR" sz="3700" dirty="0"/>
            </a:br>
            <a:br>
              <a:rPr lang="es-AR" sz="3700" dirty="0"/>
            </a:br>
            <a:r>
              <a:rPr lang="es-AR" sz="3700" b="1" dirty="0"/>
              <a:t>Discusión</a:t>
            </a:r>
            <a:r>
              <a:rPr lang="es-AR" sz="3700" dirty="0"/>
              <a:t>: </a:t>
            </a:r>
            <a:br>
              <a:rPr lang="es-AR" sz="3700" dirty="0"/>
            </a:br>
            <a:r>
              <a:rPr lang="es-AR" sz="3700" dirty="0"/>
              <a:t>¿qué pasa si nuestro modelo de inferencia no predice bien?</a:t>
            </a:r>
            <a:br>
              <a:rPr lang="es-AR" sz="3700" dirty="0"/>
            </a:br>
            <a:r>
              <a:rPr lang="es-AR" sz="3700" dirty="0"/>
              <a:t>+problemas para predecir por fuera del intervalo de entrenamiento </a:t>
            </a:r>
            <a:br>
              <a:rPr lang="es-AR" sz="3700" dirty="0"/>
            </a:br>
            <a:r>
              <a:rPr lang="es-AR" sz="2000" dirty="0"/>
              <a:t>(</a:t>
            </a:r>
            <a:r>
              <a:rPr lang="es-AR" sz="2000" dirty="0" err="1"/>
              <a:t>e.g</a:t>
            </a:r>
            <a:r>
              <a:rPr lang="es-AR" sz="2000" dirty="0"/>
              <a:t>.: predecir el futuro con datos del pasado)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D119C11-F2A8-33D2-E6E7-4FBF053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Conocemos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output a priori?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no </a:t>
            </a:r>
            <a:r>
              <a:rPr lang="en-GB" dirty="0" err="1"/>
              <a:t>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módulo 3 veremos sobre todo aprendizaje supervisado</a:t>
            </a: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</a:rPr>
              <a:t>Aprendizaje supervisado (supervised learning)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Conocemos los valores de Y para un set de casos y estimamos la función </a:t>
            </a:r>
            <a:r>
              <a:rPr lang="en-GB" sz="2000" i="1">
                <a:solidFill>
                  <a:schemeClr val="lt1"/>
                </a:solidFill>
              </a:rPr>
              <a:t>f</a:t>
            </a:r>
            <a:r>
              <a:rPr lang="en-GB" sz="2000">
                <a:solidFill>
                  <a:schemeClr val="lt1"/>
                </a:solidFill>
              </a:rPr>
              <a:t> que relaciona X con Y para predecir Y futuros o inferir relaciones (regresiones, clasificaciones, etc.)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 b="1"/>
              <a:t>Aprendizaje no supervisado (unsupervised learning)</a:t>
            </a:r>
            <a:endParaRPr sz="2200" b="1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/>
              <a:t>No conocemos los posibles valores objetivo de Y que buscamos (por ejemplo, clustering).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3935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Quiénes somos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Karina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Bartolomé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Economía UNLP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/>
              <a:t>Especialista en métodos cuantitativos - UBA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Guido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Weksler</a:t>
            </a:r>
            <a:endParaRPr sz="2400" b="1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Economía  - UBA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Becario</a:t>
            </a:r>
            <a:r>
              <a:rPr lang="en-GB" dirty="0"/>
              <a:t> Doctoral – CONICET</a:t>
            </a:r>
            <a:r>
              <a:rPr lang="es-AR" dirty="0"/>
              <a:t>/CEPED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un valor o clasificar en una categoría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069325" y="1152475"/>
            <a:ext cx="37629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cuantitativa</a:t>
            </a:r>
            <a:r>
              <a:rPr lang="en-GB" dirty="0"/>
              <a:t>. 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proporciona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da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predecidos</a:t>
            </a:r>
            <a:r>
              <a:rPr lang="en-GB" dirty="0"/>
              <a:t> de Y para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X₁, X₂, etc.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clasificación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categórica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da la </a:t>
            </a:r>
            <a:r>
              <a:rPr lang="en-GB" dirty="0" err="1"/>
              <a:t>probabilidad</a:t>
            </a:r>
            <a:r>
              <a:rPr lang="en-GB" dirty="0"/>
              <a:t> de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quede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categoría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Cómo modelizar?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no </a:t>
            </a:r>
            <a:r>
              <a:rPr lang="en-GB" dirty="0" err="1"/>
              <a:t>paramétricos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Asumir</a:t>
            </a:r>
            <a:r>
              <a:rPr lang="en-GB" dirty="0"/>
              <a:t> la forma de </a:t>
            </a:r>
            <a:r>
              <a:rPr lang="en-GB" i="1" dirty="0"/>
              <a:t>f</a:t>
            </a:r>
            <a:r>
              <a:rPr lang="en-GB" dirty="0"/>
              <a:t> o no </a:t>
            </a:r>
            <a:r>
              <a:rPr lang="en-GB" dirty="0" err="1"/>
              <a:t>asumirla</a:t>
            </a:r>
            <a:endParaRPr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3" y="1878900"/>
            <a:ext cx="3970025" cy="30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6224"/>
            <a:ext cx="3885219" cy="3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625" y="10762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/>
              <a:t>Los </a:t>
            </a:r>
            <a:r>
              <a:rPr lang="en-GB" sz="1200" dirty="0" err="1"/>
              <a:t>modelos</a:t>
            </a:r>
            <a:r>
              <a:rPr lang="en-GB" sz="1200" dirty="0"/>
              <a:t> </a:t>
            </a:r>
            <a:r>
              <a:rPr lang="en-GB" sz="1200" b="1" dirty="0" err="1"/>
              <a:t>paramétricos</a:t>
            </a:r>
            <a:r>
              <a:rPr lang="en-GB" sz="1200" dirty="0"/>
              <a:t> </a:t>
            </a:r>
            <a:r>
              <a:rPr lang="en-GB" sz="1200" dirty="0" err="1"/>
              <a:t>asumen</a:t>
            </a:r>
            <a:r>
              <a:rPr lang="en-GB" sz="1200" dirty="0"/>
              <a:t> la </a:t>
            </a:r>
            <a:r>
              <a:rPr lang="en-GB" sz="1200" dirty="0">
                <a:highlight>
                  <a:schemeClr val="lt2"/>
                </a:highlight>
              </a:rPr>
              <a:t>forma de la </a:t>
            </a:r>
            <a:r>
              <a:rPr lang="en-GB" sz="1200" dirty="0" err="1">
                <a:highlight>
                  <a:schemeClr val="lt2"/>
                </a:highlight>
              </a:rPr>
              <a:t>función</a:t>
            </a:r>
            <a:r>
              <a:rPr lang="en-GB" sz="1200" dirty="0"/>
              <a:t>. Los </a:t>
            </a:r>
            <a:r>
              <a:rPr lang="en-GB" sz="1200" dirty="0" err="1"/>
              <a:t>métodos</a:t>
            </a:r>
            <a:r>
              <a:rPr lang="en-GB" sz="1200" dirty="0"/>
              <a:t> </a:t>
            </a:r>
            <a:r>
              <a:rPr lang="en-GB" sz="1200" b="1" dirty="0"/>
              <a:t>no </a:t>
            </a:r>
            <a:r>
              <a:rPr lang="en-GB" sz="1200" b="1" dirty="0" err="1"/>
              <a:t>paramétricos</a:t>
            </a:r>
            <a:r>
              <a:rPr lang="en-GB" sz="1200" dirty="0"/>
              <a:t>, </a:t>
            </a:r>
            <a:r>
              <a:rPr lang="en-GB" sz="1200" dirty="0">
                <a:highlight>
                  <a:schemeClr val="lt2"/>
                </a:highlight>
              </a:rPr>
              <a:t>no</a:t>
            </a:r>
            <a:r>
              <a:rPr lang="en-GB" sz="1200" dirty="0"/>
              <a:t>, y </a:t>
            </a:r>
            <a:r>
              <a:rPr lang="en-GB" sz="1200" dirty="0" err="1"/>
              <a:t>pueden</a:t>
            </a:r>
            <a:r>
              <a:rPr lang="en-GB" sz="1200" dirty="0"/>
              <a:t> </a:t>
            </a:r>
            <a:r>
              <a:rPr lang="en-GB" sz="1200" dirty="0" err="1"/>
              <a:t>tener</a:t>
            </a:r>
            <a:r>
              <a:rPr lang="en-GB" sz="1200" dirty="0"/>
              <a:t>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formas</a:t>
            </a:r>
            <a:r>
              <a:rPr lang="en-GB" sz="1200" dirty="0"/>
              <a:t> para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valores</a:t>
            </a:r>
            <a:r>
              <a:rPr lang="en-GB" sz="1200" dirty="0"/>
              <a:t> de X.</a:t>
            </a:r>
            <a:endParaRPr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Pasos</a:t>
            </a:r>
            <a:r>
              <a:rPr lang="es-AR" dirty="0"/>
              <a:t> a seguir: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Asumimos la forma funcional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Ajustamos el modelo.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Asumir una forma funcional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simplifica la estimación de los parámetros.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La forma funcional que elegimos difícilmente se ajusta a la forma real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.</a:t>
            </a:r>
            <a:endParaRPr lang="es-AR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7" name="Gráfico 6" descr="Configuración contorno">
            <a:extLst>
              <a:ext uri="{FF2B5EF4-FFF2-40B4-BE49-F238E27FC236}">
                <a16:creationId xmlns:a16="http://schemas.microsoft.com/office/drawing/2014/main" id="{DFB21B91-E122-E278-3976-18172692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no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Al no asumir una forma funcional para f, tienen el potencial de ajustarse con </a:t>
            </a:r>
            <a:r>
              <a:rPr lang="es-AR" b="1" dirty="0"/>
              <a:t>precisión</a:t>
            </a:r>
            <a:r>
              <a:rPr lang="es-AR" dirty="0"/>
              <a:t> a una gama más amplia de formas posibles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Necesitamos una </a:t>
            </a:r>
            <a:r>
              <a:rPr lang="es-AR" b="1" dirty="0"/>
              <a:t>cantidad de observaciones </a:t>
            </a:r>
            <a:r>
              <a:rPr lang="es-AR" dirty="0"/>
              <a:t>mayor que en el caso de los modelos paramétricos.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Peligro de </a:t>
            </a:r>
            <a:r>
              <a:rPr lang="es-AR" b="1" dirty="0" err="1"/>
              <a:t>overfitting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Configuración contorno">
            <a:extLst>
              <a:ext uri="{FF2B5EF4-FFF2-40B4-BE49-F238E27FC236}">
                <a16:creationId xmlns:a16="http://schemas.microsoft.com/office/drawing/2014/main" id="{C3298CCE-63AF-4734-4C44-7C0BFC1D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interesa más el cuánto o el cómo?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VI.Trade-off precisión-interpretabilidad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esperar de teóricos y qué esperar de prácticos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Teóricos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Exposiciones</a:t>
            </a:r>
            <a:r>
              <a:rPr lang="en-GB" sz="2000" dirty="0">
                <a:solidFill>
                  <a:schemeClr val="lt1"/>
                </a:solidFill>
              </a:rPr>
              <a:t> de 60 </a:t>
            </a:r>
            <a:r>
              <a:rPr lang="en-GB" sz="2000" dirty="0" err="1">
                <a:solidFill>
                  <a:schemeClr val="lt1"/>
                </a:solidFill>
              </a:rPr>
              <a:t>minutos</a:t>
            </a:r>
            <a:r>
              <a:rPr lang="en-GB" sz="2000" dirty="0">
                <a:solidFill>
                  <a:schemeClr val="lt1"/>
                </a:solidFill>
              </a:rPr>
              <a:t> con slides </a:t>
            </a:r>
            <a:r>
              <a:rPr lang="en-GB" sz="2000" dirty="0" err="1">
                <a:solidFill>
                  <a:schemeClr val="lt1"/>
                </a:solidFill>
              </a:rPr>
              <a:t>sobre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los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conceptos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teóricos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estadísticos</a:t>
            </a:r>
            <a:r>
              <a:rPr lang="en-GB" sz="2000" dirty="0">
                <a:solidFill>
                  <a:schemeClr val="lt1"/>
                </a:solidFill>
              </a:rPr>
              <a:t> y de </a:t>
            </a:r>
            <a:r>
              <a:rPr lang="en-GB" sz="2000" dirty="0" err="1">
                <a:solidFill>
                  <a:schemeClr val="lt1"/>
                </a:solidFill>
              </a:rPr>
              <a:t>modelización</a:t>
            </a:r>
            <a:r>
              <a:rPr lang="en-GB" sz="2000" dirty="0">
                <a:solidFill>
                  <a:schemeClr val="lt1"/>
                </a:solidFill>
              </a:rPr>
              <a:t>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Prácticos</a:t>
            </a:r>
            <a:endParaRPr sz="2400" b="1" dirty="0"/>
          </a:p>
          <a:p>
            <a:pPr marL="45720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 err="1"/>
              <a:t>Guiadas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clase</a:t>
            </a:r>
            <a:r>
              <a:rPr lang="en-GB" sz="2000" dirty="0"/>
              <a:t>, 60 </a:t>
            </a:r>
            <a:r>
              <a:rPr lang="en-GB" sz="2000" dirty="0" err="1"/>
              <a:t>minutos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.</a:t>
            </a:r>
            <a:endParaRPr sz="2000" dirty="0"/>
          </a:p>
          <a:p>
            <a:pPr marL="457200" lvl="0" indent="-355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 err="1"/>
              <a:t>Independientes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 entre </a:t>
            </a:r>
            <a:r>
              <a:rPr lang="en-GB" sz="2000" dirty="0" err="1"/>
              <a:t>clase</a:t>
            </a:r>
            <a:r>
              <a:rPr lang="en-GB" sz="2000" dirty="0"/>
              <a:t> y </a:t>
            </a:r>
            <a:r>
              <a:rPr lang="en-GB" sz="2000" dirty="0" err="1"/>
              <a:t>clase</a:t>
            </a:r>
            <a:r>
              <a:rPr lang="en-GB" sz="2000" dirty="0"/>
              <a:t>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Ambas </a:t>
            </a:r>
            <a:r>
              <a:rPr lang="en-GB" sz="2000" dirty="0" err="1"/>
              <a:t>en</a:t>
            </a:r>
            <a:r>
              <a:rPr lang="en-GB" sz="2000" dirty="0"/>
              <a:t> R Studio.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Precisión a cualquier costo no es siempre lo mejor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625" y="1152475"/>
            <a:ext cx="48195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precisos</a:t>
            </a:r>
            <a:r>
              <a:rPr lang="en-GB" dirty="0"/>
              <a:t> y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restrictivos</a:t>
            </a:r>
            <a:r>
              <a:rPr lang="en-GB" dirty="0"/>
              <a:t> (no </a:t>
            </a:r>
            <a:r>
              <a:rPr lang="en-GB" dirty="0" err="1"/>
              <a:t>paramétricos</a:t>
            </a:r>
            <a:r>
              <a:rPr lang="en-GB" dirty="0"/>
              <a:t>, no </a:t>
            </a:r>
            <a:r>
              <a:rPr lang="en-GB" dirty="0" err="1"/>
              <a:t>lineales</a:t>
            </a:r>
            <a:r>
              <a:rPr lang="en-GB" dirty="0"/>
              <a:t> o que </a:t>
            </a:r>
            <a:r>
              <a:rPr lang="en-GB" dirty="0" err="1"/>
              <a:t>incorporen</a:t>
            </a:r>
            <a:r>
              <a:rPr lang="en-GB" dirty="0"/>
              <a:t> un alto </a:t>
            </a:r>
            <a:r>
              <a:rPr lang="en-GB" dirty="0" err="1"/>
              <a:t>número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) </a:t>
            </a:r>
            <a:r>
              <a:rPr lang="en-GB" dirty="0" err="1"/>
              <a:t>reducen</a:t>
            </a:r>
            <a:r>
              <a:rPr lang="en-GB" dirty="0"/>
              <a:t> la </a:t>
            </a:r>
            <a:r>
              <a:rPr lang="en-GB" dirty="0" err="1">
                <a:highlight>
                  <a:schemeClr val="lt2"/>
                </a:highlight>
              </a:rPr>
              <a:t>interpretabilidad</a:t>
            </a:r>
            <a:r>
              <a:rPr lang="en-GB" dirty="0"/>
              <a:t> de las </a:t>
            </a:r>
            <a:r>
              <a:rPr lang="en-GB" dirty="0" err="1"/>
              <a:t>relaciones</a:t>
            </a:r>
            <a:r>
              <a:rPr lang="en-GB" dirty="0"/>
              <a:t>. 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ganancia</a:t>
            </a:r>
            <a:r>
              <a:rPr lang="en-GB" dirty="0"/>
              <a:t> marginal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precisión</a:t>
            </a:r>
            <a:r>
              <a:rPr lang="en-GB" dirty="0"/>
              <a:t> </a:t>
            </a:r>
            <a:r>
              <a:rPr lang="en-GB" dirty="0" err="1"/>
              <a:t>compensa</a:t>
            </a:r>
            <a:r>
              <a:rPr lang="en-GB" dirty="0"/>
              <a:t> ese </a:t>
            </a:r>
            <a:r>
              <a:rPr lang="en-GB" dirty="0" err="1"/>
              <a:t>costo</a:t>
            </a:r>
            <a:r>
              <a:rPr lang="en-GB" dirty="0"/>
              <a:t> (</a:t>
            </a:r>
            <a:r>
              <a:rPr lang="en-GB" dirty="0" err="1"/>
              <a:t>además</a:t>
            </a:r>
            <a:r>
              <a:rPr lang="en-GB" dirty="0"/>
              <a:t> de la mayor </a:t>
            </a:r>
            <a:r>
              <a:rPr lang="en-GB" dirty="0" err="1"/>
              <a:t>posibilidad</a:t>
            </a:r>
            <a:r>
              <a:rPr lang="en-GB" dirty="0"/>
              <a:t> de </a:t>
            </a:r>
            <a:r>
              <a:rPr lang="en-GB" i="1" dirty="0">
                <a:highlight>
                  <a:schemeClr val="lt2"/>
                </a:highlight>
              </a:rPr>
              <a:t>overfitting</a:t>
            </a:r>
            <a:r>
              <a:rPr lang="en-GB" dirty="0"/>
              <a:t>).</a:t>
            </a:r>
            <a:endParaRPr dirty="0"/>
          </a:p>
        </p:txBody>
      </p:sp>
      <p:pic>
        <p:nvPicPr>
          <p:cNvPr id="3" name="Imagen 2" descr="Foto montaje de la cara de un hombre&#10;&#10;Descripción generada automáticamente">
            <a:extLst>
              <a:ext uri="{FF2B5EF4-FFF2-40B4-BE49-F238E27FC236}">
                <a16:creationId xmlns:a16="http://schemas.microsoft.com/office/drawing/2014/main" id="{953C5343-24A6-3828-11B7-0CFF9FC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16" y="2029613"/>
            <a:ext cx="3332284" cy="149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VII.Trade-off sesgo-varianza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Buscar el mejor equilibrio para cada modelo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Varianza</a:t>
            </a:r>
            <a:r>
              <a:rPr lang="en-GB" b="1" dirty="0"/>
              <a:t>: </a:t>
            </a:r>
            <a:r>
              <a:rPr lang="en-GB" dirty="0" err="1"/>
              <a:t>cantidad</a:t>
            </a:r>
            <a:r>
              <a:rPr lang="en-GB" dirty="0"/>
              <a:t> que </a:t>
            </a:r>
            <a:r>
              <a:rPr lang="en-GB" dirty="0" err="1"/>
              <a:t>variaría</a:t>
            </a:r>
            <a:r>
              <a:rPr lang="en-GB" dirty="0"/>
              <a:t> la </a:t>
            </a:r>
            <a:r>
              <a:rPr lang="en-GB" dirty="0" err="1"/>
              <a:t>estimación</a:t>
            </a:r>
            <a:r>
              <a:rPr lang="en-GB" dirty="0"/>
              <a:t> de </a:t>
            </a:r>
            <a:r>
              <a:rPr lang="en-GB" i="1" dirty="0"/>
              <a:t>f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usarámos</a:t>
            </a:r>
            <a:r>
              <a:rPr lang="en-GB" dirty="0"/>
              <a:t> </a:t>
            </a:r>
            <a:r>
              <a:rPr lang="en-GB" dirty="0" err="1"/>
              <a:t>otro</a:t>
            </a:r>
            <a:r>
              <a:rPr lang="en-GB" dirty="0"/>
              <a:t> </a:t>
            </a:r>
            <a:r>
              <a:rPr lang="en-GB" i="1" dirty="0"/>
              <a:t>set</a:t>
            </a:r>
            <a:r>
              <a:rPr lang="en-GB" dirty="0"/>
              <a:t> de </a:t>
            </a:r>
            <a:r>
              <a:rPr lang="en-GB" dirty="0" err="1"/>
              <a:t>entrenamiento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flexibles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varianza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Sesgo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cualidad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sistemáticamente</a:t>
            </a:r>
            <a:r>
              <a:rPr lang="en-GB" dirty="0"/>
              <a:t> </a:t>
            </a:r>
            <a:r>
              <a:rPr lang="en-GB" dirty="0" err="1"/>
              <a:t>subestimar</a:t>
            </a:r>
            <a:r>
              <a:rPr lang="en-GB" dirty="0"/>
              <a:t> o </a:t>
            </a:r>
            <a:r>
              <a:rPr lang="en-GB" dirty="0" err="1"/>
              <a:t>sobreestimar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a </a:t>
            </a:r>
            <a:r>
              <a:rPr lang="en-GB" dirty="0" err="1"/>
              <a:t>predecir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menos</a:t>
            </a:r>
            <a:r>
              <a:rPr lang="en-GB" b="1" dirty="0"/>
              <a:t> flexibles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sesgo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¿Cuán</a:t>
            </a:r>
            <a:r>
              <a:rPr lang="en-GB" dirty="0"/>
              <a:t> bueno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Calidad del fit: Train-Test split y </a:t>
            </a:r>
            <a:r>
              <a:rPr lang="en-GB" dirty="0" err="1"/>
              <a:t>métricas</a:t>
            </a:r>
            <a:r>
              <a:rPr lang="en-GB" dirty="0"/>
              <a:t> </a:t>
            </a:r>
            <a:r>
              <a:rPr lang="en-GB" dirty="0" err="1"/>
              <a:t>básicas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El </a:t>
            </a:r>
            <a:r>
              <a:rPr lang="en-GB" sz="2000" dirty="0" err="1">
                <a:latin typeface="+mj-lt"/>
              </a:rPr>
              <a:t>problema</a:t>
            </a:r>
            <a:r>
              <a:rPr lang="en-GB" sz="2000" dirty="0">
                <a:latin typeface="+mj-lt"/>
              </a:rPr>
              <a:t> del overfitting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576947B-D44F-E647-1A67-6EB92A1FD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700" y="825293"/>
            <a:ext cx="52863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Imagen que contiene edificio, caja, ladrillo&#10;&#10;Descripción generada automáticamente">
            <a:extLst>
              <a:ext uri="{FF2B5EF4-FFF2-40B4-BE49-F238E27FC236}">
                <a16:creationId xmlns:a16="http://schemas.microsoft.com/office/drawing/2014/main" id="{E5087688-1A92-5B0F-3E1E-4C7C8DE49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62" y="784080"/>
            <a:ext cx="2386380" cy="3575339"/>
          </a:xfrm>
          <a:prstGeom prst="rect">
            <a:avLst/>
          </a:prstGeom>
        </p:spPr>
      </p:pic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2838893" y="2456121"/>
            <a:ext cx="6015945" cy="217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El problema está centralmente ligado a la </a:t>
            </a:r>
            <a:r>
              <a:rPr lang="es-MX" sz="1600" b="1" dirty="0">
                <a:solidFill>
                  <a:schemeClr val="accent3"/>
                </a:solidFill>
                <a:highlight>
                  <a:schemeClr val="lt2"/>
                </a:highlight>
              </a:rPr>
              <a:t>predicción.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Nuestro interés no es que el modelo tenga buenas métricas en los datos con los que se entrenó, sino que sea bueno para predecir datos nuevos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Overfitting se puede producir por varias causas. Ej: polinomios de muy alto grado, utilización de una gran cantidad de variables, valores de parámetros que otorgan mucha flexibilidad</a:t>
            </a:r>
          </a:p>
        </p:txBody>
      </p:sp>
    </p:spTree>
    <p:extLst>
      <p:ext uri="{BB962C8B-B14F-4D97-AF65-F5344CB8AC3E}">
        <p14:creationId xmlns:p14="http://schemas.microsoft.com/office/powerpoint/2010/main" val="326188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1360967" y="252593"/>
            <a:ext cx="7345229" cy="2979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br>
              <a:rPr lang="en-GB" sz="1600" dirty="0">
                <a:solidFill>
                  <a:schemeClr val="accent3"/>
                </a:solidFill>
                <a:latin typeface="+mj-lt"/>
              </a:rPr>
            </a:br>
            <a:br>
              <a:rPr lang="en-GB" sz="1600" dirty="0">
                <a:solidFill>
                  <a:schemeClr val="accent3"/>
                </a:solidFill>
              </a:rPr>
            </a:br>
            <a:endParaRPr sz="16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15" name="Google Shape;284;p49">
            <a:extLst>
              <a:ext uri="{FF2B5EF4-FFF2-40B4-BE49-F238E27FC236}">
                <a16:creationId xmlns:a16="http://schemas.microsoft.com/office/drawing/2014/main" id="{4A3C9BC5-E2BF-AC79-1B18-F6B954AC1E3E}"/>
              </a:ext>
            </a:extLst>
          </p:cNvPr>
          <p:cNvSpPr txBox="1">
            <a:spLocks/>
          </p:cNvSpPr>
          <p:nvPr/>
        </p:nvSpPr>
        <p:spPr>
          <a:xfrm>
            <a:off x="212651" y="106326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GB" sz="2000" dirty="0">
                <a:latin typeface="+mj-lt"/>
              </a:rPr>
              <a:t>Train – Test split</a:t>
            </a:r>
          </a:p>
        </p:txBody>
      </p:sp>
      <p:sp>
        <p:nvSpPr>
          <p:cNvPr id="4" name="Google Shape;284;p49">
            <a:extLst>
              <a:ext uri="{FF2B5EF4-FFF2-40B4-BE49-F238E27FC236}">
                <a16:creationId xmlns:a16="http://schemas.microsoft.com/office/drawing/2014/main" id="{FAE7D9D0-A2FC-F0F3-CE39-09EC610C5540}"/>
              </a:ext>
            </a:extLst>
          </p:cNvPr>
          <p:cNvSpPr txBox="1">
            <a:spLocks/>
          </p:cNvSpPr>
          <p:nvPr/>
        </p:nvSpPr>
        <p:spPr>
          <a:xfrm>
            <a:off x="5007330" y="825293"/>
            <a:ext cx="3913386" cy="387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Técnica para lidiar con el overfitting: Se evalua la calidad de las predicciones sobre datos no utilizados para entrenar el modelo. ¿En qué consiste?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divide el dataset (usualmente 80% - 20%) utilizando una parte para entrenamiento del modelo y otra para testeo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Se estiman las métricas de calidad de las predicciones en la base de testeo (es decir sobre casos que no fueron utilizados para entrenar el modelo)</a:t>
            </a:r>
            <a:endParaRPr lang="es-MX" sz="1600" b="1" dirty="0">
              <a:solidFill>
                <a:schemeClr val="accent3"/>
              </a:solidFill>
              <a:highlight>
                <a:schemeClr val="lt2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(Adelanto de temas a ver desde clase 5): En modelos que cuentan con </a:t>
            </a:r>
            <a:r>
              <a:rPr lang="es-MX" sz="1600" b="1" i="1" dirty="0" err="1"/>
              <a:t>hiperparámetros</a:t>
            </a:r>
            <a:r>
              <a:rPr lang="es-MX" sz="1600" b="1" i="1" dirty="0"/>
              <a:t>,</a:t>
            </a:r>
            <a:r>
              <a:rPr lang="es-MX" sz="1600" dirty="0"/>
              <a:t> antes de pasar a evaluar en el </a:t>
            </a:r>
            <a:r>
              <a:rPr lang="es-MX" sz="1600" i="1" dirty="0"/>
              <a:t>test </a:t>
            </a:r>
            <a:r>
              <a:rPr lang="es-MX" sz="1600" dirty="0"/>
              <a:t>set se utilizan técnicas de validación para encontrar los valores óptimos de los </a:t>
            </a:r>
            <a:r>
              <a:rPr lang="es-MX" sz="1600" dirty="0" err="1"/>
              <a:t>hiperparámetros</a:t>
            </a:r>
            <a:r>
              <a:rPr lang="es-MX" sz="1600" dirty="0"/>
              <a:t>.</a:t>
            </a:r>
          </a:p>
        </p:txBody>
      </p:sp>
      <p:pic>
        <p:nvPicPr>
          <p:cNvPr id="4098" name="Picture 2" descr="How to Train and Test Data Like a Pro - SDS Club">
            <a:extLst>
              <a:ext uri="{FF2B5EF4-FFF2-40B4-BE49-F238E27FC236}">
                <a16:creationId xmlns:a16="http://schemas.microsoft.com/office/drawing/2014/main" id="{85EA6626-8BF2-F225-862E-889C7E536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" y="679026"/>
            <a:ext cx="4985179" cy="3639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384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55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Mean </a:t>
            </a:r>
            <a:r>
              <a:rPr lang="en-GB" dirty="0" err="1"/>
              <a:t>Squeared</a:t>
            </a:r>
            <a:r>
              <a:rPr lang="en-GB" dirty="0"/>
              <a:t> Error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22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Mean Squared </a:t>
            </a:r>
            <a:r>
              <a:rPr lang="en-GB" dirty="0"/>
              <a:t>E</a:t>
            </a:r>
            <a:r>
              <a:rPr lang="en-GB" sz="2800" dirty="0"/>
              <a:t>rror (</a:t>
            </a:r>
            <a:r>
              <a:rPr lang="en-GB" dirty="0"/>
              <a:t>MSE</a:t>
            </a:r>
            <a:r>
              <a:rPr lang="en-GB" sz="2800" dirty="0"/>
              <a:t>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/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El error cuadrático medio será </a:t>
                </a:r>
                <a:r>
                  <a:rPr lang="es-AR" b="1" dirty="0"/>
                  <a:t>menor</a:t>
                </a:r>
                <a:r>
                  <a:rPr lang="es-AR" dirty="0"/>
                  <a:t> cuanto más </a:t>
                </a:r>
                <a:r>
                  <a:rPr lang="es-AR" b="1" dirty="0"/>
                  <a:t>cercanas</a:t>
                </a:r>
                <a:r>
                  <a:rPr lang="es-AR" dirty="0"/>
                  <a:t> sean nuestras predicciones a los valores reales. 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Bibliografía</a:t>
            </a:r>
            <a:r>
              <a:rPr lang="en-GB" dirty="0"/>
              <a:t> del </a:t>
            </a:r>
            <a:r>
              <a:rPr lang="en-GB" dirty="0" err="1"/>
              <a:t>módulo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919369" y="1364869"/>
            <a:ext cx="7305262" cy="3259886"/>
          </a:xfrm>
          <a:prstGeom prst="rect">
            <a:avLst/>
          </a:prstGeom>
          <a:noFill/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 Introduction to Statistical Learning with applications in R (James, Witten, Hastie y </a:t>
            </a:r>
            <a:r>
              <a:rPr lang="en-GB" dirty="0" err="1"/>
              <a:t>Tibshirani</a:t>
            </a:r>
            <a:r>
              <a:rPr lang="en-GB" dirty="0"/>
              <a:t>) – 1</a:t>
            </a:r>
            <a:r>
              <a:rPr lang="en-GB" baseline="30000" dirty="0"/>
              <a:t>st</a:t>
            </a:r>
            <a:r>
              <a:rPr lang="en-GB" dirty="0"/>
              <a:t> and </a:t>
            </a:r>
            <a:r>
              <a:rPr lang="en-GB" dirty="0">
                <a:hlinkClick r:id="rId3"/>
              </a:rPr>
              <a:t>2</a:t>
            </a:r>
            <a:r>
              <a:rPr lang="en-GB" baseline="30000" dirty="0">
                <a:hlinkClick r:id="rId3"/>
              </a:rPr>
              <a:t>nd</a:t>
            </a:r>
            <a:r>
              <a:rPr lang="en-GB" dirty="0">
                <a:hlinkClick r:id="rId3"/>
              </a:rPr>
              <a:t> version 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Tidy Modeling with R (Kuhn y </a:t>
            </a:r>
            <a:r>
              <a:rPr lang="en-US" dirty="0" err="1">
                <a:hlinkClick r:id="rId4"/>
              </a:rPr>
              <a:t>Silge</a:t>
            </a:r>
            <a:r>
              <a:rPr lang="en-US" dirty="0">
                <a:hlinkClick r:id="rId4"/>
              </a:rPr>
              <a:t>)</a:t>
            </a:r>
            <a:r>
              <a:rPr lang="es-AR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dirty="0" err="1"/>
              <a:t>Introduction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Modern </a:t>
            </a:r>
            <a:r>
              <a:rPr lang="es-AR" dirty="0" err="1"/>
              <a:t>Statistics</a:t>
            </a:r>
            <a:r>
              <a:rPr lang="es-AR" dirty="0"/>
              <a:t> (</a:t>
            </a:r>
            <a:r>
              <a:rPr lang="es-AR" dirty="0" err="1"/>
              <a:t>Çetinkaya</a:t>
            </a:r>
            <a:r>
              <a:rPr lang="es-AR" dirty="0"/>
              <a:t>-Rundel y Hardin)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90CFC0-5F6F-6FA3-BA3D-AE7D31E0B5E0}"/>
              </a:ext>
            </a:extLst>
          </p:cNvPr>
          <p:cNvCxnSpPr>
            <a:cxnSpLocks/>
          </p:cNvCxnSpPr>
          <p:nvPr/>
        </p:nvCxnSpPr>
        <p:spPr>
          <a:xfrm flipV="1">
            <a:off x="378069" y="940777"/>
            <a:ext cx="6849208" cy="263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</a:t>
            </a:r>
            <a:r>
              <a:rPr lang="en-GB" dirty="0" err="1"/>
              <a:t>importante</a:t>
            </a:r>
            <a:r>
              <a:rPr lang="en-GB" dirty="0"/>
              <a:t>: MSE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set de </a:t>
            </a:r>
            <a:r>
              <a:rPr lang="en-GB" b="1" dirty="0">
                <a:solidFill>
                  <a:schemeClr val="tx1"/>
                </a:solidFill>
                <a:highlight>
                  <a:schemeClr val="lt2"/>
                </a:highlight>
              </a:rPr>
              <a:t>testing</a:t>
            </a:r>
            <a:endParaRPr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263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5425037" y="2827039"/>
            <a:ext cx="3414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 err="1"/>
              <a:t>Entendamos</a:t>
            </a:r>
            <a:r>
              <a:rPr lang="en-GB" sz="2300" dirty="0"/>
              <a:t> </a:t>
            </a:r>
            <a:r>
              <a:rPr lang="en-GB" sz="2300" dirty="0" err="1"/>
              <a:t>juntes</a:t>
            </a:r>
            <a:r>
              <a:rPr lang="en-GB" sz="2300" dirty="0"/>
              <a:t> </a:t>
            </a:r>
            <a:r>
              <a:rPr lang="en-GB" sz="2300" dirty="0" err="1"/>
              <a:t>este</a:t>
            </a:r>
            <a:r>
              <a:rPr lang="en-GB" sz="2300" dirty="0"/>
              <a:t> </a:t>
            </a:r>
            <a:r>
              <a:rPr lang="en-GB" sz="2300" dirty="0" err="1"/>
              <a:t>gráfico</a:t>
            </a:r>
            <a:r>
              <a:rPr lang="en-GB" sz="2300" dirty="0"/>
              <a:t> de MSE (mean squared error) </a:t>
            </a:r>
            <a:r>
              <a:rPr lang="en-GB" sz="2300" dirty="0" err="1"/>
              <a:t>en</a:t>
            </a:r>
            <a:r>
              <a:rPr lang="en-GB" sz="2300" dirty="0"/>
              <a:t> training y testing set.</a:t>
            </a:r>
            <a:endParaRPr sz="23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IX. 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933400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07746" y="1194152"/>
            <a:ext cx="4237891" cy="341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buFont typeface="+mj-lt"/>
              <a:buAutoNum type="arabicPeriod"/>
            </a:pPr>
            <a:r>
              <a:rPr lang="es-AR" b="1" dirty="0">
                <a:solidFill>
                  <a:schemeClr val="accent1"/>
                </a:solidFill>
              </a:rPr>
              <a:t>Data </a:t>
            </a:r>
            <a:r>
              <a:rPr lang="es-AR" b="1" dirty="0" err="1">
                <a:solidFill>
                  <a:schemeClr val="accent1"/>
                </a:solidFill>
              </a:rPr>
              <a:t>cleaning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Understanding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the</a:t>
            </a:r>
            <a:r>
              <a:rPr lang="es-AR" b="1" dirty="0">
                <a:solidFill>
                  <a:schemeClr val="accent1"/>
                </a:solidFill>
              </a:rPr>
              <a:t> data (</a:t>
            </a:r>
            <a:r>
              <a:rPr lang="es-AR" b="1" dirty="0" err="1">
                <a:solidFill>
                  <a:schemeClr val="accent1"/>
                </a:solidFill>
              </a:rPr>
              <a:t>exploratory</a:t>
            </a:r>
            <a:r>
              <a:rPr lang="es-AR" b="1" dirty="0">
                <a:solidFill>
                  <a:schemeClr val="accent1"/>
                </a:solidFill>
              </a:rPr>
              <a:t> data </a:t>
            </a:r>
            <a:r>
              <a:rPr lang="es-AR" b="1" dirty="0" err="1">
                <a:solidFill>
                  <a:schemeClr val="accent1"/>
                </a:solidFill>
              </a:rPr>
              <a:t>analysis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Feature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engineering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tuning</a:t>
            </a:r>
            <a:r>
              <a:rPr lang="es-AR" b="1" dirty="0">
                <a:solidFill>
                  <a:schemeClr val="accent1"/>
                </a:solidFill>
              </a:rPr>
              <a:t> and </a:t>
            </a:r>
            <a:r>
              <a:rPr lang="es-AR" b="1" dirty="0" err="1">
                <a:solidFill>
                  <a:schemeClr val="accent1"/>
                </a:solidFill>
              </a:rPr>
              <a:t>selection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evaluation</a:t>
            </a:r>
            <a:endParaRPr lang="es-AR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Repetir contorno">
            <a:extLst>
              <a:ext uri="{FF2B5EF4-FFF2-40B4-BE49-F238E27FC236}">
                <a16:creationId xmlns:a16="http://schemas.microsoft.com/office/drawing/2014/main" id="{F46EE6AA-9CEB-F531-A44D-7CF1E9B0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785" y="1684617"/>
            <a:ext cx="2435469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20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X. </a:t>
            </a:r>
            <a:r>
              <a:rPr lang="en-GB" dirty="0" err="1"/>
              <a:t>tidymodels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21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¿Por </a:t>
            </a:r>
            <a:r>
              <a:rPr lang="en-GB" sz="2500" dirty="0" err="1"/>
              <a:t>qué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chemeClr val="bg2"/>
                </a:solidFill>
              </a:rPr>
              <a:t>tidymodels</a:t>
            </a:r>
            <a:r>
              <a:rPr lang="en-GB" sz="2500" dirty="0"/>
              <a:t> y no R base?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Fácil de </a:t>
            </a:r>
            <a:r>
              <a:rPr lang="es-AR" b="1" dirty="0"/>
              <a:t>entender</a:t>
            </a:r>
            <a:r>
              <a:rPr lang="es-AR" dirty="0"/>
              <a:t>: condición necesaria para trabajar en equipo.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b="1" dirty="0"/>
              <a:t>Continuidad</a:t>
            </a:r>
            <a:r>
              <a:rPr lang="es-AR" dirty="0"/>
              <a:t> con la sintaxis </a:t>
            </a:r>
            <a:r>
              <a:rPr lang="es-AR" dirty="0" err="1"/>
              <a:t>tidyverse</a:t>
            </a:r>
            <a:r>
              <a:rPr lang="es-AR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Mantener </a:t>
            </a:r>
            <a:r>
              <a:rPr lang="es-AR" b="1" dirty="0"/>
              <a:t>estructuras de datos </a:t>
            </a:r>
            <a:r>
              <a:rPr lang="es-AR" dirty="0"/>
              <a:t>(</a:t>
            </a:r>
            <a:r>
              <a:rPr lang="es-AR" dirty="0" err="1"/>
              <a:t>dataframe</a:t>
            </a:r>
            <a:r>
              <a:rPr lang="es-AR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Fundamental: </a:t>
            </a:r>
            <a:r>
              <a:rPr lang="es-AR" b="1" dirty="0">
                <a:solidFill>
                  <a:schemeClr val="tx1"/>
                </a:solidFill>
                <a:highlight>
                  <a:schemeClr val="lt2"/>
                </a:highlight>
              </a:rPr>
              <a:t>Pipes</a:t>
            </a:r>
            <a:r>
              <a:rPr lang="es-AR" dirty="0"/>
              <a:t> (%&gt;%) para encadenar secuencias complejas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bg2"/>
                </a:solidFill>
              </a:rPr>
              <a:t>	Ejemplo</a:t>
            </a:r>
            <a:r>
              <a:rPr lang="es-AR" dirty="0"/>
              <a:t>. Dos formas de escribir: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slice(arrange(</a:t>
            </a:r>
            <a:r>
              <a:rPr lang="en-US" sz="1200" dirty="0" err="1"/>
              <a:t>mtcars</a:t>
            </a:r>
            <a:r>
              <a:rPr lang="en-US" sz="1200" dirty="0"/>
              <a:t>, gear), 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</a:t>
            </a:r>
            <a:r>
              <a:rPr lang="en-US" sz="1200" dirty="0" err="1"/>
              <a:t>mtcars</a:t>
            </a:r>
            <a:r>
              <a:rPr lang="en-US" sz="1200" dirty="0"/>
              <a:t>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arrange(gear)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slice(1:10)</a:t>
            </a:r>
            <a:endParaRPr lang="es-A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821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AR" dirty="0"/>
              <a:t>Explorando y transformando variables. </a:t>
            </a:r>
            <a:r>
              <a:rPr lang="es-AR" dirty="0" err="1"/>
              <a:t>Intro</a:t>
            </a:r>
            <a:r>
              <a:rPr lang="es-AR" dirty="0"/>
              <a:t> a regresión lineal simple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guía</a:t>
            </a:r>
            <a:r>
              <a:rPr lang="en-GB" dirty="0"/>
              <a:t> </a:t>
            </a:r>
            <a:r>
              <a:rPr lang="en-GB" dirty="0" err="1"/>
              <a:t>domiciliaria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3433493774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24/8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simple y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2 - KNN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y 12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1: intro,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, trade-offs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AR" dirty="0">
                <a:highlight>
                  <a:schemeClr val="lt2"/>
                </a:highlight>
              </a:rPr>
              <a:t>Introducción</a:t>
            </a:r>
            <a:r>
              <a:rPr lang="es-AR" dirty="0"/>
              <a:t> a la modelización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inferencia</a:t>
            </a:r>
            <a:endParaRPr lang="en-GB" dirty="0">
              <a:highlight>
                <a:schemeClr val="lt2"/>
              </a:highlight>
            </a:endParaRPr>
          </a:p>
          <a:p>
            <a:pPr>
              <a:lnSpc>
                <a:spcPct val="150000"/>
              </a:lnSpc>
              <a:buFont typeface="Proxima Nova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clasificación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precisión-interpretabilidad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sesgo-varianza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</a:t>
            </a:r>
            <a:r>
              <a:rPr lang="en-GB" dirty="0">
                <a:highlight>
                  <a:schemeClr val="lt2"/>
                </a:highlight>
              </a:rPr>
              <a:t>training</a:t>
            </a:r>
            <a:r>
              <a:rPr lang="en-GB" dirty="0"/>
              <a:t> y set de </a:t>
            </a:r>
            <a:r>
              <a:rPr lang="en-GB" dirty="0">
                <a:highlight>
                  <a:schemeClr val="lt2"/>
                </a:highlight>
              </a:rPr>
              <a:t>testing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Flujo</a:t>
            </a:r>
            <a:r>
              <a:rPr lang="en-GB" dirty="0">
                <a:highlight>
                  <a:schemeClr val="lt2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trabajo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tidymodels</a:t>
            </a:r>
            <a:endParaRPr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Introducción</a:t>
            </a:r>
            <a:r>
              <a:rPr lang="en-GB" dirty="0"/>
              <a:t> a la </a:t>
            </a:r>
            <a:r>
              <a:rPr lang="en-GB" dirty="0" err="1"/>
              <a:t>modelización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Modelizar es construir una función </a:t>
            </a:r>
            <a:r>
              <a:rPr lang="en-GB" i="1"/>
              <a:t>f</a:t>
            </a:r>
            <a:r>
              <a:rPr lang="en-GB"/>
              <a:t> que relacione variable(s) independiente(s) con variable dependiente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242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Variable(s) independiente(s)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X</a:t>
            </a:r>
            <a:endParaRPr b="1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069700"/>
            <a:ext cx="2533650" cy="116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47347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dependiente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472950" y="1668875"/>
            <a:ext cx="21981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Modelo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34917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36192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1525</Words>
  <Application>Microsoft Office PowerPoint</Application>
  <PresentationFormat>Presentación en pantalla (16:9)</PresentationFormat>
  <Paragraphs>220</Paragraphs>
  <Slides>49</Slides>
  <Notes>49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4" baseType="lpstr">
      <vt:lpstr>Arial</vt:lpstr>
      <vt:lpstr>Wingdings</vt:lpstr>
      <vt:lpstr>Cambria Math</vt:lpstr>
      <vt:lpstr>Proxima Nova</vt:lpstr>
      <vt:lpstr>Spearmint</vt:lpstr>
      <vt:lpstr>Módulo 3: Introducción al modelado de datos</vt:lpstr>
      <vt:lpstr>Quiénes somos</vt:lpstr>
      <vt:lpstr>Qué esperar de teóricos y qué esperar de prácticos</vt:lpstr>
      <vt:lpstr>Bibliografía del módulo</vt:lpstr>
      <vt:lpstr>Contenidos por clase</vt:lpstr>
      <vt:lpstr>Teórica 1: intro, tipos de modelos, trade-offs</vt:lpstr>
      <vt:lpstr>Agenda</vt:lpstr>
      <vt:lpstr>I. Introducción a la modelización</vt:lpstr>
      <vt:lpstr>Modelizar es construir una función f que relacione variable(s) independiente(s) con variable dependiente</vt:lpstr>
      <vt:lpstr>¿Para qué modelizar?</vt:lpstr>
      <vt:lpstr>II. Problemas de predicción y problemas de inferencia</vt:lpstr>
      <vt:lpstr>Dos tipos de razones diferentes para modelizar</vt:lpstr>
      <vt:lpstr>Predicción</vt:lpstr>
      <vt:lpstr>Inferencia</vt:lpstr>
      <vt:lpstr>¿Cuándo usamos cada tipo de modelo?  Discusión:  ¿qué pasa si nuestro modelo de inferencia no predice bien? +problemas para predecir por fuera del intervalo de entrenamiento  (e.g.: predecir el futuro con datos del pasado)</vt:lpstr>
      <vt:lpstr>Presentación de PowerPoint</vt:lpstr>
      <vt:lpstr>¿Conocemos el output a priori?</vt:lpstr>
      <vt:lpstr>III. Métodos de aprendizaje supervisado y métodos de aprendizaje no supervisado</vt:lpstr>
      <vt:lpstr>En módulo 3 veremos sobre todo aprendizaje supervisado</vt:lpstr>
      <vt:lpstr>¿Qué modelizar?</vt:lpstr>
      <vt:lpstr>IV. Problemas de regresión y problemas de clasificación</vt:lpstr>
      <vt:lpstr>Predecir un valor o clasificar en una categoría</vt:lpstr>
      <vt:lpstr>Cómo modelizar?</vt:lpstr>
      <vt:lpstr>V. Métodos paramétricos y métodos no paramétricos</vt:lpstr>
      <vt:lpstr>Asumir la forma de f o no asumirla</vt:lpstr>
      <vt:lpstr>Modelos paramétricos</vt:lpstr>
      <vt:lpstr>Modelos no paramétricos</vt:lpstr>
      <vt:lpstr>Nos interesa más el cuánto o el cómo?</vt:lpstr>
      <vt:lpstr>VI.Trade-off precisión-interpretabilidad</vt:lpstr>
      <vt:lpstr>Precisión a cualquier costo no es siempre lo mejor</vt:lpstr>
      <vt:lpstr>VII.Trade-off sesgo-varianza</vt:lpstr>
      <vt:lpstr>Buscar el mejor equilibrio para cada modelo</vt:lpstr>
      <vt:lpstr>¿Cuán bueno es el modelo?</vt:lpstr>
      <vt:lpstr>VIII. Calidad del fit: Train-Test split y métricas básicas</vt:lpstr>
      <vt:lpstr>  </vt:lpstr>
      <vt:lpstr>Train y test</vt:lpstr>
      <vt:lpstr>  </vt:lpstr>
      <vt:lpstr>Mean Squeared Error</vt:lpstr>
      <vt:lpstr>Mean Squared Error (MSE)</vt:lpstr>
      <vt:lpstr>Lo importante: MSE en el set de testing</vt:lpstr>
      <vt:lpstr>Matriz de confusión</vt:lpstr>
      <vt:lpstr>Presentación de PowerPoint</vt:lpstr>
      <vt:lpstr>IX. Flujo de trabajo</vt:lpstr>
      <vt:lpstr>Flujo de trabajo</vt:lpstr>
      <vt:lpstr>X. tidymodels</vt:lpstr>
      <vt:lpstr>¿Por qué tidymodels y no R base?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Guido Ezequiel Weksler</cp:lastModifiedBy>
  <cp:revision>46</cp:revision>
  <dcterms:modified xsi:type="dcterms:W3CDTF">2023-08-10T12:23:38Z</dcterms:modified>
</cp:coreProperties>
</file>