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65" r:id="rId3"/>
    <p:sldId id="267" r:id="rId4"/>
    <p:sldId id="337" r:id="rId5"/>
    <p:sldId id="322" r:id="rId6"/>
    <p:sldId id="340" r:id="rId7"/>
    <p:sldId id="334" r:id="rId8"/>
    <p:sldId id="341" r:id="rId9"/>
    <p:sldId id="336" r:id="rId10"/>
    <p:sldId id="342" r:id="rId11"/>
    <p:sldId id="268" r:id="rId12"/>
    <p:sldId id="270" r:id="rId13"/>
    <p:sldId id="313" r:id="rId14"/>
    <p:sldId id="314" r:id="rId15"/>
    <p:sldId id="315" r:id="rId16"/>
    <p:sldId id="316" r:id="rId17"/>
    <p:sldId id="317" r:id="rId18"/>
    <p:sldId id="321" r:id="rId19"/>
    <p:sldId id="318" r:id="rId20"/>
    <p:sldId id="319" r:id="rId21"/>
    <p:sldId id="291" r:id="rId22"/>
    <p:sldId id="305" r:id="rId23"/>
    <p:sldId id="310" r:id="rId24"/>
    <p:sldId id="311" r:id="rId25"/>
    <p:sldId id="330" r:id="rId26"/>
    <p:sldId id="329" r:id="rId27"/>
    <p:sldId id="307" r:id="rId28"/>
    <p:sldId id="331" r:id="rId29"/>
    <p:sldId id="328" r:id="rId30"/>
    <p:sldId id="326" r:id="rId31"/>
    <p:sldId id="327" r:id="rId32"/>
    <p:sldId id="343" r:id="rId33"/>
    <p:sldId id="344" r:id="rId34"/>
    <p:sldId id="345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8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77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31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78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71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95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18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95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0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99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0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55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0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5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41578" y="-4115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Lectura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coeficientes</a:t>
            </a: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242227-0C2F-2369-CC44-1DED91A3F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r="7895"/>
          <a:stretch/>
        </p:blipFill>
        <p:spPr>
          <a:xfrm>
            <a:off x="1451344" y="324882"/>
            <a:ext cx="6103090" cy="322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/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40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⁡(−(4.43−0.113∗40))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0.4775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EA1AF09-9A8B-5551-3CD8-21FC73417603}"/>
              </a:ext>
            </a:extLst>
          </p:cNvPr>
          <p:cNvSpPr txBox="1"/>
          <p:nvPr/>
        </p:nvSpPr>
        <p:spPr>
          <a:xfrm>
            <a:off x="-85060" y="3396522"/>
            <a:ext cx="48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¿Que espero de una persona que trabaja 40hs en el mercado?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/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∗40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=0.914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939B6D91-B23A-9A7C-C770-099311CF8266}"/>
              </a:ext>
            </a:extLst>
          </p:cNvPr>
          <p:cNvSpPr txBox="1"/>
          <p:nvPr/>
        </p:nvSpPr>
        <p:spPr>
          <a:xfrm>
            <a:off x="4699593" y="3396521"/>
            <a:ext cx="4391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¿Que pasará con el </a:t>
            </a:r>
            <a:r>
              <a:rPr lang="es-AR" altLang="es-AR" b="1" dirty="0" err="1">
                <a:latin typeface="Prima Nova"/>
                <a:ea typeface="Cambria Math" panose="02040503050406030204" pitchFamily="18" charset="0"/>
              </a:rPr>
              <a:t>odds</a:t>
            </a: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 ratio si la persona trabaja 41hs?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/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41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⁡(−(4.43−0.113∗41))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0.449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/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=41)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41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=0.816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/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0.816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0.914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=0.89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ED361EF6-DBD4-BAB9-33D2-1FB4CE17DEB7}"/>
              </a:ext>
            </a:extLst>
          </p:cNvPr>
          <p:cNvSpPr/>
          <p:nvPr/>
        </p:nvSpPr>
        <p:spPr>
          <a:xfrm>
            <a:off x="3173818" y="811099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D4DE9-DBAB-9F1D-7DE4-49AFD58B3F7D}"/>
              </a:ext>
            </a:extLst>
          </p:cNvPr>
          <p:cNvSpPr/>
          <p:nvPr/>
        </p:nvSpPr>
        <p:spPr>
          <a:xfrm>
            <a:off x="3173817" y="1159436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473F90-7B15-ABC6-AA92-035DB4861C97}"/>
              </a:ext>
            </a:extLst>
          </p:cNvPr>
          <p:cNvSpPr/>
          <p:nvPr/>
        </p:nvSpPr>
        <p:spPr>
          <a:xfrm>
            <a:off x="4401878" y="272366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F67359-567E-2560-5A60-D0E17AF5BECD}"/>
              </a:ext>
            </a:extLst>
          </p:cNvPr>
          <p:cNvSpPr/>
          <p:nvPr/>
        </p:nvSpPr>
        <p:spPr>
          <a:xfrm>
            <a:off x="5023882" y="460080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3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sz="3200" dirty="0"/>
              <a:t>II</a:t>
            </a:r>
            <a:r>
              <a:rPr lang="en-GB" dirty="0"/>
              <a:t>. El </a:t>
            </a:r>
            <a:r>
              <a:rPr lang="en-GB" dirty="0" err="1"/>
              <a:t>clasificador</a:t>
            </a:r>
            <a:r>
              <a:rPr lang="en-GB" dirty="0"/>
              <a:t> de Bayes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02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  <a:latin typeface="+mj-lt"/>
              </a:rPr>
              <a:t>Si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conocieramos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el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proceso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generador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datos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, para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predecir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b="1" dirty="0">
                <a:solidFill>
                  <a:schemeClr val="accent3"/>
                </a:solidFill>
                <a:latin typeface="+mj-lt"/>
              </a:rPr>
              <a:t>Y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podemos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asignar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la </a:t>
            </a:r>
            <a:r>
              <a:rPr lang="en-GB" sz="1600" b="1" i="1" dirty="0" err="1">
                <a:solidFill>
                  <a:schemeClr val="accent3"/>
                </a:solidFill>
                <a:latin typeface="+mj-lt"/>
              </a:rPr>
              <a:t>categoría</a:t>
            </a:r>
            <a:r>
              <a:rPr lang="en-GB" sz="1600" b="1" i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b="1" i="1" dirty="0" err="1">
                <a:solidFill>
                  <a:schemeClr val="accent3"/>
                </a:solidFill>
                <a:latin typeface="+mj-lt"/>
              </a:rPr>
              <a:t>más</a:t>
            </a:r>
            <a:r>
              <a:rPr lang="en-GB" sz="1600" b="1" i="1" dirty="0">
                <a:solidFill>
                  <a:schemeClr val="accent3"/>
                </a:solidFill>
                <a:latin typeface="+mj-lt"/>
              </a:rPr>
              <a:t> probable </a:t>
            </a:r>
            <a:r>
              <a:rPr lang="en-GB" sz="1600" dirty="0">
                <a:solidFill>
                  <a:schemeClr val="accent3"/>
                </a:solidFill>
                <a:highlight>
                  <a:schemeClr val="lt2"/>
                </a:highlight>
                <a:latin typeface="+mj-lt"/>
              </a:rPr>
              <a:t>dadas las X </a:t>
            </a:r>
            <a:r>
              <a:rPr lang="en-GB" sz="1600" dirty="0" err="1">
                <a:solidFill>
                  <a:schemeClr val="accent3"/>
                </a:solidFill>
                <a:highlight>
                  <a:schemeClr val="lt2"/>
                </a:highlight>
                <a:latin typeface="+mj-lt"/>
              </a:rPr>
              <a:t>observadas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. </a:t>
            </a: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Clasificador</a:t>
            </a:r>
            <a:r>
              <a:rPr lang="en-GB" sz="2000" dirty="0">
                <a:latin typeface="+mj-lt"/>
              </a:rPr>
              <a:t> de Bayes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A2B3DB-611B-7710-F6E1-997C0E945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0"/>
          <a:stretch/>
        </p:blipFill>
        <p:spPr>
          <a:xfrm>
            <a:off x="0" y="1178517"/>
            <a:ext cx="3478050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960097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&gt;0.5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&lt;=</a:t>
                          </a:r>
                          <a:r>
                            <a:rPr lang="en-US" sz="1600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960097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01786" r="-68431" b="-1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54795" r="-6843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/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</a:rPr>
                  <a:t>El </a:t>
                </a:r>
                <a:r>
                  <a:rPr lang="es-MX" sz="1600" dirty="0">
                    <a:solidFill>
                      <a:schemeClr val="accent3"/>
                    </a:solidFill>
                  </a:rPr>
                  <a:t>área azul representa las combinaciones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MX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1600" dirty="0">
                    <a:solidFill>
                      <a:schemeClr val="accent3"/>
                    </a:solidFill>
                  </a:rPr>
                  <a:t>donde:              </a:t>
                </a:r>
              </a:p>
              <a:p>
                <a:pPr marL="114300" lvl="1">
                  <a:lnSpc>
                    <a:spcPct val="150000"/>
                  </a:lnSpc>
                </a:pPr>
                <a:r>
                  <a:rPr lang="es-MX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Pr(Y = azul |X)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0.5 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AR" sz="1600" b="1" u="sng" dirty="0">
                  <a:solidFill>
                    <a:schemeClr val="accent3"/>
                  </a:solidFill>
                </a:endParaRP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AR" sz="1600" u="sng" dirty="0">
                    <a:solidFill>
                      <a:schemeClr val="accent3"/>
                    </a:solidFill>
                  </a:rPr>
                  <a:t>Clasificador de Bayes</a:t>
                </a:r>
                <a:r>
                  <a:rPr lang="es-AR" sz="1600" dirty="0">
                    <a:solidFill>
                      <a:schemeClr val="accent3"/>
                    </a:solidFill>
                  </a:rPr>
                  <a:t>: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uadroTexto 31">
            <a:extLst>
              <a:ext uri="{FF2B5EF4-FFF2-40B4-BE49-F238E27FC236}">
                <a16:creationId xmlns:a16="http://schemas.microsoft.com/office/drawing/2014/main" id="{CB6235B0-7A40-DDCC-1B81-D7F56F7B3711}"/>
              </a:ext>
            </a:extLst>
          </p:cNvPr>
          <p:cNvSpPr txBox="1"/>
          <p:nvPr/>
        </p:nvSpPr>
        <p:spPr>
          <a:xfrm>
            <a:off x="-79744" y="4278178"/>
            <a:ext cx="2014870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ct val="150000"/>
              </a:lnSpc>
            </a:pPr>
            <a:r>
              <a:rPr lang="es-AR" sz="1100" dirty="0">
                <a:solidFill>
                  <a:schemeClr val="accent3"/>
                </a:solidFill>
              </a:rPr>
              <a:t>“Bayes </a:t>
            </a:r>
            <a:r>
              <a:rPr lang="es-AR" sz="1100" dirty="0" err="1">
                <a:solidFill>
                  <a:schemeClr val="accent3"/>
                </a:solidFill>
              </a:rPr>
              <a:t>decision</a:t>
            </a:r>
            <a:r>
              <a:rPr lang="es-AR" sz="1100" dirty="0">
                <a:solidFill>
                  <a:schemeClr val="accent3"/>
                </a:solidFill>
              </a:rPr>
              <a:t> </a:t>
            </a:r>
            <a:r>
              <a:rPr lang="es-AR" sz="1100" dirty="0" err="1">
                <a:solidFill>
                  <a:schemeClr val="accent3"/>
                </a:solidFill>
              </a:rPr>
              <a:t>boundary</a:t>
            </a:r>
            <a:r>
              <a:rPr lang="es-AR" sz="1100" dirty="0">
                <a:solidFill>
                  <a:schemeClr val="accent3"/>
                </a:solidFill>
              </a:rPr>
              <a:t>”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63A5F78-7A1F-6A72-C49A-FBF6D14EC627}"/>
              </a:ext>
            </a:extLst>
          </p:cNvPr>
          <p:cNvCxnSpPr>
            <a:cxnSpLocks/>
          </p:cNvCxnSpPr>
          <p:nvPr/>
        </p:nvCxnSpPr>
        <p:spPr>
          <a:xfrm flipH="1">
            <a:off x="294073" y="3152483"/>
            <a:ext cx="88699" cy="118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7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r>
              <a:rPr lang="en-GB" sz="1600" b="1" dirty="0" err="1">
                <a:solidFill>
                  <a:schemeClr val="accent3"/>
                </a:solidFill>
                <a:latin typeface="+mj-lt"/>
              </a:rPr>
              <a:t>Problemón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: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En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la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práctica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casi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nunca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conocemos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efectivamente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el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proceso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generador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datos</a:t>
            </a: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r>
              <a:rPr lang="en-GB" sz="1600" b="1" dirty="0" err="1">
                <a:solidFill>
                  <a:schemeClr val="accent3"/>
                </a:solidFill>
                <a:latin typeface="+mj-lt"/>
              </a:rPr>
              <a:t>Clasificador</a:t>
            </a:r>
            <a:r>
              <a:rPr lang="en-GB" sz="1600" b="1" dirty="0">
                <a:solidFill>
                  <a:schemeClr val="accent3"/>
                </a:solidFill>
                <a:latin typeface="+mj-lt"/>
              </a:rPr>
              <a:t> de Bayes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: Es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una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técnica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“ideal” que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nos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sirve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para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pensar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otros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modelos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que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podemos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aplicar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cuando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no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conocemos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la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distribución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sz="1600" i="1" dirty="0" err="1">
                <a:solidFill>
                  <a:schemeClr val="accent3"/>
                </a:solidFill>
                <a:latin typeface="+mj-lt"/>
              </a:rPr>
              <a:t>probabilidades</a:t>
            </a:r>
            <a:r>
              <a:rPr lang="en-GB" sz="1600" i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i="1" dirty="0" err="1">
                <a:solidFill>
                  <a:schemeClr val="accent3"/>
                </a:solidFill>
                <a:latin typeface="+mj-lt"/>
              </a:rPr>
              <a:t>condicionales</a:t>
            </a:r>
            <a:r>
              <a:rPr lang="en-GB" sz="1600" i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de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los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datos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.</a:t>
            </a: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Clasificador</a:t>
            </a:r>
            <a:r>
              <a:rPr lang="en-GB" sz="2000" dirty="0">
                <a:latin typeface="+mj-lt"/>
              </a:rPr>
              <a:t> de Bayes</a:t>
            </a:r>
          </a:p>
        </p:txBody>
      </p:sp>
    </p:spTree>
    <p:extLst>
      <p:ext uri="{BB962C8B-B14F-4D97-AF65-F5344CB8AC3E}">
        <p14:creationId xmlns:p14="http://schemas.microsoft.com/office/powerpoint/2010/main" val="233648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K-Nearest </a:t>
            </a:r>
            <a:r>
              <a:rPr lang="en-GB" dirty="0" err="1"/>
              <a:t>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Puede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utilizarse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para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regresión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o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clasificación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 (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supervisada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 o no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supervisada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Idea general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para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cada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una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las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observaciones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vamos 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aproximar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la </a:t>
                </a:r>
                <a:r>
                  <a:rPr lang="en-GB" sz="1600" i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probabilidad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i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condicional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Pr(Y = j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) 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a partir de lo que sucede con sus “vecinos cercanos”</a:t>
                </a:r>
                <a:b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Definir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cantidad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cercanos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utilizar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(K)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2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Identificar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cuales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son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los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cercanos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cada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observación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.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Medida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 de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distancia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 (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euclídea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)</a:t>
                </a:r>
                <a:b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3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Se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estima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la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probabilidad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condicional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cada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observación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pertenercer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la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categoría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j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como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el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%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casos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que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efectivamente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son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categoría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j: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Se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asigna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la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categoría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correspondiente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en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función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de la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probabilidad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condicional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estimada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modelo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es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como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una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votación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”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realizada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entre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los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cercanos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. Se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suele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asignar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ponderaciones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cada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en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función</a:t>
                </a:r>
                <a:r>
                  <a:rPr lang="en-GB" sz="1600" b="1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la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distancia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al punto a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predecir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  <a:blipFill>
                <a:blip r:embed="rId3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</a:t>
            </a:r>
            <a:r>
              <a:rPr lang="en-GB" sz="2000" dirty="0" err="1">
                <a:latin typeface="+mj-lt"/>
              </a:rPr>
              <a:t>Neighbors</a:t>
            </a:r>
            <a:r>
              <a:rPr lang="en-GB" sz="2000" dirty="0">
                <a:latin typeface="+mj-lt"/>
              </a:rPr>
              <a:t> – </a:t>
            </a:r>
            <a:r>
              <a:rPr lang="en-GB" sz="2000" dirty="0" err="1">
                <a:latin typeface="+mj-lt"/>
              </a:rPr>
              <a:t>clasificación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supervisada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65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br>
                  <a:rPr lang="en-GB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+mj-lt"/>
                  </a:rPr>
                  <a:t>El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+mj-lt"/>
                  </a:rPr>
                  <a:t>problema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: ¿Como </a:t>
                </a:r>
                <a:r>
                  <a:rPr lang="en-GB" sz="1600" dirty="0" err="1">
                    <a:solidFill>
                      <a:schemeClr val="accent3"/>
                    </a:solidFill>
                    <a:latin typeface="+mj-lt"/>
                  </a:rPr>
                  <a:t>clasificar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 a un </a:t>
                </a:r>
                <a:r>
                  <a:rPr lang="en-GB" sz="1600" dirty="0" err="1">
                    <a:solidFill>
                      <a:schemeClr val="accent3"/>
                    </a:solidFill>
                    <a:latin typeface="+mj-lt"/>
                  </a:rPr>
                  <a:t>caso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+mj-lt"/>
                  </a:rPr>
                  <a:t>como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+mj-lt"/>
                  </a:rPr>
                  <a:t>el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 x?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Definimos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K.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Elegimos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K </a:t>
                </a:r>
                <a:r>
                  <a:rPr lang="es-AR" sz="1600" dirty="0">
                    <a:solidFill>
                      <a:schemeClr val="accent3"/>
                    </a:solidFill>
                  </a:rPr>
                  <a:t>= 3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Pasos 2 y 3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Identifico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los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vecinos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cercanos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y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dirty="0" err="1">
                    <a:solidFill>
                      <a:schemeClr val="accent3"/>
                    </a:solidFill>
                  </a:rPr>
                  <a:t>estimo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Prob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condicionales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azul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∗2=66,6%</m:t>
                      </m:r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Como la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Pr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es mayor a 0,5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asignaría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el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caso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a “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azul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”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Si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generalizo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este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método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puedo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armar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una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grilla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que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contenga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cual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sería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la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clasificación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que le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cabe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a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cada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combinación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de X1 y X2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  <a:blipFill>
                <a:blip r:embed="rId3"/>
                <a:stretch>
                  <a:fillRect l="-296" b="-33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467AA83-7CD9-22B4-0B05-637CDD5D9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71"/>
          <a:stretch/>
        </p:blipFill>
        <p:spPr>
          <a:xfrm>
            <a:off x="437804" y="2968699"/>
            <a:ext cx="1768482" cy="2095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B26207-04FB-C759-728E-CF65A4E4C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3" y="486719"/>
            <a:ext cx="2228850" cy="234315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9D82E46-4F46-EE7C-1FBA-D3217E60D2AC}"/>
              </a:ext>
            </a:extLst>
          </p:cNvPr>
          <p:cNvSpPr/>
          <p:nvPr/>
        </p:nvSpPr>
        <p:spPr>
          <a:xfrm>
            <a:off x="877311" y="1222559"/>
            <a:ext cx="202019" cy="2126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4D6D53-0FA0-FBB9-3355-F6EE1C036596}"/>
              </a:ext>
            </a:extLst>
          </p:cNvPr>
          <p:cNvSpPr/>
          <p:nvPr/>
        </p:nvSpPr>
        <p:spPr>
          <a:xfrm>
            <a:off x="6537502" y="551403"/>
            <a:ext cx="192907" cy="18772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749595A-48DD-D18D-AEC0-D844A514C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54" y="1196143"/>
            <a:ext cx="1787031" cy="2028806"/>
          </a:xfrm>
          <a:prstGeom prst="rect">
            <a:avLst/>
          </a:prstGeom>
        </p:spPr>
      </p:pic>
      <p:sp>
        <p:nvSpPr>
          <p:cNvPr id="20" name="Google Shape;284;p49">
            <a:extLst>
              <a:ext uri="{FF2B5EF4-FFF2-40B4-BE49-F238E27FC236}">
                <a16:creationId xmlns:a16="http://schemas.microsoft.com/office/drawing/2014/main" id="{52859AFE-896F-97E2-5347-E656A248CFDD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</a:t>
            </a:r>
            <a:r>
              <a:rPr lang="en-GB" sz="2000" dirty="0" err="1">
                <a:latin typeface="+mj-lt"/>
              </a:rPr>
              <a:t>Neighbors</a:t>
            </a:r>
            <a:r>
              <a:rPr lang="en-GB" sz="2000" dirty="0">
                <a:latin typeface="+mj-lt"/>
              </a:rPr>
              <a:t> – </a:t>
            </a:r>
            <a:r>
              <a:rPr lang="en-GB" sz="2000" dirty="0" err="1">
                <a:latin typeface="+mj-lt"/>
              </a:rPr>
              <a:t>clasificación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supervisada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1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9CC720-4A61-EDFA-26C5-770847AE573E}"/>
              </a:ext>
            </a:extLst>
          </p:cNvPr>
          <p:cNvSpPr txBox="1"/>
          <p:nvPr/>
        </p:nvSpPr>
        <p:spPr>
          <a:xfrm>
            <a:off x="4702137" y="904051"/>
            <a:ext cx="4603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</a:rPr>
              <a:t>¿Que </a:t>
            </a:r>
            <a:r>
              <a:rPr lang="en-GB" sz="1400" b="1" dirty="0" err="1">
                <a:solidFill>
                  <a:schemeClr val="accent3"/>
                </a:solidFill>
              </a:rPr>
              <a:t>pasa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cuando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variamos</a:t>
            </a:r>
            <a:r>
              <a:rPr lang="en-GB" sz="1400" b="1" dirty="0">
                <a:solidFill>
                  <a:schemeClr val="accent3"/>
                </a:solidFill>
              </a:rPr>
              <a:t> K?, ¿</a:t>
            </a:r>
            <a:r>
              <a:rPr lang="en-GB" sz="1400" b="1" dirty="0" err="1">
                <a:solidFill>
                  <a:schemeClr val="accent3"/>
                </a:solidFill>
              </a:rPr>
              <a:t>qué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podemos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decir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sobre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el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i="1" dirty="0">
                <a:solidFill>
                  <a:schemeClr val="accent3"/>
                </a:solidFill>
              </a:rPr>
              <a:t>trade off </a:t>
            </a:r>
            <a:r>
              <a:rPr lang="en-GB" sz="1400" b="1" dirty="0" err="1">
                <a:solidFill>
                  <a:schemeClr val="accent3"/>
                </a:solidFill>
              </a:rPr>
              <a:t>varianza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desvío</a:t>
            </a:r>
            <a:r>
              <a:rPr lang="en-GB" sz="1400" b="1" dirty="0">
                <a:solidFill>
                  <a:schemeClr val="accent3"/>
                </a:solidFill>
              </a:rPr>
              <a:t>?, ¿</a:t>
            </a:r>
            <a:r>
              <a:rPr lang="en-GB" sz="1400" b="1" dirty="0" err="1">
                <a:solidFill>
                  <a:schemeClr val="accent3"/>
                </a:solidFill>
              </a:rPr>
              <a:t>Qué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piensan</a:t>
            </a:r>
            <a:r>
              <a:rPr lang="en-GB" sz="1400" b="1" dirty="0">
                <a:solidFill>
                  <a:schemeClr val="accent3"/>
                </a:solidFill>
              </a:rPr>
              <a:t> que </a:t>
            </a:r>
            <a:r>
              <a:rPr lang="en-GB" sz="1400" b="1" dirty="0" err="1">
                <a:solidFill>
                  <a:schemeClr val="accent3"/>
                </a:solidFill>
              </a:rPr>
              <a:t>puede</a:t>
            </a:r>
            <a:r>
              <a:rPr lang="en-GB" sz="1400" b="1" dirty="0">
                <a:solidFill>
                  <a:schemeClr val="accent3"/>
                </a:solidFill>
              </a:rPr>
              <a:t> pasar con </a:t>
            </a:r>
            <a:r>
              <a:rPr lang="en-GB" sz="1400" b="1" dirty="0" err="1">
                <a:solidFill>
                  <a:schemeClr val="accent3"/>
                </a:solidFill>
              </a:rPr>
              <a:t>el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i="1" dirty="0">
                <a:solidFill>
                  <a:schemeClr val="accent3"/>
                </a:solidFill>
              </a:rPr>
              <a:t>error rate </a:t>
            </a:r>
            <a:r>
              <a:rPr lang="en-GB" sz="1400" b="1" dirty="0" err="1">
                <a:solidFill>
                  <a:schemeClr val="accent3"/>
                </a:solidFill>
              </a:rPr>
              <a:t>en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el</a:t>
            </a:r>
            <a:r>
              <a:rPr lang="en-GB" sz="1400" b="1" dirty="0">
                <a:solidFill>
                  <a:schemeClr val="accent3"/>
                </a:solidFill>
              </a:rPr>
              <a:t> train y </a:t>
            </a:r>
            <a:r>
              <a:rPr lang="en-GB" sz="1400" b="1" dirty="0" err="1">
                <a:solidFill>
                  <a:schemeClr val="accent3"/>
                </a:solidFill>
              </a:rPr>
              <a:t>en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el</a:t>
            </a:r>
            <a:r>
              <a:rPr lang="en-GB" sz="1400" b="1" dirty="0">
                <a:solidFill>
                  <a:schemeClr val="accent3"/>
                </a:solidFill>
              </a:rPr>
              <a:t> test set?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45F521-CDB6-F342-79D0-0AF715B43317}"/>
              </a:ext>
            </a:extLst>
          </p:cNvPr>
          <p:cNvSpPr txBox="1"/>
          <p:nvPr/>
        </p:nvSpPr>
        <p:spPr>
          <a:xfrm>
            <a:off x="4540104" y="1804315"/>
            <a:ext cx="4603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3"/>
                </a:solidFill>
              </a:rPr>
              <a:t>A </a:t>
            </a:r>
            <a:r>
              <a:rPr lang="en-GB" sz="1200" b="1" dirty="0" err="1">
                <a:solidFill>
                  <a:schemeClr val="accent3"/>
                </a:solidFill>
              </a:rPr>
              <a:t>menor</a:t>
            </a:r>
            <a:r>
              <a:rPr lang="en-GB" sz="1200" b="1" dirty="0">
                <a:solidFill>
                  <a:schemeClr val="accent3"/>
                </a:solidFill>
              </a:rPr>
              <a:t> K, mayor </a:t>
            </a:r>
            <a:r>
              <a:rPr lang="en-GB" sz="1200" b="1" dirty="0" err="1">
                <a:solidFill>
                  <a:schemeClr val="accent3"/>
                </a:solidFill>
              </a:rPr>
              <a:t>flexibilidad</a:t>
            </a:r>
            <a:r>
              <a:rPr lang="en-GB" sz="1200" b="1" dirty="0">
                <a:solidFill>
                  <a:schemeClr val="accent3"/>
                </a:solidFill>
              </a:rPr>
              <a:t> del “decision boundary”.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3"/>
                </a:solidFill>
              </a:rPr>
              <a:t>Si </a:t>
            </a:r>
            <a:r>
              <a:rPr lang="en-GB" sz="1200" b="1" dirty="0" err="1">
                <a:solidFill>
                  <a:schemeClr val="accent3"/>
                </a:solidFill>
              </a:rPr>
              <a:t>elijo</a:t>
            </a:r>
            <a:r>
              <a:rPr lang="en-GB" sz="1200" b="1" dirty="0">
                <a:solidFill>
                  <a:schemeClr val="accent3"/>
                </a:solidFill>
              </a:rPr>
              <a:t> un K bajo, mi decision boundary es </a:t>
            </a:r>
            <a:r>
              <a:rPr lang="en-GB" sz="1200" b="1" dirty="0" err="1">
                <a:solidFill>
                  <a:schemeClr val="accent3"/>
                </a:solidFill>
              </a:rPr>
              <a:t>muy</a:t>
            </a:r>
            <a:r>
              <a:rPr lang="en-GB" sz="1200" b="1" dirty="0">
                <a:solidFill>
                  <a:schemeClr val="accent3"/>
                </a:solidFill>
              </a:rPr>
              <a:t> sensible a </a:t>
            </a:r>
            <a:r>
              <a:rPr lang="en-GB" sz="1200" b="1" dirty="0" err="1">
                <a:solidFill>
                  <a:schemeClr val="accent3"/>
                </a:solidFill>
              </a:rPr>
              <a:t>los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datos</a:t>
            </a:r>
            <a:r>
              <a:rPr lang="en-GB" sz="1200" b="1" dirty="0">
                <a:solidFill>
                  <a:schemeClr val="accent3"/>
                </a:solidFill>
              </a:rPr>
              <a:t> de </a:t>
            </a:r>
            <a:r>
              <a:rPr lang="en-GB" sz="1200" b="1" dirty="0" err="1">
                <a:solidFill>
                  <a:schemeClr val="accent3"/>
                </a:solidFill>
              </a:rPr>
              <a:t>turno</a:t>
            </a:r>
            <a:r>
              <a:rPr lang="en-GB" sz="1200" b="1" dirty="0">
                <a:solidFill>
                  <a:schemeClr val="accent3"/>
                </a:solidFill>
              </a:rPr>
              <a:t>. </a:t>
            </a:r>
            <a:endParaRPr lang="en-GB" sz="12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3"/>
                </a:solidFill>
              </a:rPr>
              <a:t>Si </a:t>
            </a:r>
            <a:r>
              <a:rPr lang="en-GB" sz="1200" b="1" dirty="0" err="1">
                <a:solidFill>
                  <a:schemeClr val="accent3"/>
                </a:solidFill>
              </a:rPr>
              <a:t>elijo</a:t>
            </a:r>
            <a:r>
              <a:rPr lang="en-GB" sz="1200" b="1" dirty="0">
                <a:solidFill>
                  <a:schemeClr val="accent3"/>
                </a:solidFill>
              </a:rPr>
              <a:t> un K alto, mi decision boundary no </a:t>
            </a:r>
            <a:r>
              <a:rPr lang="en-GB" sz="1200" b="1" dirty="0" err="1">
                <a:solidFill>
                  <a:schemeClr val="accent3"/>
                </a:solidFill>
              </a:rPr>
              <a:t>va</a:t>
            </a:r>
            <a:r>
              <a:rPr lang="en-GB" sz="1200" b="1" dirty="0">
                <a:solidFill>
                  <a:schemeClr val="accent3"/>
                </a:solidFill>
              </a:rPr>
              <a:t> a </a:t>
            </a:r>
            <a:r>
              <a:rPr lang="en-GB" sz="1200" b="1" dirty="0" err="1">
                <a:solidFill>
                  <a:schemeClr val="accent3"/>
                </a:solidFill>
              </a:rPr>
              <a:t>cambiar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mucho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por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más</a:t>
            </a:r>
            <a:r>
              <a:rPr lang="en-GB" sz="1200" b="1" dirty="0">
                <a:solidFill>
                  <a:schemeClr val="accent3"/>
                </a:solidFill>
              </a:rPr>
              <a:t> de que se </a:t>
            </a:r>
            <a:r>
              <a:rPr lang="en-GB" sz="1200" b="1" dirty="0" err="1">
                <a:solidFill>
                  <a:schemeClr val="accent3"/>
                </a:solidFill>
              </a:rPr>
              <a:t>modifiquen</a:t>
            </a:r>
            <a:r>
              <a:rPr lang="en-GB" sz="1200" b="1" dirty="0">
                <a:solidFill>
                  <a:schemeClr val="accent3"/>
                </a:solidFill>
              </a:rPr>
              <a:t> un poco </a:t>
            </a:r>
            <a:r>
              <a:rPr lang="en-GB" sz="1200" b="1" dirty="0" err="1">
                <a:solidFill>
                  <a:schemeClr val="accent3"/>
                </a:solidFill>
              </a:rPr>
              <a:t>los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datos</a:t>
            </a:r>
            <a:endParaRPr lang="es-AR" sz="12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F54CD4-F7C8-3584-9629-9990632C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" y="744980"/>
            <a:ext cx="4529519" cy="3060019"/>
          </a:xfrm>
          <a:prstGeom prst="rect">
            <a:avLst/>
          </a:prstGeom>
        </p:spPr>
      </p:pic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</a:t>
            </a:r>
            <a:r>
              <a:rPr lang="en-GB" sz="2000" dirty="0" err="1">
                <a:latin typeface="+mj-lt"/>
              </a:rPr>
              <a:t>Neighbors</a:t>
            </a:r>
            <a:r>
              <a:rPr lang="en-GB" sz="2000" dirty="0">
                <a:latin typeface="+mj-lt"/>
              </a:rPr>
              <a:t> – </a:t>
            </a:r>
            <a:r>
              <a:rPr lang="en-GB" sz="2000" dirty="0" err="1">
                <a:latin typeface="+mj-lt"/>
              </a:rPr>
              <a:t>clasificación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supervisada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9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</a:t>
            </a:r>
            <a:r>
              <a:rPr lang="en-GB" sz="2000" dirty="0" err="1">
                <a:latin typeface="+mj-lt"/>
              </a:rPr>
              <a:t>Neighbors</a:t>
            </a:r>
            <a:r>
              <a:rPr lang="en-GB" sz="2000" dirty="0">
                <a:latin typeface="+mj-lt"/>
              </a:rPr>
              <a:t> – </a:t>
            </a:r>
            <a:r>
              <a:rPr lang="en-GB" sz="2000" dirty="0" err="1">
                <a:latin typeface="+mj-lt"/>
              </a:rPr>
              <a:t>clasificación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supervisada</a:t>
            </a:r>
            <a:endParaRPr lang="en-GB" sz="2000" dirty="0">
              <a:latin typeface="+mj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2504D8-3617-846F-6B39-E043D6B8FEC7}"/>
              </a:ext>
            </a:extLst>
          </p:cNvPr>
          <p:cNvSpPr txBox="1"/>
          <p:nvPr/>
        </p:nvSpPr>
        <p:spPr>
          <a:xfrm>
            <a:off x="-1" y="671404"/>
            <a:ext cx="88143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>
                <a:solidFill>
                  <a:schemeClr val="accent3"/>
                </a:solidFill>
                <a:latin typeface="+mj-lt"/>
              </a:rPr>
              <a:t>Ventajas</a:t>
            </a:r>
            <a:r>
              <a:rPr lang="en-GB" sz="1400" b="1" dirty="0">
                <a:solidFill>
                  <a:schemeClr val="accent3"/>
                </a:solidFill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+mj-lt"/>
              </a:rPr>
              <a:t>No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necesito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suposiciones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sobre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los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datos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, con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determinar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K y la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medida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distancia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ya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es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suficiente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.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Fácil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utilizar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y de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comprender</a:t>
            </a:r>
            <a:endParaRPr lang="en-GB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b="1" dirty="0" err="1">
                <a:solidFill>
                  <a:schemeClr val="accent3"/>
                </a:solidFill>
                <a:latin typeface="+mj-lt"/>
              </a:rPr>
              <a:t>Desventajas</a:t>
            </a:r>
            <a:r>
              <a:rPr lang="en-GB" b="1" dirty="0">
                <a:solidFill>
                  <a:schemeClr val="accent3"/>
                </a:solidFill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+mj-lt"/>
              </a:rPr>
              <a:t>Al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utilizar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distancias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entre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los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puntos es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muy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sensible a las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diferencias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escala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entre las variables.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Puedo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solucionarlo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b="1" dirty="0">
                <a:solidFill>
                  <a:schemeClr val="accent3"/>
                </a:solidFill>
                <a:highlight>
                  <a:schemeClr val="lt2"/>
                </a:highlight>
                <a:latin typeface="+mj-lt"/>
                <a:sym typeface="Proxima Nova"/>
              </a:rPr>
              <a:t>re-</a:t>
            </a:r>
            <a:r>
              <a:rPr lang="en-GB" b="1" dirty="0" err="1">
                <a:solidFill>
                  <a:schemeClr val="accent3"/>
                </a:solidFill>
                <a:highlight>
                  <a:schemeClr val="lt2"/>
                </a:highlight>
                <a:latin typeface="+mj-lt"/>
                <a:sym typeface="Proxima Nova"/>
              </a:rPr>
              <a:t>escalando</a:t>
            </a:r>
            <a:r>
              <a:rPr lang="en-GB" b="1" dirty="0">
                <a:solidFill>
                  <a:schemeClr val="accent3"/>
                </a:solidFill>
                <a:highlight>
                  <a:schemeClr val="lt2"/>
                </a:highlight>
                <a:latin typeface="+mj-lt"/>
                <a:sym typeface="Proxima Nova"/>
              </a:rPr>
              <a:t> las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+mj-lt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3"/>
                </a:solidFill>
                <a:latin typeface="+mj-lt"/>
              </a:rPr>
              <a:t>Muy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sensible a outliers y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atributos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irrelevantes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que se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incluyan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>
                <a:solidFill>
                  <a:schemeClr val="accent3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Afectan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las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distancias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calculadas</a:t>
            </a:r>
            <a:endParaRPr lang="en-GB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+mj-lt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+mj-lt"/>
                <a:sym typeface="Proxima Nova"/>
              </a:rPr>
              <a:t>Alto </a:t>
            </a:r>
            <a:r>
              <a:rPr lang="en-GB" b="1" dirty="0" err="1">
                <a:solidFill>
                  <a:schemeClr val="accent3"/>
                </a:solidFill>
                <a:latin typeface="+mj-lt"/>
                <a:sym typeface="Proxima Nova"/>
              </a:rPr>
              <a:t>costo</a:t>
            </a:r>
            <a:r>
              <a:rPr lang="en-GB" b="1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+mj-lt"/>
                <a:sym typeface="Proxima Nova"/>
              </a:rPr>
              <a:t>computacional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. El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modelo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debe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calcular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para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cada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dato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un conjunto de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distancias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y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debe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almacenar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toda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esa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informaci</a:t>
            </a:r>
            <a:r>
              <a:rPr lang="es-MX" dirty="0" err="1">
                <a:solidFill>
                  <a:schemeClr val="accent3"/>
                </a:solidFill>
                <a:latin typeface="+mj-lt"/>
                <a:sym typeface="Proxima Nova"/>
              </a:rPr>
              <a:t>ó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n para luego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predecir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sobre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datos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nuevos</a:t>
            </a:r>
            <a:endParaRPr lang="es-AR" b="1" dirty="0">
              <a:solidFill>
                <a:schemeClr val="accent3"/>
              </a:solidFill>
              <a:highlight>
                <a:schemeClr val="lt2"/>
              </a:highlight>
              <a:latin typeface="+mj-lt"/>
              <a:sym typeface="Proxima Nov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8E8EF8-A6F8-5EA0-AAC6-1198071365BA}"/>
              </a:ext>
            </a:extLst>
          </p:cNvPr>
          <p:cNvSpPr txBox="1"/>
          <p:nvPr/>
        </p:nvSpPr>
        <p:spPr>
          <a:xfrm>
            <a:off x="-1" y="3897116"/>
            <a:ext cx="894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u="sng" dirty="0" err="1">
                <a:solidFill>
                  <a:schemeClr val="accent3"/>
                </a:solidFill>
                <a:latin typeface="+mj-lt"/>
              </a:rPr>
              <a:t>Aplicabilidad</a:t>
            </a:r>
            <a:r>
              <a:rPr lang="en-GB" sz="1400" b="1" dirty="0">
                <a:solidFill>
                  <a:schemeClr val="accent3"/>
                </a:solidFill>
                <a:latin typeface="+mj-lt"/>
              </a:rPr>
              <a:t>: </a:t>
            </a:r>
            <a:r>
              <a:rPr lang="es-MX" sz="1400" dirty="0">
                <a:solidFill>
                  <a:schemeClr val="accent3"/>
                </a:solidFill>
                <a:latin typeface="+mj-lt"/>
              </a:rPr>
              <a:t>Cuando tenemos pocos predictores (X)</a:t>
            </a:r>
            <a:r>
              <a:rPr lang="es-MX" sz="14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s-MX" sz="1400" dirty="0">
                <a:solidFill>
                  <a:schemeClr val="accent3"/>
                </a:solidFill>
                <a:latin typeface="+mj-lt"/>
              </a:rPr>
              <a:t>y la frontera entre las clases es fuertemente no-lineal</a:t>
            </a:r>
            <a:r>
              <a:rPr lang="es-MX" sz="1400" b="1" dirty="0">
                <a:solidFill>
                  <a:schemeClr val="accent3"/>
                </a:solidFill>
                <a:latin typeface="+mj-lt"/>
              </a:rPr>
              <a:t>. </a:t>
            </a:r>
            <a:r>
              <a:rPr lang="es-MX" sz="1400" dirty="0">
                <a:solidFill>
                  <a:schemeClr val="accent3"/>
                </a:solidFill>
                <a:latin typeface="+mj-lt"/>
              </a:rPr>
              <a:t>Cobra mayor sentido cuando tenemos predictores numéricos (por las distancias)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33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Teóricas 4 a 6: Modelos de clasificación y enfoque de Machine </a:t>
            </a:r>
            <a:r>
              <a:rPr lang="es-AR" dirty="0" err="1"/>
              <a:t>Learning</a:t>
            </a:r>
            <a:r>
              <a:rPr lang="es-AR"/>
              <a:t> para predicción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Idea general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: Consiste en modelar la distribución de X para cada clase de Y, para luego usar el teorema de Bayes para estimar la probabilidad de Y, dados los posibles valores de X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b="1" dirty="0">
                    <a:solidFill>
                      <a:schemeClr val="accent3"/>
                    </a:solidFill>
                  </a:rPr>
                  <a:t>Idea: </a:t>
                </a:r>
                <a:r>
                  <a:rPr lang="es-MX" sz="1600" dirty="0">
                    <a:solidFill>
                      <a:schemeClr val="accent3"/>
                    </a:solidFill>
                  </a:rPr>
                  <a:t>Se asume que las distribuciones de X para cada clase de Y son normales con una media propia y una varianza común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Teorema de Bayes:</a:t>
                </a:r>
                <a14:m>
                  <m:oMath xmlns:m="http://schemas.openxmlformats.org/officeDocument/2006/math">
                    <m:r>
                      <a:rPr lang="es-MX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s-MX" sz="16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¿Para que nos sirve? 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LDA puede </a:t>
                </a:r>
                <a:r>
                  <a:rPr lang="es-MX" sz="1600" dirty="0" err="1">
                    <a:solidFill>
                      <a:schemeClr val="accent3"/>
                    </a:solidFill>
                    <a:latin typeface="+mj-lt"/>
                  </a:rPr>
                  <a:t>performar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 mejor que la regresión logística cuando: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- Las categorías de </a:t>
                </a:r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Y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 a predecir están bien separadas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- La muestra es pequeña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- Tenemos más de 2 categorías de la variable objetivo.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endParaRPr lang="es-MX"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210" r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18222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fit, split train-test y cross-validation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Error Rate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 de clasificación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Donde: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1  cuando nuestro modelo haya clasificado bien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0 cuando nuestro modelo haya clasificado mal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b="1" dirty="0"/>
                  <a:t>Muestra que % de los casos nuestro modelo pifia en la clasificación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confusion (</a:t>
            </a:r>
            <a:r>
              <a:rPr lang="en-GB" dirty="0" err="1"/>
              <a:t>repaso</a:t>
            </a:r>
            <a:r>
              <a:rPr lang="en-GB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789479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(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 =  1 - Error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rate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)</a:t>
                          </a:r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789479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199415" r="-645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01176" r="-645" b="-11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000" t="-389714" r="-2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0000" t="-389714" r="-1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89714" r="-645" b="-9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Overfitting (</a:t>
            </a:r>
            <a:r>
              <a:rPr lang="en-GB" dirty="0" err="1"/>
              <a:t>repaso</a:t>
            </a:r>
            <a:r>
              <a:rPr lang="en-GB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Overfitting (</a:t>
            </a:r>
            <a:r>
              <a:rPr lang="en-GB" sz="2000" dirty="0" err="1">
                <a:latin typeface="+mj-lt"/>
              </a:rPr>
              <a:t>Repaso</a:t>
            </a:r>
            <a:r>
              <a:rPr lang="en-GB" sz="2000" dirty="0">
                <a:latin typeface="+mj-lt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Overfitting</a:t>
            </a:r>
            <a:r>
              <a:rPr lang="es-MX" sz="1600" dirty="0"/>
              <a:t> se puede producir por varias causas. </a:t>
            </a:r>
            <a:r>
              <a:rPr lang="es-MX" sz="1600" dirty="0" err="1"/>
              <a:t>Ej</a:t>
            </a:r>
            <a:r>
              <a:rPr lang="es-MX" sz="1600" dirty="0"/>
              <a:t>: polinomios de muy alto grado, utilización de una gran cantidad de variables, valores de parámetros que otorgan mucha flexibilidad (como un K bajo en KNN)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 (</a:t>
            </a:r>
            <a:r>
              <a:rPr lang="en-GB" dirty="0" err="1"/>
              <a:t>repaso</a:t>
            </a:r>
            <a:r>
              <a:rPr lang="en-GB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</a:t>
            </a:r>
            <a:r>
              <a:rPr lang="es-MX" sz="1600" dirty="0" err="1"/>
              <a:t>overfitting</a:t>
            </a:r>
            <a:r>
              <a:rPr lang="es-MX" sz="1600" dirty="0"/>
              <a:t>: Se </a:t>
            </a:r>
            <a:r>
              <a:rPr lang="es-MX" sz="1600" dirty="0" err="1"/>
              <a:t>evalua</a:t>
            </a:r>
            <a:r>
              <a:rPr lang="es-MX" sz="1600" dirty="0"/>
              <a:t>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</a:t>
            </a:r>
            <a:r>
              <a:rPr lang="es-MX" sz="1600" dirty="0" err="1"/>
              <a:t>dataset</a:t>
            </a:r>
            <a:r>
              <a:rPr lang="es-MX" sz="1600" dirty="0"/>
              <a:t>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algunos casos, se recomienda dejar parte del </a:t>
            </a:r>
            <a:r>
              <a:rPr lang="es-MX" sz="1600" i="1" dirty="0" err="1"/>
              <a:t>subset</a:t>
            </a:r>
            <a:r>
              <a:rPr lang="es-MX" sz="1600" i="1" dirty="0"/>
              <a:t> </a:t>
            </a:r>
            <a:r>
              <a:rPr lang="es-MX" sz="1600" dirty="0"/>
              <a:t>de training para realizar operaciones de validación. Esto es para ajustar algún parámetro si es que el modelo lo tiene (Ejemplo el valor </a:t>
            </a:r>
            <a:r>
              <a:rPr lang="es-MX" sz="1600" b="1" dirty="0"/>
              <a:t>K</a:t>
            </a:r>
            <a:r>
              <a:rPr lang="es-MX" sz="1600" b="1" i="1" dirty="0"/>
              <a:t> </a:t>
            </a:r>
            <a:r>
              <a:rPr lang="es-MX" sz="1600" dirty="0"/>
              <a:t>en KNN)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de utilizar un solo </a:t>
            </a:r>
            <a:r>
              <a:rPr lang="es-MX" dirty="0" err="1"/>
              <a:t>dataset</a:t>
            </a:r>
            <a:r>
              <a:rPr lang="es-MX" dirty="0"/>
              <a:t> de </a:t>
            </a:r>
            <a:r>
              <a:rPr lang="es-MX" dirty="0" err="1"/>
              <a:t>testing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95A32A-922B-082C-2B63-8D6EF8D5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" y="811187"/>
            <a:ext cx="5125147" cy="32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4;p49">
            <a:extLst>
              <a:ext uri="{FF2B5EF4-FFF2-40B4-BE49-F238E27FC236}">
                <a16:creationId xmlns:a16="http://schemas.microsoft.com/office/drawing/2014/main" id="{AE910F55-4332-CDD8-CE76-4BDBFDF497C8}"/>
              </a:ext>
            </a:extLst>
          </p:cNvPr>
          <p:cNvSpPr txBox="1">
            <a:spLocks/>
          </p:cNvSpPr>
          <p:nvPr/>
        </p:nvSpPr>
        <p:spPr>
          <a:xfrm>
            <a:off x="5241850" y="811187"/>
            <a:ext cx="3678865" cy="387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Las métricas calculadas sobre el data set de </a:t>
            </a:r>
            <a:r>
              <a:rPr lang="es-MX" sz="1600" dirty="0" err="1"/>
              <a:t>testing</a:t>
            </a:r>
            <a:r>
              <a:rPr lang="es-MX" sz="1600" dirty="0"/>
              <a:t> estarán muy ligadas a los datos que aleatoriamente quedaron seleccionados en él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El gráfico de la derecha muestra que, para un mismo </a:t>
            </a:r>
            <a:r>
              <a:rPr lang="es-MX" sz="1600" dirty="0" err="1"/>
              <a:t>dataset</a:t>
            </a:r>
            <a:r>
              <a:rPr lang="es-MX" sz="1600" dirty="0"/>
              <a:t>, al cambiar el </a:t>
            </a:r>
            <a:r>
              <a:rPr lang="es-MX" sz="1600" b="1" i="1" dirty="0" err="1"/>
              <a:t>subset</a:t>
            </a:r>
            <a:r>
              <a:rPr lang="es-MX" sz="1600" dirty="0"/>
              <a:t> de </a:t>
            </a:r>
            <a:r>
              <a:rPr lang="es-MX" sz="1600" dirty="0" err="1"/>
              <a:t>testing</a:t>
            </a:r>
            <a:r>
              <a:rPr lang="es-MX" sz="1600" dirty="0"/>
              <a:t> se pueden obtener diferencias significativas en el MSE (se muestra el error alcanzado con modelos que utilizan polinomios de distintos grados) </a:t>
            </a:r>
            <a:endParaRPr lang="es-MX" sz="1600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4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clases</a:t>
            </a:r>
            <a:r>
              <a:rPr lang="en-GB" dirty="0"/>
              <a:t>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 err="1"/>
              <a:t>Modelos</a:t>
            </a:r>
            <a:r>
              <a:rPr lang="en-GB" sz="1400" b="1" dirty="0"/>
              <a:t> de </a:t>
            </a:r>
            <a:r>
              <a:rPr lang="en-GB" sz="1400" b="1" dirty="0" err="1">
                <a:highlight>
                  <a:schemeClr val="lt2"/>
                </a:highlight>
              </a:rPr>
              <a:t>clasificación</a:t>
            </a:r>
            <a:endParaRPr lang="en-GB" sz="1400" b="1" dirty="0">
              <a:highlight>
                <a:schemeClr val="lt2"/>
              </a:highlight>
            </a:endParaRPr>
          </a:p>
          <a:p>
            <a:pPr marL="9398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logística</a:t>
            </a:r>
            <a:r>
              <a:rPr lang="en-GB" dirty="0"/>
              <a:t> (simple y multiple)</a:t>
            </a:r>
          </a:p>
          <a:p>
            <a:pPr lvl="1">
              <a:lnSpc>
                <a:spcPct val="150000"/>
              </a:lnSpc>
              <a:buFont typeface="Proxima Nova"/>
              <a:buAutoNum type="alphaLcParenR"/>
            </a:pPr>
            <a:r>
              <a:rPr lang="es-MX" dirty="0"/>
              <a:t>El clasificador de </a:t>
            </a:r>
            <a:r>
              <a:rPr lang="es-MX" dirty="0">
                <a:highlight>
                  <a:schemeClr val="lt2"/>
                </a:highlight>
              </a:rPr>
              <a:t>Bayes, KNN y LDA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 err="1"/>
              <a:t>Cuestiones</a:t>
            </a:r>
            <a:r>
              <a:rPr lang="en-GB" sz="1400" b="1" dirty="0"/>
              <a:t> </a:t>
            </a:r>
            <a:r>
              <a:rPr lang="en-GB" sz="1400" b="1" dirty="0" err="1"/>
              <a:t>asociadas</a:t>
            </a:r>
            <a:r>
              <a:rPr lang="en-GB" sz="1400" b="1" dirty="0"/>
              <a:t> al </a:t>
            </a:r>
            <a:r>
              <a:rPr lang="en-GB" sz="1400" b="1" dirty="0" err="1"/>
              <a:t>enfoque</a:t>
            </a:r>
            <a:r>
              <a:rPr lang="en-GB" sz="1400" b="1" dirty="0"/>
              <a:t> ML:</a:t>
            </a:r>
          </a:p>
          <a:p>
            <a:pPr lvl="1" indent="-342900">
              <a:lnSpc>
                <a:spcPct val="150000"/>
              </a:lnSpc>
              <a:buSzPts val="1800"/>
              <a:buFont typeface="Proxima Nova"/>
              <a:buAutoNum type="alphaLcParenR"/>
            </a:pPr>
            <a:r>
              <a:rPr lang="en-GB" dirty="0" err="1">
                <a:highlight>
                  <a:schemeClr val="lt2"/>
                </a:highlight>
              </a:rPr>
              <a:t>Métricas</a:t>
            </a:r>
            <a:r>
              <a:rPr lang="en-GB" dirty="0"/>
              <a:t> de </a:t>
            </a:r>
            <a:r>
              <a:rPr lang="en-GB" dirty="0" err="1"/>
              <a:t>rendimiento</a:t>
            </a:r>
            <a:endParaRPr lang="en-GB" dirty="0"/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>
                <a:highlight>
                  <a:schemeClr val="lt2"/>
                </a:highlight>
              </a:rPr>
              <a:t>overfitting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Train-Test</a:t>
            </a:r>
            <a:r>
              <a:rPr lang="en-GB" dirty="0"/>
              <a:t> split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K-fold cross-validation</a:t>
            </a:r>
            <a:r>
              <a:rPr lang="en-GB" dirty="0">
                <a:highlight>
                  <a:schemeClr val="lt2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K-fold Cross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86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K-</a:t>
            </a:r>
            <a:r>
              <a:rPr lang="es-MX" dirty="0" err="1"/>
              <a:t>fold</a:t>
            </a:r>
            <a:r>
              <a:rPr lang="es-MX" dirty="0"/>
              <a:t> </a:t>
            </a:r>
            <a:r>
              <a:rPr lang="es-MX" dirty="0" err="1"/>
              <a:t>cross</a:t>
            </a:r>
            <a:r>
              <a:rPr lang="es-MX" dirty="0"/>
              <a:t> </a:t>
            </a:r>
            <a:r>
              <a:rPr lang="es-MX" dirty="0" err="1"/>
              <a:t>validation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1028" name="Picture 4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443B4455-8207-8D17-884E-68D93DA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35940"/>
            <a:ext cx="6812749" cy="30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E3F3CE35-6F88-1569-8D0D-9A2ADAB1D6C5}"/>
              </a:ext>
            </a:extLst>
          </p:cNvPr>
          <p:cNvSpPr txBox="1">
            <a:spLocks/>
          </p:cNvSpPr>
          <p:nvPr/>
        </p:nvSpPr>
        <p:spPr>
          <a:xfrm>
            <a:off x="127590" y="3678414"/>
            <a:ext cx="8442251" cy="13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define un </a:t>
            </a:r>
            <a:r>
              <a:rPr lang="es-MX" sz="1600" b="1" dirty="0"/>
              <a:t>K </a:t>
            </a:r>
            <a:r>
              <a:rPr lang="es-MX" sz="1600" dirty="0"/>
              <a:t>(usualmente 5 o 10, por convención)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divide el </a:t>
            </a:r>
            <a:r>
              <a:rPr lang="es-MX" sz="1600" dirty="0" err="1"/>
              <a:t>dataset</a:t>
            </a:r>
            <a:r>
              <a:rPr lang="es-MX" sz="1600" dirty="0"/>
              <a:t> en </a:t>
            </a:r>
            <a:r>
              <a:rPr lang="es-MX" sz="1600" b="1" dirty="0"/>
              <a:t>K</a:t>
            </a:r>
            <a:r>
              <a:rPr lang="es-MX" sz="1600" dirty="0"/>
              <a:t> particiones.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realizan </a:t>
            </a:r>
            <a:r>
              <a:rPr lang="es-MX" sz="1600" b="1" dirty="0"/>
              <a:t>K </a:t>
            </a:r>
            <a:r>
              <a:rPr lang="es-MX" sz="1600" dirty="0"/>
              <a:t>iteraciones, usando en cada iteración una partición distinta como </a:t>
            </a:r>
            <a:r>
              <a:rPr lang="es-MX" sz="1600" i="1" dirty="0" err="1"/>
              <a:t>subset</a:t>
            </a:r>
            <a:r>
              <a:rPr lang="es-MX" sz="1600" i="1" dirty="0"/>
              <a:t> de </a:t>
            </a:r>
            <a:r>
              <a:rPr lang="es-MX" sz="1600" dirty="0" err="1"/>
              <a:t>testing</a:t>
            </a:r>
            <a:r>
              <a:rPr lang="es-MX" sz="1600" dirty="0"/>
              <a:t> para las restantes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 un promedio sobre las métricas de error (u otras) que arroja cada iteración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94662B5-1991-855E-3872-3DCE92C28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31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Sobre</a:t>
            </a:r>
            <a:r>
              <a:rPr lang="en-GB" sz="2000" dirty="0">
                <a:latin typeface="+mj-lt"/>
              </a:rPr>
              <a:t> la </a:t>
            </a:r>
            <a:r>
              <a:rPr lang="en-GB" sz="2000" dirty="0" err="1">
                <a:latin typeface="+mj-lt"/>
              </a:rPr>
              <a:t>función</a:t>
            </a:r>
            <a:r>
              <a:rPr lang="en-GB" sz="2000" dirty="0">
                <a:latin typeface="+mj-lt"/>
              </a:rPr>
              <a:t>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/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/>
                  <a:t> vale 0?, ¿Qué pasa si arroja valores muy negativos o muy positivos?</a:t>
                </a:r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t="-2247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b="1" u="sng" dirty="0">
                    <a:solidFill>
                      <a:schemeClr val="accent3"/>
                    </a:solidFill>
                    <a:latin typeface="+mj-lt"/>
                  </a:rPr>
                  <a:t>Con 1 predictor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: 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/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endParaRPr lang="es-MX"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6" y="144769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𝑦𝑙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Prima Nova"/>
              </a:rPr>
              <a:t>Modelos</a:t>
            </a:r>
            <a:r>
              <a:rPr lang="en-GB" sz="2000" dirty="0">
                <a:latin typeface="Prima Nova"/>
              </a:rPr>
              <a:t> de </a:t>
            </a:r>
            <a:r>
              <a:rPr lang="en-GB" sz="2000" dirty="0" err="1">
                <a:latin typeface="Prima Nova"/>
              </a:rPr>
              <a:t>clasificación</a:t>
            </a:r>
            <a:endParaRPr lang="en-GB" sz="2000" dirty="0">
              <a:latin typeface="Prima Nov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255180" y="499730"/>
            <a:ext cx="8272131" cy="2307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333333"/>
                </a:solidFill>
                <a:effectLst/>
                <a:latin typeface="Prima Nova"/>
              </a:rPr>
              <a:t>Pensemos los siguientes problemas: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ima Nova"/>
              </a:rPr>
              <a:t> ¿Qué variables incrementan la probabilidad de ser desocupado?, ¿Es posible a partir de ciertas características personales predecir si una persona está desocupada?, ¿con qué nivel de confianza?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ima Nova"/>
              </a:rPr>
              <a:t>¿Cómo inciden ciertas características socio-económicas de un cliente sobre la probabilidad de que sea moroso?, ¿Como podemos estimar la probabilidad de morosidad de un cliente?</a:t>
            </a:r>
            <a:br>
              <a:rPr lang="es-MX" b="0" i="0" dirty="0">
                <a:solidFill>
                  <a:srgbClr val="333333"/>
                </a:solidFill>
                <a:effectLst/>
                <a:latin typeface="Prima Nova"/>
              </a:rPr>
            </a:br>
            <a:endParaRPr lang="es-MX" b="0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333333"/>
                </a:solidFill>
                <a:effectLst/>
                <a:latin typeface="Prima Nova"/>
              </a:rPr>
              <a:t>¿Qué variables nos permiten explicar la realización o no de trabajo domestico no remunerado al interior de los hogares?, ¿Es posible predecir que individuos realizan tareas domésticas?</a:t>
            </a:r>
          </a:p>
        </p:txBody>
      </p: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I.I </a:t>
            </a:r>
            <a:r>
              <a:rPr lang="en-GB" dirty="0" err="1"/>
              <a:t>Regresión</a:t>
            </a:r>
            <a:r>
              <a:rPr lang="en-GB" dirty="0"/>
              <a:t> </a:t>
            </a:r>
            <a:r>
              <a:rPr lang="en-GB" dirty="0" err="1"/>
              <a:t>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Limites</a:t>
            </a:r>
            <a:r>
              <a:rPr lang="en-GB" sz="2000" dirty="0">
                <a:latin typeface="+mj-lt"/>
              </a:rPr>
              <a:t> de la </a:t>
            </a:r>
            <a:r>
              <a:rPr lang="en-GB" sz="2000" dirty="0" err="1">
                <a:latin typeface="+mj-lt"/>
              </a:rPr>
              <a:t>regresion</a:t>
            </a:r>
            <a:r>
              <a:rPr lang="en-GB" sz="2000" dirty="0">
                <a:latin typeface="+mj-lt"/>
              </a:rPr>
              <a:t> lineal para </a:t>
            </a:r>
            <a:r>
              <a:rPr lang="en-GB" sz="2000" dirty="0" err="1">
                <a:latin typeface="+mj-lt"/>
              </a:rPr>
              <a:t>problemas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clasificación</a:t>
            </a:r>
            <a:endParaRPr lang="en-GB" sz="20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2C447-1743-87F1-B291-77758424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11" y="386204"/>
            <a:ext cx="4928368" cy="30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84CDEC6-8A43-DB45-FF96-DA4B6F1C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5" y="366213"/>
            <a:ext cx="3322852" cy="296714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FC83E1D-BD94-CADA-BC0A-F88C20632A6A}"/>
              </a:ext>
            </a:extLst>
          </p:cNvPr>
          <p:cNvSpPr txBox="1"/>
          <p:nvPr/>
        </p:nvSpPr>
        <p:spPr>
          <a:xfrm>
            <a:off x="150975" y="3466433"/>
            <a:ext cx="8620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Para una clasificación dicotómica (“Si” o “No”), la regresión lineal nos da probabilidades fuera del rango 0-1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dirty="0">
              <a:solidFill>
                <a:srgbClr val="333333"/>
              </a:solidFill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Si </a:t>
            </a:r>
            <a:r>
              <a:rPr lang="es-AR" b="0" i="0" noProof="1">
                <a:solidFill>
                  <a:srgbClr val="333333"/>
                </a:solidFill>
                <a:effectLst/>
                <a:latin typeface="Proxima Nova" panose="020B0604020202020204" charset="0"/>
              </a:rPr>
              <a:t>tuvieramos</a:t>
            </a: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más de 2 categorías para clasificar (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Proxima Nova" panose="020B0604020202020204" charset="0"/>
              </a:rPr>
              <a:t>Ej</a:t>
            </a: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: “Desempleado”, “Inactivo”, “Ocupado”) la regresión lineal requeriría la conversión de la variable objetivo en ordinal. Ello trae dos suposiciones problemáticas: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hay un orden entre las categorías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las categorías son equidistantes</a:t>
            </a:r>
          </a:p>
        </p:txBody>
      </p:sp>
    </p:spTree>
    <p:extLst>
      <p:ext uri="{BB962C8B-B14F-4D97-AF65-F5344CB8AC3E}">
        <p14:creationId xmlns:p14="http://schemas.microsoft.com/office/powerpoint/2010/main" val="13838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" y="570509"/>
            <a:ext cx="5449708" cy="34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47333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Regresion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logística</a:t>
            </a:r>
            <a:endParaRPr lang="en-GB" sz="20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5826641" y="570509"/>
            <a:ext cx="3211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Función logística permite estimar </a:t>
            </a:r>
            <a:r>
              <a:rPr lang="es-MX" dirty="0">
                <a:highlight>
                  <a:schemeClr val="lt2"/>
                </a:highlight>
              </a:rPr>
              <a:t>probabilidades</a:t>
            </a:r>
            <a:r>
              <a:rPr lang="es-MX" dirty="0"/>
              <a:t> de pertenecer a cada categoría de Y para cada valor de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 partir de las probabilidades estimadas, nuestro modelo nos permitirá predecir, en función del valor de X, que valor de Y tomará cada caso.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umbral típico es de 0,5 (pero según el objetivo y campo de estudio puede tomarse otro)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Sobre</a:t>
            </a:r>
            <a:r>
              <a:rPr lang="en-GB" sz="2000" dirty="0">
                <a:latin typeface="+mj-lt"/>
              </a:rPr>
              <a:t> la </a:t>
            </a:r>
            <a:r>
              <a:rPr lang="en-GB" sz="2000" dirty="0" err="1">
                <a:latin typeface="+mj-lt"/>
              </a:rPr>
              <a:t>función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logistica</a:t>
            </a:r>
            <a:r>
              <a:rPr lang="en-GB" sz="2000" dirty="0">
                <a:latin typeface="+mj-lt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BEDB23-CDFC-85D6-CB44-539CDF3B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6" y="571159"/>
            <a:ext cx="4469674" cy="33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3E07F-EA99-EAB8-C2D5-463E8E72FCBF}"/>
              </a:ext>
            </a:extLst>
          </p:cNvPr>
          <p:cNvSpPr txBox="1"/>
          <p:nvPr/>
        </p:nvSpPr>
        <p:spPr>
          <a:xfrm>
            <a:off x="4880729" y="571158"/>
            <a:ext cx="39765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que toma valores de X y arroja valores entre 0 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Tomando la ecuación del modelo lineal, esta función nos servirá como </a:t>
            </a:r>
            <a:r>
              <a:rPr lang="es-MX" b="1" dirty="0"/>
              <a:t>“link” </a:t>
            </a:r>
            <a:r>
              <a:rPr lang="es-MX" dirty="0"/>
              <a:t>para obtener como output la probabilidad de pertenecer a determinada clase (“Realiza trabajo doméstico” en nuestro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 que haremos es “pasarle” como (x) nuestro viejo modelo de regresión lineal.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4418452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/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/>
                  <a:t> vale 0?, ¿Qué pasa si arroja valores muy negativos o muy positivos?</a:t>
                </a:r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4418452"/>
                <a:ext cx="7889357" cy="543610"/>
              </a:xfrm>
              <a:prstGeom prst="rect">
                <a:avLst/>
              </a:prstGeom>
              <a:blipFill>
                <a:blip r:embed="rId5"/>
                <a:stretch>
                  <a:fillRect l="-232" t="-2247" b="-112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7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Un </a:t>
            </a:r>
            <a:r>
              <a:rPr lang="en-GB" sz="2000" dirty="0" err="1">
                <a:latin typeface="+mj-lt"/>
              </a:rPr>
              <a:t>poquito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matemática</a:t>
            </a:r>
            <a:endParaRPr lang="en-GB" sz="2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B4560F0-4439-92A7-4C93-2C749B70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3767565"/>
            <a:ext cx="93991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b="1" dirty="0" err="1">
                <a:latin typeface="Prima Nova"/>
                <a:ea typeface="Cambria Math" panose="02040503050406030204" pitchFamily="18" charset="0"/>
              </a:rPr>
              <a:t>Odds</a:t>
            </a: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 ratio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ima Nova"/>
              </a:rPr>
              <a:t>: “Cuanto más grande es la probabilidad de la clase 1,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effectLst/>
                <a:latin typeface="Prima Nova"/>
              </a:rPr>
              <a:t>respecto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ima Nova"/>
              </a:rPr>
              <a:t> a la probabilidad de la clase 0”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/>
              <p:nvPr/>
            </p:nvSpPr>
            <p:spPr>
              <a:xfrm>
                <a:off x="0" y="1080732"/>
                <a:ext cx="4572000" cy="562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0732"/>
                <a:ext cx="4572000" cy="56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/>
              <p:nvPr/>
            </p:nvSpPr>
            <p:spPr>
              <a:xfrm>
                <a:off x="74428" y="2306883"/>
                <a:ext cx="6927111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2306883"/>
                <a:ext cx="6927111" cy="540917"/>
              </a:xfrm>
              <a:prstGeom prst="rect">
                <a:avLst/>
              </a:prstGeom>
              <a:blipFill>
                <a:blip r:embed="rId4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/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/>
              <p:nvPr/>
            </p:nvSpPr>
            <p:spPr>
              <a:xfrm>
                <a:off x="74428" y="4193631"/>
                <a:ext cx="8506048" cy="700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b="1" dirty="0">
                    <a:solidFill>
                      <a:schemeClr val="tx1"/>
                    </a:solidFill>
                    <a:latin typeface="Prima Nova"/>
                    <a:ea typeface="Cambria Math" panose="02040503050406030204" pitchFamily="18" charset="0"/>
                  </a:rPr>
                  <a:t>Interpretación</a:t>
                </a:r>
                <a:r>
                  <a:rPr lang="es-AR" altLang="es-AR" b="1" i="1" dirty="0">
                    <a:solidFill>
                      <a:schemeClr val="tx1"/>
                    </a:solidFill>
                    <a:latin typeface="Prima Nov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MX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: “</a:t>
                </a:r>
                <a:r>
                  <a:rPr lang="es-AR" dirty="0">
                    <a:solidFill>
                      <a:schemeClr val="tx1"/>
                    </a:solidFill>
                    <a:latin typeface="Prima Nova"/>
                  </a:rPr>
                  <a:t>Si aumento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en una unidad,</a:t>
                </a:r>
                <a:r>
                  <a:rPr kumimoji="0" lang="es-AR" altLang="es-AR" sz="1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 manteniendo constante el resto de las variables, el</a:t>
                </a:r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cociente</m:t>
                    </m:r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AR" altLang="es-AR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oximaNova"/>
                  </a:rPr>
                  <a:t> </a:t>
                </a:r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oximaNova"/>
                  </a:rPr>
                  <a:t>será </a:t>
                </a:r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de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)” </a:t>
                </a:r>
                <a:endParaRPr kumimoji="0" lang="es-AR" altLang="es-A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rima Nova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4193631"/>
                <a:ext cx="8506048" cy="700641"/>
              </a:xfrm>
              <a:prstGeom prst="rect">
                <a:avLst/>
              </a:prstGeom>
              <a:blipFill>
                <a:blip r:embed="rId6"/>
                <a:stretch>
                  <a:fillRect l="-215" t="-870" b="-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72F787C7-EFF5-23D0-1628-87193C25F369}"/>
              </a:ext>
            </a:extLst>
          </p:cNvPr>
          <p:cNvSpPr/>
          <p:nvPr/>
        </p:nvSpPr>
        <p:spPr>
          <a:xfrm>
            <a:off x="0" y="882298"/>
            <a:ext cx="5932967" cy="27434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ABB2507D-3820-1664-F6D1-037DE451E4F4}"/>
              </a:ext>
            </a:extLst>
          </p:cNvPr>
          <p:cNvSpPr/>
          <p:nvPr/>
        </p:nvSpPr>
        <p:spPr>
          <a:xfrm>
            <a:off x="5307766" y="2464298"/>
            <a:ext cx="625201" cy="1116801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F886EA-CA59-3104-CA81-D01B4C75CACB}"/>
              </a:ext>
            </a:extLst>
          </p:cNvPr>
          <p:cNvSpPr txBox="1"/>
          <p:nvPr/>
        </p:nvSpPr>
        <p:spPr>
          <a:xfrm>
            <a:off x="5980813" y="2714652"/>
            <a:ext cx="26475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Dos formas alternativas de despejar la ecuación lineal y leer sus resultados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/>
              <p:nvPr/>
            </p:nvSpPr>
            <p:spPr>
              <a:xfrm>
                <a:off x="6002803" y="888686"/>
                <a:ext cx="2647509" cy="974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altLang="es-AR" b="1" dirty="0">
                    <a:latin typeface="Prima Nova"/>
                    <a:ea typeface="Cambria Math" panose="02040503050406030204" pitchFamily="18" charset="0"/>
                  </a:rPr>
                  <a:t>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ima Nova"/>
                    <a:ea typeface="Cambria Math" panose="02040503050406030204" pitchFamily="18" charset="0"/>
                  </a:rPr>
                  <a:t> se encuentran con un método denominado “máxima verosimilitud” (excede nuestros propósitos estudiarlo)</a:t>
                </a:r>
                <a:endParaRPr kumimoji="0" lang="es-AR" altLang="es-AR" sz="2000" b="0" i="0" u="none" strike="noStrike" cap="none" normalizeH="0" baseline="0" dirty="0">
                  <a:ln>
                    <a:noFill/>
                  </a:ln>
                  <a:effectLst/>
                  <a:latin typeface="Prima Nova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03" y="888686"/>
                <a:ext cx="2647509" cy="974498"/>
              </a:xfrm>
              <a:prstGeom prst="rect">
                <a:avLst/>
              </a:prstGeom>
              <a:blipFill>
                <a:blip r:embed="rId7"/>
                <a:stretch>
                  <a:fillRect l="-691" t="-625" b="-56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errar llave 8">
            <a:extLst>
              <a:ext uri="{FF2B5EF4-FFF2-40B4-BE49-F238E27FC236}">
                <a16:creationId xmlns:a16="http://schemas.microsoft.com/office/drawing/2014/main" id="{854A9A22-60F0-3A9D-ADD9-2CC15DC40610}"/>
              </a:ext>
            </a:extLst>
          </p:cNvPr>
          <p:cNvSpPr/>
          <p:nvPr/>
        </p:nvSpPr>
        <p:spPr>
          <a:xfrm>
            <a:off x="5348177" y="1010109"/>
            <a:ext cx="489099" cy="691258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002149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2092</Words>
  <Application>Microsoft Office PowerPoint</Application>
  <PresentationFormat>Presentación en pantalla (16:9)</PresentationFormat>
  <Paragraphs>173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Proxima Nova</vt:lpstr>
      <vt:lpstr>Arial</vt:lpstr>
      <vt:lpstr>Cambria Math</vt:lpstr>
      <vt:lpstr>Prima Nova</vt:lpstr>
      <vt:lpstr>ProximaNova</vt:lpstr>
      <vt:lpstr>Spearmint</vt:lpstr>
      <vt:lpstr>Módulo 3: Introducción al modelado de datos</vt:lpstr>
      <vt:lpstr>Teóricas 4 a 6: Modelos de clasificación y enfoque de Machine Learning para predicción</vt:lpstr>
      <vt:lpstr>Agenda clases 4 a 6</vt:lpstr>
      <vt:lpstr>Presentación de PowerPoint</vt:lpstr>
      <vt:lpstr>I.I Regresión logística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I. II. El clasificador de Bayes</vt:lpstr>
      <vt:lpstr>Si conocieramos el proceso generador de datos, para predecir Y podemos asignar la categoría más probable dadas las X observadas. </vt:lpstr>
      <vt:lpstr> Problemón: En la práctica, casi nunca conocemos efectivamente el proceso generador de datos  Clasificador de Bayes: Es una técnica “ideal” que nos sirve para pensar otros modelos que podemos aplicar cuando no conocemos la distribución de probabilidades condicionales de los datos.  </vt:lpstr>
      <vt:lpstr>I. II. K-Nearest Neighbors</vt:lpstr>
      <vt:lpstr>Puede utilizarse para regresión o clasificación (supervisada o no supervisada)  Idea general: para cada una de las observaciones X_0, vamos a aproximar la probabilidad condicional Pr(Y = j | X_0) a partir de lo que sucede con sus “vecinos cercanos”  Paso 1: Definir cantidad de vecinos cercanos a utilizar (K)  Paso 2: Identificar cuales son los vecinos cercanos de cada observación. Medida de distancia (euclídea)  Paso 3: Se estima la probabilidad condicional de cada observación de pertenercer a la categoría j como el % de casos vecinos que efectivamente son categoría j: "Pr(Y = j | X = x0)"=  1/K ∑_(i=N_0)^n▒〖I(y_i= j) 〗 Paso 4: Se asigna la categoría correspondiente en función de la probabilidad condicional estimada   El modelo es como una “votación” realizada entre los vecinos cercanos. Se suele asignar ponderaciones a cada vecino en función de la distancia al punto a predecir   </vt:lpstr>
      <vt:lpstr> El problema: ¿Como clasificar a un caso como el x?  Paso 1: Definimos K. Elegimos K = 3  Pasos 2 y 3: Identifico los vecinos cercanos y estimo Prob condicionales  "Pr(Y = j | X = x0)"=  1/K ∑_(i=N_0)^n▒〖I(y_i= j) 〗 "Pr(Y =azul | X = x0)"=  1/3∗2=66,6%  Paso 4: Como la Pr es mayor a 0,5 asignaría el caso a “azul”  Si generalizo este método puedo armar una grilla que contenga cual sería la clasificación que le cabe a cada combinación de X1 y X2   </vt:lpstr>
      <vt:lpstr>  </vt:lpstr>
      <vt:lpstr>  </vt:lpstr>
      <vt:lpstr>I. II. Linear Discriminant Analysis</vt:lpstr>
      <vt:lpstr>Idea general: Consiste en modelar la distribución de X para cada clase de Y, para luego usar el teorema de Bayes para estimar la probabilidad de Y, dados los posibles valores de X  Idea: Se asume que las distribuciones de X para cada clase de Y son normales con una media propia y una varianza común  Teorema de Bayes: Pr⁡(Y| X) =  (P(X|Y) ∗ P (Y))/(P(X))  ¿Para que nos sirve? LDA puede performar mejor que la regresión logística cuando: - Las categorías de Y a predecir están bien separadas - La muestra es pequeña - Tenemos más de 2 categorías de la variable objetivo.     </vt:lpstr>
      <vt:lpstr>II. Medidas de la calidad del fit, split train-test y cross-validation</vt:lpstr>
      <vt:lpstr>Error Rate </vt:lpstr>
      <vt:lpstr>Matriz de confusion (repaso)</vt:lpstr>
      <vt:lpstr>Presentación de PowerPoint</vt:lpstr>
      <vt:lpstr>Overfitting (repaso)</vt:lpstr>
      <vt:lpstr>  </vt:lpstr>
      <vt:lpstr>Train y test (repaso)</vt:lpstr>
      <vt:lpstr>  </vt:lpstr>
      <vt:lpstr>Problema de utilizar un solo dataset de testing</vt:lpstr>
      <vt:lpstr>VIII. K-fold Cross Validation</vt:lpstr>
      <vt:lpstr>K-fold cross validation</vt:lpstr>
      <vt:lpstr>Anexos</vt:lpstr>
      <vt:lpstr>Presentación de PowerPoint</vt:lpstr>
      <vt:lpstr>Con 1 predictor: 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Guido Ezequiel Weksler</cp:lastModifiedBy>
  <cp:revision>57</cp:revision>
  <dcterms:modified xsi:type="dcterms:W3CDTF">2023-03-03T16:14:19Z</dcterms:modified>
</cp:coreProperties>
</file>