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64" r:id="rId3"/>
    <p:sldId id="350" r:id="rId4"/>
    <p:sldId id="265" r:id="rId5"/>
    <p:sldId id="267" r:id="rId6"/>
    <p:sldId id="337" r:id="rId7"/>
    <p:sldId id="346" r:id="rId8"/>
    <p:sldId id="351" r:id="rId9"/>
    <p:sldId id="355" r:id="rId10"/>
    <p:sldId id="353" r:id="rId11"/>
    <p:sldId id="352" r:id="rId12"/>
    <p:sldId id="268" r:id="rId13"/>
    <p:sldId id="354" r:id="rId14"/>
    <p:sldId id="334" r:id="rId15"/>
    <p:sldId id="356" r:id="rId16"/>
    <p:sldId id="310" r:id="rId17"/>
    <p:sldId id="357" r:id="rId18"/>
    <p:sldId id="311" r:id="rId19"/>
    <p:sldId id="358" r:id="rId20"/>
    <p:sldId id="296" r:id="rId21"/>
    <p:sldId id="343" r:id="rId22"/>
    <p:sldId id="344" r:id="rId2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5"/>
    </p:embeddedFont>
    <p:embeddedFont>
      <p:font typeface="Georgia" panose="02040502050405020303" pitchFamily="18" charset="0"/>
      <p:regular r:id="rId26"/>
      <p:bold r:id="rId27"/>
      <p:italic r:id="rId28"/>
      <p:boldItalic r:id="rId29"/>
    </p:embeddedFont>
    <p:embeddedFont>
      <p:font typeface="Proxima Nova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D297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BD5B9-A1A1-4B16-8F28-979374803D1B}">
  <a:tblStyle styleId="{272BD5B9-A1A1-4B16-8F28-979374803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6" autoAdjust="0"/>
    <p:restoredTop sz="94388" autoAdjust="0"/>
  </p:normalViewPr>
  <p:slideViewPr>
    <p:cSldViewPr snapToGrid="0">
      <p:cViewPr varScale="1">
        <p:scale>
          <a:sx n="78" d="100"/>
          <a:sy n="78" d="100"/>
        </p:scale>
        <p:origin x="86" y="4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0996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8993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2550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72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4049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331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78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Nos concentramos en las cosas buenas: </a:t>
            </a:r>
            <a:r>
              <a:rPr lang="es-MX" dirty="0" err="1"/>
              <a:t>sensitivity</a:t>
            </a:r>
            <a:r>
              <a:rPr lang="es-MX" dirty="0"/>
              <a:t>, </a:t>
            </a:r>
            <a:r>
              <a:rPr lang="es-MX" dirty="0" err="1"/>
              <a:t>specificity</a:t>
            </a:r>
            <a:r>
              <a:rPr lang="es-MX" dirty="0"/>
              <a:t>, </a:t>
            </a:r>
            <a:r>
              <a:rPr lang="es-MX" dirty="0" err="1"/>
              <a:t>accuracy</a:t>
            </a:r>
            <a:r>
              <a:rPr lang="es-MX" dirty="0"/>
              <a:t>. </a:t>
            </a:r>
            <a:r>
              <a:rPr lang="es-MX" dirty="0" err="1"/>
              <a:t>Indentificar</a:t>
            </a:r>
            <a:r>
              <a:rPr lang="es-MX" dirty="0"/>
              <a:t> bien a los positivos, identificar bien a los negativos, identificar bien a todos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17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7181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a1b4e583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a1b4e583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5a1b4e583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5a1b4e583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19409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15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407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a1b4e5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a1b4e5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a1b4e583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5a1b4e583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6593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103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4947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6742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987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Módulo 3: Introducción al modelado de datos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Diplomatura en Ciencias Sociales Computacionales y Humanidades Digitales (IDAES-UNSAM)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¿Por </a:t>
            </a:r>
            <a:r>
              <a:rPr lang="en-GB" dirty="0" err="1"/>
              <a:t>qué</a:t>
            </a:r>
            <a:r>
              <a:rPr lang="en-GB" dirty="0"/>
              <a:t> no </a:t>
            </a:r>
            <a:r>
              <a:rPr lang="en-GB" dirty="0" err="1"/>
              <a:t>regresión</a:t>
            </a:r>
            <a:r>
              <a:rPr lang="en-GB" dirty="0"/>
              <a:t> lineal?</a:t>
            </a:r>
          </a:p>
        </p:txBody>
      </p:sp>
    </p:spTree>
    <p:extLst>
      <p:ext uri="{BB962C8B-B14F-4D97-AF65-F5344CB8AC3E}">
        <p14:creationId xmlns:p14="http://schemas.microsoft.com/office/powerpoint/2010/main" val="1909284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¿Quién dijo que no?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874596"/>
                <a:ext cx="4586365" cy="419358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Tranquilamente podemos usar una regresión lineal.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𝑛𝑜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𝑟𝑒𝑎𝑙𝑖𝑧𝑎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𝑡𝑟𝑎𝑏𝑎𝑗𝑜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𝑑𝑜𝑚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𝑠𝑡𝑖𝑐𝑜</m:t>
                              </m:r>
                            </m:e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1       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𝑟𝑒𝑎𝑙𝑖𝑧𝑎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𝑡𝑟𝑎𝑏𝑎𝑗𝑜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𝑑𝑜𝑚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𝑠𝑡𝑖𝑐𝑜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MX" sz="1600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h𝑜𝑟𝑎𝑠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𝑡𝑟𝑎𝑏𝑎𝑗𝑜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𝑚𝑒𝑟𝑐𝑎𝑑𝑜</m:t>
                      </m:r>
                    </m:oMath>
                  </m:oMathPara>
                </a14:m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b="0" dirty="0"/>
                  <a:t>La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s-MX" sz="1600" dirty="0"/>
                  <a:t> es nuestra estimación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MX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Pero vamos a tener dos inconvenientes: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/>
                  <a:t>Algunas probabilidades estimadas van a caer fuera del rango [0,1]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/>
                  <a:t>No lo podemos extender fácilmente a más de dos categorías porque estaríamos suponiendo un orden y equidistancia entre categorías.</a:t>
                </a: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74596"/>
                <a:ext cx="4586365" cy="4193583"/>
              </a:xfrm>
              <a:prstGeom prst="rect">
                <a:avLst/>
              </a:prstGeom>
              <a:blipFill>
                <a:blip r:embed="rId3"/>
                <a:stretch>
                  <a:fillRect l="-79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>
            <a:extLst>
              <a:ext uri="{FF2B5EF4-FFF2-40B4-BE49-F238E27FC236}">
                <a16:creationId xmlns:a16="http://schemas.microsoft.com/office/drawing/2014/main" id="{9F2EDB20-3AF5-4CEE-ACF3-A218C820A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906" y="1032526"/>
            <a:ext cx="3899366" cy="243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D8B43F2-5357-40A8-BA68-8C232E792C8A}"/>
                  </a:ext>
                </a:extLst>
              </p:cNvPr>
              <p:cNvSpPr txBox="1"/>
              <p:nvPr/>
            </p:nvSpPr>
            <p:spPr>
              <a:xfrm>
                <a:off x="4260300" y="3878829"/>
                <a:ext cx="4572000" cy="7801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0          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𝑒𝑠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𝑖𝑛𝑎𝑐𝑡𝑖𝑣𝑜</m:t>
                              </m:r>
                            </m: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1   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𝑒𝑠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𝑑𝑒𝑠𝑜𝑐𝑢𝑝𝑎𝑑𝑜</m:t>
                              </m:r>
                            </m: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2         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𝑒𝑠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𝑜𝑐𝑢𝑝𝑎𝑑𝑜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D8B43F2-5357-40A8-BA68-8C232E792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300" y="3878829"/>
                <a:ext cx="4572000" cy="7801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934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</a:t>
            </a:r>
            <a:r>
              <a:rPr lang="en-GB" dirty="0" err="1"/>
              <a:t>Regresión</a:t>
            </a:r>
            <a:r>
              <a:rPr lang="en-GB" dirty="0"/>
              <a:t> </a:t>
            </a:r>
            <a:r>
              <a:rPr lang="en-GB" dirty="0" err="1"/>
              <a:t>logística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874597"/>
                <a:ext cx="8562942" cy="408726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Todos los modelos que tengan esta forma se engloban en “</a:t>
                </a:r>
                <a:r>
                  <a:rPr lang="es-MX" sz="1600" dirty="0" err="1">
                    <a:highlight>
                      <a:srgbClr val="63D297"/>
                    </a:highlight>
                  </a:rPr>
                  <a:t>Generalized</a:t>
                </a:r>
                <a:r>
                  <a:rPr lang="es-MX" sz="1600" dirty="0">
                    <a:highlight>
                      <a:srgbClr val="63D297"/>
                    </a:highlight>
                  </a:rPr>
                  <a:t> Linear </a:t>
                </a:r>
                <a:r>
                  <a:rPr lang="es-MX" sz="1600" dirty="0" err="1">
                    <a:highlight>
                      <a:srgbClr val="63D297"/>
                    </a:highlight>
                  </a:rPr>
                  <a:t>Models</a:t>
                </a:r>
                <a:r>
                  <a:rPr lang="es-MX" sz="1600" dirty="0"/>
                  <a:t>” (GLM)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En nuestro caso, resulta que una forma de que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MX" sz="1600" dirty="0"/>
                  <a:t> quede entre 0 y 1 es así: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Si despejamos 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MX" sz="1600" dirty="0"/>
                  <a:t> nos queda así. </a:t>
                </a:r>
                <a:r>
                  <a:rPr lang="es-MX" sz="1200" dirty="0"/>
                  <a:t>(Vean que sí o sí es entre 0 y 1)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Lo llamamos </a:t>
                </a:r>
                <a:r>
                  <a:rPr lang="es-MX" sz="1600" i="1" dirty="0" err="1"/>
                  <a:t>logit</a:t>
                </a:r>
                <a:r>
                  <a:rPr lang="es-MX" sz="1600" dirty="0"/>
                  <a:t>, o regresión logística. 2 consideraciones: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/(1−</m:t>
                    </m:r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MX" sz="1200" dirty="0"/>
                  <a:t>son las </a:t>
                </a:r>
                <a:r>
                  <a:rPr lang="es-MX" sz="1200" i="1" dirty="0"/>
                  <a:t>chances</a:t>
                </a:r>
                <a:r>
                  <a:rPr lang="es-MX" sz="1200" dirty="0"/>
                  <a:t> o </a:t>
                </a:r>
                <a:r>
                  <a:rPr lang="es-MX" sz="1200" i="1" dirty="0" err="1"/>
                  <a:t>odds</a:t>
                </a:r>
                <a:r>
                  <a:rPr lang="es-MX" sz="1200" i="1" dirty="0"/>
                  <a:t>-ratio</a:t>
                </a:r>
                <a:r>
                  <a:rPr lang="es-MX" sz="1200" dirty="0"/>
                  <a:t>. Por ejemplo si </a:t>
                </a:r>
                <a14:m>
                  <m:oMath xmlns:m="http://schemas.openxmlformats.org/officeDocument/2006/math"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=0,8</m:t>
                    </m:r>
                  </m:oMath>
                </a14:m>
                <a:r>
                  <a:rPr lang="es-MX" sz="1200" dirty="0"/>
                  <a:t>, el ratio es 4 (las chances son 4 a 1, 80% a 20%)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/>
                  <a:t>Notar que ahora, la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s-MX" sz="1200" dirty="0"/>
                  <a:t> predicha por el modelo ya no es lo que nos interesa. Vamos a tener que pedirle a R que nos haga la cuenta para recuperar </a:t>
                </a:r>
                <a14:m>
                  <m:oMath xmlns:m="http://schemas.openxmlformats.org/officeDocument/2006/math"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MX" sz="1200" dirty="0"/>
                  <a:t>. Los beta no se interpretan como “cuanto aumenta la probabilidad” sino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es-MX" sz="1200" dirty="0"/>
                  <a:t> nos dice cuanto aumentan las </a:t>
                </a:r>
                <a:r>
                  <a:rPr lang="es-MX" sz="1200" i="1" dirty="0"/>
                  <a:t>chances</a:t>
                </a:r>
                <a:r>
                  <a:rPr lang="es-MX" sz="1200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74597"/>
                <a:ext cx="8562942" cy="4087264"/>
              </a:xfrm>
              <a:prstGeom prst="rect">
                <a:avLst/>
              </a:prstGeom>
              <a:blipFill>
                <a:blip r:embed="rId3"/>
                <a:stretch>
                  <a:fillRect l="-427" r="-3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BC588D5-A068-46B1-B607-E2243C79293D}"/>
                  </a:ext>
                </a:extLst>
              </p:cNvPr>
              <p:cNvSpPr txBox="1"/>
              <p:nvPr/>
            </p:nvSpPr>
            <p:spPr>
              <a:xfrm>
                <a:off x="2172586" y="417240"/>
                <a:ext cx="4572000" cy="446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𝑡𝑟𝑎𝑛𝑠𝑓𝑜𝑟𝑚𝑎𝑐𝑖𝑜𝑛</m:t>
                      </m:r>
                      <m:d>
                        <m:dPr>
                          <m:ctrlP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MX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sz="18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BC588D5-A068-46B1-B607-E2243C792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586" y="417240"/>
                <a:ext cx="4572000" cy="446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119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8AF196D-5E77-E245-6C96-DF0391ABA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61" y="1217623"/>
            <a:ext cx="4333205" cy="270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84;p49">
            <a:extLst>
              <a:ext uri="{FF2B5EF4-FFF2-40B4-BE49-F238E27FC236}">
                <a16:creationId xmlns:a16="http://schemas.microsoft.com/office/drawing/2014/main" id="{2DAC6941-7118-C43A-DE2A-6D48C48A5AA8}"/>
              </a:ext>
            </a:extLst>
          </p:cNvPr>
          <p:cNvSpPr txBox="1">
            <a:spLocks/>
          </p:cNvSpPr>
          <p:nvPr/>
        </p:nvSpPr>
        <p:spPr>
          <a:xfrm>
            <a:off x="311700" y="193302"/>
            <a:ext cx="8520600" cy="42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MX" sz="2000" dirty="0">
                <a:latin typeface="+mj-lt"/>
              </a:rPr>
              <a:t>Regresión</a:t>
            </a:r>
            <a:r>
              <a:rPr lang="en-GB" sz="2000" dirty="0">
                <a:latin typeface="+mj-lt"/>
              </a:rPr>
              <a:t> </a:t>
            </a:r>
            <a:r>
              <a:rPr lang="es-AR" sz="2000" dirty="0">
                <a:latin typeface="+mj-lt"/>
              </a:rPr>
              <a:t>logística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7D95DB-5D0C-FFE8-EAD0-FEAA4A22D7B6}"/>
              </a:ext>
            </a:extLst>
          </p:cNvPr>
          <p:cNvSpPr txBox="1"/>
          <p:nvPr/>
        </p:nvSpPr>
        <p:spPr>
          <a:xfrm>
            <a:off x="4869712" y="802034"/>
            <a:ext cx="387752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Función logística permite estimar </a:t>
            </a:r>
            <a:r>
              <a:rPr lang="es-MX" dirty="0">
                <a:solidFill>
                  <a:schemeClr val="accent3"/>
                </a:solidFill>
                <a:highlight>
                  <a:schemeClr val="lt2"/>
                </a:highlight>
                <a:latin typeface="Proxima Nova" panose="020B0604020202020204" charset="0"/>
              </a:rPr>
              <a:t>probabilidades</a:t>
            </a:r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 de pertenecer a cada categoría de Y para cada valor de X.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solidFill>
                <a:schemeClr val="accent3"/>
              </a:solidFill>
              <a:latin typeface="Proxima Nova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El clasificador de Bayes nos dice que pongamos un umbral de 0,5 para elegir la clase, pero vamos a ver que podríamos querer </a:t>
            </a:r>
            <a:r>
              <a:rPr lang="es-MX" dirty="0">
                <a:solidFill>
                  <a:schemeClr val="accent3"/>
                </a:solidFill>
                <a:highlight>
                  <a:srgbClr val="63D297"/>
                </a:highlight>
                <a:latin typeface="Proxima Nova" panose="020B0604020202020204" charset="0"/>
              </a:rPr>
              <a:t>elegir otro umbral</a:t>
            </a:r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.</a:t>
            </a:r>
          </a:p>
          <a:p>
            <a:pPr algn="just"/>
            <a:endParaRPr lang="es-MX" dirty="0">
              <a:solidFill>
                <a:schemeClr val="accent3"/>
              </a:solidFill>
              <a:latin typeface="Proxima Nova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Los betas se estiman por </a:t>
            </a:r>
            <a:r>
              <a:rPr lang="es-MX" dirty="0">
                <a:solidFill>
                  <a:schemeClr val="accent3"/>
                </a:solidFill>
                <a:highlight>
                  <a:srgbClr val="63D297"/>
                </a:highlight>
                <a:latin typeface="Proxima Nova" panose="020B0604020202020204" charset="0"/>
              </a:rPr>
              <a:t>máxima verosimilitud</a:t>
            </a:r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. Análogo a “minimizar la suma de cuadrados”, permite derivar estimadores (fórmulas a aplicar a los datos). Pero la regla es “</a:t>
            </a:r>
            <a:r>
              <a:rPr lang="es-MX" dirty="0" err="1">
                <a:solidFill>
                  <a:schemeClr val="accent3"/>
                </a:solidFill>
                <a:latin typeface="Proxima Nova" panose="020B0604020202020204" charset="0"/>
              </a:rPr>
              <a:t>encontrá</a:t>
            </a:r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 los betas que hagan que los datos observados sean lo más probables posible”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308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III. </a:t>
            </a:r>
            <a:r>
              <a:rPr lang="en-GB" dirty="0" err="1"/>
              <a:t>Métricas</a:t>
            </a:r>
            <a:r>
              <a:rPr lang="en-GB" dirty="0"/>
              <a:t> de </a:t>
            </a:r>
            <a:r>
              <a:rPr lang="en-GB" dirty="0" err="1"/>
              <a:t>evaluación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843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¿Nos </a:t>
            </a:r>
            <a:r>
              <a:rPr lang="en-GB" dirty="0" err="1"/>
              <a:t>importa</a:t>
            </a:r>
            <a:r>
              <a:rPr lang="en-GB" dirty="0"/>
              <a:t> solo la accuracy?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554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Distintos tipos de error</a:t>
            </a:r>
            <a:endParaRPr dirty="0"/>
          </a:p>
        </p:txBody>
      </p:sp>
      <p:sp>
        <p:nvSpPr>
          <p:cNvPr id="6" name="Google Shape;182;p31">
            <a:extLst>
              <a:ext uri="{FF2B5EF4-FFF2-40B4-BE49-F238E27FC236}">
                <a16:creationId xmlns:a16="http://schemas.microsoft.com/office/drawing/2014/main" id="{128ED185-3F59-40E3-A553-2A3254C45D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1" y="874596"/>
            <a:ext cx="4260300" cy="4193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600" dirty="0"/>
              <a:t>La tasa de error es análoga a la suma de cuadrados.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600" dirty="0"/>
              <a:t>Pero ahora hay distintos tipos de error, y podría ser que no todos nos den lo mismo.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200" dirty="0"/>
              <a:t>Identificar mal a un buen pagador implica no vender un crédito (no ganamos el interés).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200" dirty="0"/>
              <a:t>Identificar mal a un moroso implica que no te devuelven el dinero (perdemos capital + interés)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MX" sz="16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MX" sz="16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sz="1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3CE80F5-333E-41EC-9C07-1484E7CD0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708" y="1014639"/>
            <a:ext cx="4117486" cy="186860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EA51B8B-724C-452B-A102-56A6F0B3042A}"/>
              </a:ext>
            </a:extLst>
          </p:cNvPr>
          <p:cNvSpPr txBox="1"/>
          <p:nvPr/>
        </p:nvSpPr>
        <p:spPr>
          <a:xfrm>
            <a:off x="311700" y="3551780"/>
            <a:ext cx="8520599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s-MX" sz="1600" dirty="0">
                <a:solidFill>
                  <a:schemeClr val="accent3"/>
                </a:solidFill>
                <a:latin typeface="Proxima Nova" panose="020B0604020202020204" charset="0"/>
              </a:rPr>
              <a:t>En el clasificador de Bayes hay implícita una “ponderación” (todos </a:t>
            </a:r>
            <a:r>
              <a:rPr lang="es-MX" sz="1600">
                <a:solidFill>
                  <a:schemeClr val="accent3"/>
                </a:solidFill>
                <a:latin typeface="Proxima Nova" panose="020B0604020202020204" charset="0"/>
              </a:rPr>
              <a:t>los errores </a:t>
            </a:r>
            <a:r>
              <a:rPr lang="es-MX" sz="1600" dirty="0">
                <a:solidFill>
                  <a:schemeClr val="accent3"/>
                </a:solidFill>
                <a:latin typeface="Proxima Nova" panose="020B0604020202020204" charset="0"/>
              </a:rPr>
              <a:t>pesan lo mismo) que puede no corresponderse con la relevancia relativa de cada error.</a:t>
            </a:r>
          </a:p>
          <a:p>
            <a:pPr marL="285750" indent="-285750" algn="just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s-MX" sz="1600" dirty="0">
                <a:solidFill>
                  <a:schemeClr val="accent3"/>
                </a:solidFill>
                <a:latin typeface="Proxima Nova" panose="020B0604020202020204" charset="0"/>
              </a:rPr>
              <a:t>Una forma de corregirlo es mover el umbral de 50%: si la probabilidad estimada de que sea moroso es &gt;20%, lo asigno a la clase “moroso”. Esto va a aumentar la tasa de error (aumentan los “falsos morosos”), pero va a reducir la tasa de “falsos buenos clientes”.</a:t>
            </a:r>
          </a:p>
        </p:txBody>
      </p:sp>
    </p:spTree>
    <p:extLst>
      <p:ext uri="{BB962C8B-B14F-4D97-AF65-F5344CB8AC3E}">
        <p14:creationId xmlns:p14="http://schemas.microsoft.com/office/powerpoint/2010/main" val="3242440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5628823"/>
                  </p:ext>
                </p:extLst>
              </p:nvPr>
            </p:nvGraphicFramePr>
            <p:xfrm>
              <a:off x="-1213121" y="-295468"/>
              <a:ext cx="8902969" cy="511907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053894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07293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23814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23814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23814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Sensitivity</a:t>
                          </a:r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/Potencia</a:t>
                          </a: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23814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Specificity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23814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Precision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Negative Predictive </a:t>
                          </a:r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Value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Accuracy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  <a:p>
                          <a:pPr algn="ctr" fontAlgn="ctr"/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5628823"/>
                  </p:ext>
                </p:extLst>
              </p:nvPr>
            </p:nvGraphicFramePr>
            <p:xfrm>
              <a:off x="-1213121" y="-295468"/>
              <a:ext cx="8902969" cy="511907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053894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07293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23814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23814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23814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198817" r="-685" b="-199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23814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300595" r="-685" b="-100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23814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00342" t="-400595" r="-201027" b="-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99317" t="-400595" r="-100341" b="-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400595" r="-685" b="-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7012F06-0C20-4041-8B71-6D53D81A9A57}"/>
                  </a:ext>
                </a:extLst>
              </p:cNvPr>
              <p:cNvSpPr txBox="1"/>
              <p:nvPr/>
            </p:nvSpPr>
            <p:spPr>
              <a:xfrm>
                <a:off x="7740502" y="3005469"/>
                <a:ext cx="124046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MX" sz="12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1− </m:t>
                    </m:r>
                  </m:oMath>
                </a14:m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Error tipo I)</a:t>
                </a:r>
                <a:endParaRPr lang="es-AR" sz="1200" dirty="0">
                  <a:solidFill>
                    <a:schemeClr val="accent2"/>
                  </a:solidFill>
                  <a:latin typeface="Proxima Nova" panose="020B0604020202020204" charset="0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7012F06-0C20-4041-8B71-6D53D81A9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502" y="3005469"/>
                <a:ext cx="1240465" cy="276999"/>
              </a:xfrm>
              <a:prstGeom prst="rect">
                <a:avLst/>
              </a:prstGeom>
              <a:blipFill>
                <a:blip r:embed="rId4"/>
                <a:stretch>
                  <a:fillRect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B2C836D-D7B3-472B-83CF-FE0331FD1046}"/>
                  </a:ext>
                </a:extLst>
              </p:cNvPr>
              <p:cNvSpPr txBox="1"/>
              <p:nvPr/>
            </p:nvSpPr>
            <p:spPr>
              <a:xfrm>
                <a:off x="7726326" y="2125567"/>
                <a:ext cx="133970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MX" sz="12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1− </m:t>
                    </m:r>
                  </m:oMath>
                </a14:m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Error tipo II)</a:t>
                </a:r>
                <a:endParaRPr lang="es-AR" sz="1200" dirty="0">
                  <a:solidFill>
                    <a:schemeClr val="accent2"/>
                  </a:solidFill>
                  <a:latin typeface="Proxima Nova" panose="020B0604020202020204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B2C836D-D7B3-472B-83CF-FE0331FD1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326" y="2125567"/>
                <a:ext cx="1339703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B267391-E019-470A-A344-B434E1C688B8}"/>
                  </a:ext>
                </a:extLst>
              </p:cNvPr>
              <p:cNvSpPr txBox="1"/>
              <p:nvPr/>
            </p:nvSpPr>
            <p:spPr>
              <a:xfrm>
                <a:off x="7651898" y="4086446"/>
                <a:ext cx="148855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MX" sz="12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1− </m:t>
                    </m:r>
                  </m:oMath>
                </a14:m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Tasa de error)</a:t>
                </a:r>
                <a:endParaRPr lang="es-AR" sz="1200" dirty="0">
                  <a:solidFill>
                    <a:schemeClr val="accent2"/>
                  </a:solidFill>
                  <a:latin typeface="Proxima Nova" panose="020B0604020202020204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B267391-E019-470A-A344-B434E1C68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898" y="4086446"/>
                <a:ext cx="1488557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329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Curva ROC</a:t>
            </a:r>
            <a:endParaRPr dirty="0"/>
          </a:p>
        </p:txBody>
      </p:sp>
      <p:sp>
        <p:nvSpPr>
          <p:cNvPr id="6" name="Google Shape;182;p31">
            <a:extLst>
              <a:ext uri="{FF2B5EF4-FFF2-40B4-BE49-F238E27FC236}">
                <a16:creationId xmlns:a16="http://schemas.microsoft.com/office/drawing/2014/main" id="{128ED185-3F59-40E3-A553-2A3254C45D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1" y="874596"/>
            <a:ext cx="4260300" cy="4193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600" dirty="0"/>
              <a:t>La curva ROC nos permite visualizar cuán alta es la tasa de verdaderos positivos (morosos identificados) y cuan baja la de falsos positivos (buenos mal-clasificados como morosos) para cualquier umbral.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600" dirty="0"/>
              <a:t>Naturalmente cuando aumenta el umbral (somos más laxos para identificar como positivos) aumentan ambas.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MX" sz="16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sz="1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EA51B8B-724C-452B-A102-56A6F0B3042A}"/>
              </a:ext>
            </a:extLst>
          </p:cNvPr>
          <p:cNvSpPr txBox="1"/>
          <p:nvPr/>
        </p:nvSpPr>
        <p:spPr>
          <a:xfrm>
            <a:off x="311700" y="3551780"/>
            <a:ext cx="8520599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s-MX" sz="1600" dirty="0">
                <a:solidFill>
                  <a:schemeClr val="accent3"/>
                </a:solidFill>
                <a:latin typeface="Proxima Nova" panose="020B0604020202020204" charset="0"/>
              </a:rPr>
              <a:t>En el gráfico no vemos el umbral, </a:t>
            </a:r>
            <a:r>
              <a:rPr lang="es-MX" sz="1600">
                <a:solidFill>
                  <a:schemeClr val="accent3"/>
                </a:solidFill>
                <a:latin typeface="Proxima Nova" panose="020B0604020202020204" charset="0"/>
              </a:rPr>
              <a:t>pero cuando este crece, </a:t>
            </a:r>
            <a:r>
              <a:rPr lang="es-MX" sz="1600" dirty="0">
                <a:solidFill>
                  <a:schemeClr val="accent3"/>
                </a:solidFill>
                <a:latin typeface="Proxima Nova" panose="020B0604020202020204" charset="0"/>
              </a:rPr>
              <a:t>la curva se mueve hacia arriba y a la derecha. Una curva ROC que tocara la esquina superior izquierda nos diría que no tengo errores salvo con un umbral = 1 (clasifico a todos como positivos). </a:t>
            </a:r>
          </a:p>
          <a:p>
            <a:pPr marL="285750" indent="-285750" algn="just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s-MX" sz="1600" dirty="0">
                <a:solidFill>
                  <a:schemeClr val="accent3"/>
                </a:solidFill>
                <a:latin typeface="Proxima Nova" panose="020B0604020202020204" charset="0"/>
              </a:rPr>
              <a:t>Un clasificador muy bueno tiene un área debajo de la ROC (AUC) muy grande (cercana a 1). Podemos usar la AUC como métrica de evaluación.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13C610-3E00-4826-A11A-4A9A99E3F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762" y="191337"/>
            <a:ext cx="3636775" cy="331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8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Contenidos por clase</a:t>
            </a:r>
            <a:endParaRPr/>
          </a:p>
        </p:txBody>
      </p:sp>
      <p:graphicFrame>
        <p:nvGraphicFramePr>
          <p:cNvPr id="121" name="Google Shape;121;p21"/>
          <p:cNvGraphicFramePr/>
          <p:nvPr>
            <p:extLst>
              <p:ext uri="{D42A27DB-BD31-4B8C-83A1-F6EECF244321}">
                <p14:modId xmlns:p14="http://schemas.microsoft.com/office/powerpoint/2010/main" val="210883375"/>
              </p:ext>
            </p:extLst>
          </p:nvPr>
        </p:nvGraphicFramePr>
        <p:xfrm>
          <a:off x="311750" y="1238250"/>
          <a:ext cx="8520550" cy="3728890"/>
        </p:xfrm>
        <a:graphic>
          <a:graphicData uri="http://schemas.openxmlformats.org/drawingml/2006/table">
            <a:tbl>
              <a:tblPr>
                <a:noFill/>
                <a:tableStyleId>{272BD5B9-A1A1-4B16-8F28-979374803D1B}</a:tableStyleId>
              </a:tblPr>
              <a:tblGrid>
                <a:gridCol w="93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Clase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Fecha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Temas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Bibliografía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13/8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Intro,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tipos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de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trade-offs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 2 ISLR + Cap 1 TMR + Caps 4 y 5 IMS</a:t>
                      </a:r>
                      <a:endParaRPr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Explorando y transformando variables.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</a:t>
                      </a: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 regresión lineal simple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6 TMR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27/8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 lineal múltiple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y 8 TMR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8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1 - </a:t>
                      </a:r>
                      <a:r>
                        <a:rPr lang="en-GB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</a:t>
                      </a: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logística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4.1 a 4.3 </a:t>
                      </a:r>
                      <a:r>
                        <a:rPr lang="en-GB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9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2 – KNN y LDA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4.4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endParaRPr lang="es-AR"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17/9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Métricas de rendimiento y </a:t>
                      </a:r>
                      <a:r>
                        <a:rPr lang="es-AR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CrossValidation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5, 9 y 10 TMR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>
            <a:spLocks noGrp="1"/>
          </p:cNvSpPr>
          <p:nvPr>
            <p:ph type="title"/>
          </p:nvPr>
        </p:nvSpPr>
        <p:spPr>
          <a:xfrm>
            <a:off x="311700" y="156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 </a:t>
            </a:r>
            <a:r>
              <a:rPr lang="en-GB" dirty="0" err="1"/>
              <a:t>clase</a:t>
            </a:r>
            <a:r>
              <a:rPr lang="en-GB" dirty="0"/>
              <a:t> que </a:t>
            </a:r>
            <a:r>
              <a:rPr lang="en-GB" dirty="0" err="1"/>
              <a:t>viene</a:t>
            </a:r>
            <a:endParaRPr dirty="0"/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311700" y="728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Teórico</a:t>
            </a:r>
            <a:r>
              <a:rPr lang="en-GB" dirty="0"/>
              <a:t>: </a:t>
            </a:r>
            <a:r>
              <a:rPr lang="es-MX" dirty="0"/>
              <a:t>Clasificación (KNN, NB, LDA/QDA)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Práctico</a:t>
            </a:r>
            <a:r>
              <a:rPr lang="en-GB" dirty="0"/>
              <a:t>: resolver </a:t>
            </a:r>
            <a:r>
              <a:rPr lang="en-GB" dirty="0" err="1"/>
              <a:t>práctica</a:t>
            </a:r>
            <a:r>
              <a:rPr lang="en-GB" dirty="0"/>
              <a:t> </a:t>
            </a:r>
            <a:r>
              <a:rPr lang="en-GB" dirty="0" err="1"/>
              <a:t>independiente</a:t>
            </a:r>
            <a:r>
              <a:rPr lang="en-GB" dirty="0"/>
              <a:t>. Traer </a:t>
            </a:r>
            <a:r>
              <a:rPr lang="en-GB" dirty="0" err="1"/>
              <a:t>dudas</a:t>
            </a:r>
            <a:r>
              <a:rPr lang="en-GB" dirty="0"/>
              <a:t> y/o </a:t>
            </a:r>
            <a:r>
              <a:rPr lang="en-GB" dirty="0" err="1"/>
              <a:t>comentarios</a:t>
            </a:r>
            <a:r>
              <a:rPr lang="en-GB" dirty="0"/>
              <a:t>.</a:t>
            </a:r>
            <a:endParaRPr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145B3FB-7342-4E71-9BFC-E11EAF6C5DF5}"/>
              </a:ext>
            </a:extLst>
          </p:cNvPr>
          <p:cNvSpPr/>
          <p:nvPr/>
        </p:nvSpPr>
        <p:spPr>
          <a:xfrm>
            <a:off x="3290341" y="1723993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B632E5A-4EC9-41C2-BBFC-9766265C44FE}"/>
              </a:ext>
            </a:extLst>
          </p:cNvPr>
          <p:cNvSpPr/>
          <p:nvPr/>
        </p:nvSpPr>
        <p:spPr>
          <a:xfrm>
            <a:off x="1176728" y="243854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Regresión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47F4ABD-0674-4258-A285-FBF3C6E93617}"/>
              </a:ext>
            </a:extLst>
          </p:cNvPr>
          <p:cNvSpPr/>
          <p:nvPr/>
        </p:nvSpPr>
        <p:spPr>
          <a:xfrm>
            <a:off x="4204741" y="2437608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Clasificación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7" name="Hexágono 6">
            <a:extLst>
              <a:ext uri="{FF2B5EF4-FFF2-40B4-BE49-F238E27FC236}">
                <a16:creationId xmlns:a16="http://schemas.microsoft.com/office/drawing/2014/main" id="{B4A15687-AEF3-4D6D-8F47-03315C779737}"/>
              </a:ext>
            </a:extLst>
          </p:cNvPr>
          <p:cNvSpPr/>
          <p:nvPr/>
        </p:nvSpPr>
        <p:spPr>
          <a:xfrm>
            <a:off x="1054011" y="3269424"/>
            <a:ext cx="1008000" cy="720000"/>
          </a:xfrm>
          <a:prstGeom prst="hexagon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Simple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8" name="Hexágono 7">
            <a:extLst>
              <a:ext uri="{FF2B5EF4-FFF2-40B4-BE49-F238E27FC236}">
                <a16:creationId xmlns:a16="http://schemas.microsoft.com/office/drawing/2014/main" id="{3BF65DD4-EAEA-4B1C-BBF0-5A68EE730321}"/>
              </a:ext>
            </a:extLst>
          </p:cNvPr>
          <p:cNvSpPr/>
          <p:nvPr/>
        </p:nvSpPr>
        <p:spPr>
          <a:xfrm>
            <a:off x="2124945" y="3269424"/>
            <a:ext cx="1008000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Múltiple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6F16667-71CD-4624-95E1-607FBD7D6ACF}"/>
              </a:ext>
            </a:extLst>
          </p:cNvPr>
          <p:cNvSpPr/>
          <p:nvPr/>
        </p:nvSpPr>
        <p:spPr>
          <a:xfrm>
            <a:off x="3442741" y="3534116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No 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0C0A2D5-0C0B-4E99-BC5A-D714607EBEAC}"/>
              </a:ext>
            </a:extLst>
          </p:cNvPr>
          <p:cNvSpPr/>
          <p:nvPr/>
        </p:nvSpPr>
        <p:spPr>
          <a:xfrm>
            <a:off x="5431437" y="3532224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165C982-3D86-4661-A8BF-8DE48886B6E1}"/>
              </a:ext>
            </a:extLst>
          </p:cNvPr>
          <p:cNvCxnSpPr>
            <a:stCxn id="5" idx="2"/>
          </p:cNvCxnSpPr>
          <p:nvPr/>
        </p:nvCxnSpPr>
        <p:spPr>
          <a:xfrm flipH="1">
            <a:off x="1558011" y="2895745"/>
            <a:ext cx="533117" cy="37367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F94F15C-9794-4B1A-B648-4907956D0C5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091128" y="2895745"/>
            <a:ext cx="547038" cy="37367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CB6318D-3F7F-4FAF-A4D3-33B8935422D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091128" y="2181193"/>
            <a:ext cx="2113613" cy="25735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9EBF89C-6C64-450C-979E-FE87BAAB9EF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204741" y="2181193"/>
            <a:ext cx="914400" cy="25641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BE67496B-E5E3-4BB5-B5AD-9E9E323F3564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4357141" y="2894808"/>
            <a:ext cx="762000" cy="63930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DD41F7D8-A71A-4F43-9BF8-33342DAA53C9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5119141" y="2894808"/>
            <a:ext cx="1226696" cy="63741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B7BA1A1B-A655-4A50-A251-BF99DA6D237F}"/>
              </a:ext>
            </a:extLst>
          </p:cNvPr>
          <p:cNvGrpSpPr/>
          <p:nvPr/>
        </p:nvGrpSpPr>
        <p:grpSpPr>
          <a:xfrm>
            <a:off x="3094458" y="3982722"/>
            <a:ext cx="4451377" cy="993357"/>
            <a:chOff x="2231068" y="3666366"/>
            <a:chExt cx="4451377" cy="993357"/>
          </a:xfrm>
        </p:grpSpPr>
        <p:sp>
          <p:nvSpPr>
            <p:cNvPr id="24" name="Hexágono 23">
              <a:extLst>
                <a:ext uri="{FF2B5EF4-FFF2-40B4-BE49-F238E27FC236}">
                  <a16:creationId xmlns:a16="http://schemas.microsoft.com/office/drawing/2014/main" id="{5E2E8CE4-CBE4-45B9-BE6A-191EFF723A6F}"/>
                </a:ext>
              </a:extLst>
            </p:cNvPr>
            <p:cNvSpPr/>
            <p:nvPr/>
          </p:nvSpPr>
          <p:spPr>
            <a:xfrm>
              <a:off x="2231068" y="3939723"/>
              <a:ext cx="1087946" cy="720000"/>
            </a:xfrm>
            <a:prstGeom prst="hexagon">
              <a:avLst/>
            </a:prstGeom>
            <a:noFill/>
            <a:ln w="28575">
              <a:solidFill>
                <a:srgbClr val="63D2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>
                  <a:solidFill>
                    <a:schemeClr val="accent2"/>
                  </a:solidFill>
                  <a:latin typeface="Proxima Nova" panose="020B0604020202020204" charset="0"/>
                </a:rPr>
                <a:t>KNN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25" name="Hexágono 24">
              <a:extLst>
                <a:ext uri="{FF2B5EF4-FFF2-40B4-BE49-F238E27FC236}">
                  <a16:creationId xmlns:a16="http://schemas.microsoft.com/office/drawing/2014/main" id="{36036BA3-A3F4-4103-B24A-6F4836B97600}"/>
                </a:ext>
              </a:extLst>
            </p:cNvPr>
            <p:cNvSpPr/>
            <p:nvPr/>
          </p:nvSpPr>
          <p:spPr>
            <a:xfrm>
              <a:off x="4465909" y="3939723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Regresión logística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26" name="Hexágono 25">
              <a:extLst>
                <a:ext uri="{FF2B5EF4-FFF2-40B4-BE49-F238E27FC236}">
                  <a16:creationId xmlns:a16="http://schemas.microsoft.com/office/drawing/2014/main" id="{CBA7F55C-56EB-4463-8D67-BA3960065FE9}"/>
                </a:ext>
              </a:extLst>
            </p:cNvPr>
            <p:cNvSpPr/>
            <p:nvPr/>
          </p:nvSpPr>
          <p:spPr>
            <a:xfrm>
              <a:off x="5594499" y="3939723"/>
              <a:ext cx="1087946" cy="720000"/>
            </a:xfrm>
            <a:prstGeom prst="hexagon">
              <a:avLst/>
            </a:prstGeom>
            <a:noFill/>
            <a:ln w="28575">
              <a:solidFill>
                <a:srgbClr val="63D2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LDA/QDA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5F01EF89-A3D1-4AA7-AE5D-2C0FA15D4E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5730" y="3668258"/>
              <a:ext cx="761942" cy="2587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9F881377-83D8-4E11-B1F3-BAF282F423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882" y="3666366"/>
              <a:ext cx="526486" cy="27552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BCD41DBB-9190-4CE5-95FC-A0C326C2E61B}"/>
                </a:ext>
              </a:extLst>
            </p:cNvPr>
            <p:cNvCxnSpPr>
              <a:cxnSpLocks/>
            </p:cNvCxnSpPr>
            <p:nvPr/>
          </p:nvCxnSpPr>
          <p:spPr>
            <a:xfrm>
              <a:off x="5536368" y="3666366"/>
              <a:ext cx="602104" cy="27552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Hexágono 29">
              <a:extLst>
                <a:ext uri="{FF2B5EF4-FFF2-40B4-BE49-F238E27FC236}">
                  <a16:creationId xmlns:a16="http://schemas.microsoft.com/office/drawing/2014/main" id="{E984C9F8-8903-4E77-B5A9-F08B86DD97B0}"/>
                </a:ext>
              </a:extLst>
            </p:cNvPr>
            <p:cNvSpPr/>
            <p:nvPr/>
          </p:nvSpPr>
          <p:spPr>
            <a:xfrm>
              <a:off x="3348488" y="3939723"/>
              <a:ext cx="1087946" cy="720000"/>
            </a:xfrm>
            <a:prstGeom prst="hexagon">
              <a:avLst/>
            </a:prstGeom>
            <a:noFill/>
            <a:ln w="28575">
              <a:solidFill>
                <a:srgbClr val="63D2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>
                  <a:solidFill>
                    <a:schemeClr val="accent2"/>
                  </a:solidFill>
                  <a:latin typeface="Proxima Nova" panose="020B0604020202020204" charset="0"/>
                </a:rPr>
                <a:t>Naive</a:t>
              </a:r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 Bayes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223B8F57-79A1-407F-AC0B-9D7FB5430EC4}"/>
                </a:ext>
              </a:extLst>
            </p:cNvPr>
            <p:cNvCxnSpPr>
              <a:cxnSpLocks/>
            </p:cNvCxnSpPr>
            <p:nvPr/>
          </p:nvCxnSpPr>
          <p:spPr>
            <a:xfrm>
              <a:off x="3547672" y="3668258"/>
              <a:ext cx="344789" cy="270528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Anexos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6091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50975" y="-154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Sobre la función Logistica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8834103-5F04-EE8D-4AD6-D25DC4580233}"/>
                  </a:ext>
                </a:extLst>
              </p:cNvPr>
              <p:cNvSpPr txBox="1"/>
              <p:nvPr/>
            </p:nvSpPr>
            <p:spPr>
              <a:xfrm>
                <a:off x="2200940" y="532322"/>
                <a:ext cx="3976576" cy="557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GB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MX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⁡(−(</m:t>
                          </m:r>
                          <m:sSub>
                            <m:sSubPr>
                              <m:ctrlPr>
                                <a:rPr lang="es-MX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s-MX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MX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  <m:r>
                            <a:rPr lang="es-MX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8834103-5F04-EE8D-4AD6-D25DC4580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940" y="532322"/>
                <a:ext cx="3976576" cy="5577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8688AAB-42D6-E5CD-A22D-F1BF3D0D1F42}"/>
                  </a:ext>
                </a:extLst>
              </p:cNvPr>
              <p:cNvSpPr txBox="1"/>
              <p:nvPr/>
            </p:nvSpPr>
            <p:spPr>
              <a:xfrm>
                <a:off x="466596" y="1177829"/>
                <a:ext cx="7889357" cy="543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dirty="0">
                    <a:latin typeface="Proxima Nova" panose="020B0604020202020204" charset="0"/>
                  </a:rPr>
                  <a:t>¿Qué pasa si al estimar el modelo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MX" dirty="0">
                    <a:latin typeface="Proxima Nova" panose="020B0604020202020204" charset="0"/>
                  </a:rPr>
                  <a:t> vale 0? </a:t>
                </a:r>
              </a:p>
              <a:p>
                <a:r>
                  <a:rPr lang="es-MX" dirty="0">
                    <a:latin typeface="Proxima Nova" panose="020B0604020202020204" charset="0"/>
                  </a:rPr>
                  <a:t>¿Qué pasa si arroja valores muy negativos o muy positivos?</a:t>
                </a:r>
                <a:endParaRPr lang="es-AR" dirty="0">
                  <a:latin typeface="Proxima Nova" panose="020B0604020202020204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8688AAB-42D6-E5CD-A22D-F1BF3D0D1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96" y="1177829"/>
                <a:ext cx="7889357" cy="543610"/>
              </a:xfrm>
              <a:prstGeom prst="rect">
                <a:avLst/>
              </a:prstGeom>
              <a:blipFill>
                <a:blip r:embed="rId4"/>
                <a:stretch>
                  <a:fillRect l="-232" b="-112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37E2ADE0-1C8F-4580-150A-812E463FF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902394"/>
            <a:ext cx="4642630" cy="278231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4BADDF7-7520-A0F5-FFD1-BB783195E0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2630" y="1949211"/>
            <a:ext cx="4475346" cy="268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9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Nuestra </a:t>
            </a:r>
            <a:r>
              <a:rPr lang="en-GB" sz="2500" dirty="0" err="1"/>
              <a:t>hoja</a:t>
            </a:r>
            <a:r>
              <a:rPr lang="en-GB" sz="2500" dirty="0"/>
              <a:t> de </a:t>
            </a:r>
            <a:r>
              <a:rPr lang="en-GB" sz="2500" dirty="0" err="1"/>
              <a:t>ruta</a:t>
            </a:r>
            <a:endParaRPr sz="25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D990B10-D7C9-44AC-9FD0-2E27B3A75CC4}"/>
              </a:ext>
            </a:extLst>
          </p:cNvPr>
          <p:cNvSpPr/>
          <p:nvPr/>
        </p:nvSpPr>
        <p:spPr>
          <a:xfrm>
            <a:off x="4309672" y="713242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Modelización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A276890-EAB7-4F68-A4F0-5961C18E2333}"/>
              </a:ext>
            </a:extLst>
          </p:cNvPr>
          <p:cNvSpPr/>
          <p:nvPr/>
        </p:nvSpPr>
        <p:spPr>
          <a:xfrm>
            <a:off x="2480872" y="140093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649CADF-86CA-4D53-8604-119C91D962C1}"/>
              </a:ext>
            </a:extLst>
          </p:cNvPr>
          <p:cNvSpPr/>
          <p:nvPr/>
        </p:nvSpPr>
        <p:spPr>
          <a:xfrm>
            <a:off x="6138472" y="140093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no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4C45660-C9E1-4682-8D24-67D65EDC5AD7}"/>
              </a:ext>
            </a:extLst>
          </p:cNvPr>
          <p:cNvSpPr/>
          <p:nvPr/>
        </p:nvSpPr>
        <p:spPr>
          <a:xfrm>
            <a:off x="367259" y="2115487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Regresión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1A5A473-C51D-457B-9320-56B40E145AED}"/>
              </a:ext>
            </a:extLst>
          </p:cNvPr>
          <p:cNvSpPr/>
          <p:nvPr/>
        </p:nvSpPr>
        <p:spPr>
          <a:xfrm>
            <a:off x="3395272" y="2114550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Clasificación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F6141949-D737-4BE2-9122-26956F8C60B8}"/>
              </a:ext>
            </a:extLst>
          </p:cNvPr>
          <p:cNvSpPr/>
          <p:nvPr/>
        </p:nvSpPr>
        <p:spPr>
          <a:xfrm>
            <a:off x="244542" y="2946366"/>
            <a:ext cx="1008000" cy="720000"/>
          </a:xfrm>
          <a:prstGeom prst="hexagon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Simple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9961A3D7-B739-4884-8B84-3074ECF546FC}"/>
              </a:ext>
            </a:extLst>
          </p:cNvPr>
          <p:cNvSpPr/>
          <p:nvPr/>
        </p:nvSpPr>
        <p:spPr>
          <a:xfrm>
            <a:off x="1315476" y="2946366"/>
            <a:ext cx="1008000" cy="720000"/>
          </a:xfrm>
          <a:prstGeom prst="hexagon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Múltiple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C9932A63-2CAB-4E2D-9825-0475BF88F7A0}"/>
              </a:ext>
            </a:extLst>
          </p:cNvPr>
          <p:cNvSpPr/>
          <p:nvPr/>
        </p:nvSpPr>
        <p:spPr>
          <a:xfrm>
            <a:off x="6026046" y="2133912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>
                <a:solidFill>
                  <a:schemeClr val="accent2"/>
                </a:solidFill>
                <a:latin typeface="Proxima Nova" panose="020B0604020202020204" charset="0"/>
              </a:rPr>
              <a:t>Clustering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29BDC7DB-4962-4B47-83B4-B72C48164E29}"/>
              </a:ext>
            </a:extLst>
          </p:cNvPr>
          <p:cNvSpPr/>
          <p:nvPr/>
        </p:nvSpPr>
        <p:spPr>
          <a:xfrm>
            <a:off x="7199411" y="2133912"/>
            <a:ext cx="1008000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PCA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B9A89CBC-6B47-41DB-9701-F40FC126C137}"/>
              </a:ext>
            </a:extLst>
          </p:cNvPr>
          <p:cNvSpPr/>
          <p:nvPr/>
        </p:nvSpPr>
        <p:spPr>
          <a:xfrm>
            <a:off x="2633272" y="3211058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No 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9E022CC-60EF-4D14-A8D8-A2272C00939F}"/>
              </a:ext>
            </a:extLst>
          </p:cNvPr>
          <p:cNvSpPr/>
          <p:nvPr/>
        </p:nvSpPr>
        <p:spPr>
          <a:xfrm>
            <a:off x="4621968" y="3209166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77E1FACB-771C-4678-8AEC-39BF517E1D99}"/>
              </a:ext>
            </a:extLst>
          </p:cNvPr>
          <p:cNvCxnSpPr>
            <a:stCxn id="11" idx="2"/>
          </p:cNvCxnSpPr>
          <p:nvPr/>
        </p:nvCxnSpPr>
        <p:spPr>
          <a:xfrm flipH="1">
            <a:off x="748542" y="2572687"/>
            <a:ext cx="533117" cy="37367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0F40D13E-8445-47B1-A87F-A5950F6CF87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281659" y="2572687"/>
            <a:ext cx="547038" cy="37367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7CEEF7BB-59F9-4FD2-B3AB-532406514BF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1281659" y="1858135"/>
            <a:ext cx="2113613" cy="257352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6DF477B-E1A1-420E-99FE-F4FEFB8B0159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3395272" y="1858135"/>
            <a:ext cx="914400" cy="25641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8DED36CA-EBB0-4414-9220-3514866BE20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395272" y="1170442"/>
            <a:ext cx="1828800" cy="23049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36296CC0-4538-4702-BAE5-618BF6EC547F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224072" y="1170442"/>
            <a:ext cx="1828800" cy="23049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0A0F49A6-13A2-455D-BE09-F1DA863A84CA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 flipH="1">
            <a:off x="3547672" y="2571750"/>
            <a:ext cx="762000" cy="639308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CE8EE3FF-AC20-4199-88E8-E4E59FB51FDC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>
            <a:off x="4309672" y="2571750"/>
            <a:ext cx="1226696" cy="637416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E819977-5368-4D96-9F5B-91B50EC716FF}"/>
              </a:ext>
            </a:extLst>
          </p:cNvPr>
          <p:cNvCxnSpPr>
            <a:stCxn id="10" idx="2"/>
          </p:cNvCxnSpPr>
          <p:nvPr/>
        </p:nvCxnSpPr>
        <p:spPr>
          <a:xfrm flipH="1">
            <a:off x="6570019" y="1858135"/>
            <a:ext cx="482853" cy="27577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74C57113-C9A9-45EB-B72F-220236E6926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052872" y="1858135"/>
            <a:ext cx="650539" cy="27577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o 30">
            <a:extLst>
              <a:ext uri="{FF2B5EF4-FFF2-40B4-BE49-F238E27FC236}">
                <a16:creationId xmlns:a16="http://schemas.microsoft.com/office/drawing/2014/main" id="{502142DA-8124-47E7-94E0-8F8E71645525}"/>
              </a:ext>
            </a:extLst>
          </p:cNvPr>
          <p:cNvGrpSpPr/>
          <p:nvPr/>
        </p:nvGrpSpPr>
        <p:grpSpPr>
          <a:xfrm>
            <a:off x="2323476" y="3662347"/>
            <a:ext cx="4451377" cy="993357"/>
            <a:chOff x="2231068" y="3666366"/>
            <a:chExt cx="4451377" cy="993357"/>
          </a:xfrm>
        </p:grpSpPr>
        <p:sp>
          <p:nvSpPr>
            <p:cNvPr id="32" name="Hexágono 31">
              <a:extLst>
                <a:ext uri="{FF2B5EF4-FFF2-40B4-BE49-F238E27FC236}">
                  <a16:creationId xmlns:a16="http://schemas.microsoft.com/office/drawing/2014/main" id="{529EAA1E-A7F6-4F37-8D6D-88E830B90B0A}"/>
                </a:ext>
              </a:extLst>
            </p:cNvPr>
            <p:cNvSpPr/>
            <p:nvPr/>
          </p:nvSpPr>
          <p:spPr>
            <a:xfrm>
              <a:off x="2231068" y="3939723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>
                  <a:solidFill>
                    <a:schemeClr val="accent2"/>
                  </a:solidFill>
                  <a:latin typeface="Proxima Nova" panose="020B0604020202020204" charset="0"/>
                </a:rPr>
                <a:t>KNN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34" name="Hexágono 33">
              <a:extLst>
                <a:ext uri="{FF2B5EF4-FFF2-40B4-BE49-F238E27FC236}">
                  <a16:creationId xmlns:a16="http://schemas.microsoft.com/office/drawing/2014/main" id="{04F7ED29-805D-4E20-A16C-0063D4904281}"/>
                </a:ext>
              </a:extLst>
            </p:cNvPr>
            <p:cNvSpPr/>
            <p:nvPr/>
          </p:nvSpPr>
          <p:spPr>
            <a:xfrm>
              <a:off x="4465909" y="3939723"/>
              <a:ext cx="1087946" cy="720000"/>
            </a:xfrm>
            <a:prstGeom prst="hexagon">
              <a:avLst/>
            </a:prstGeom>
            <a:noFill/>
            <a:ln w="28575">
              <a:solidFill>
                <a:srgbClr val="63D2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Regresión logística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35" name="Hexágono 34">
              <a:extLst>
                <a:ext uri="{FF2B5EF4-FFF2-40B4-BE49-F238E27FC236}">
                  <a16:creationId xmlns:a16="http://schemas.microsoft.com/office/drawing/2014/main" id="{8BBF3328-490A-4665-8116-04F84927AE1A}"/>
                </a:ext>
              </a:extLst>
            </p:cNvPr>
            <p:cNvSpPr/>
            <p:nvPr/>
          </p:nvSpPr>
          <p:spPr>
            <a:xfrm>
              <a:off x="5594499" y="3939723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LDA/QDA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161A46A2-DA9B-492C-B01C-4A31DF994A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5730" y="3668258"/>
              <a:ext cx="761942" cy="2587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1A0B9E42-2550-4DC0-A1B4-51A282E1C5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882" y="3666366"/>
              <a:ext cx="526486" cy="27552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E7B0F427-1252-47D5-9D8B-7E64D7A6EA3E}"/>
                </a:ext>
              </a:extLst>
            </p:cNvPr>
            <p:cNvCxnSpPr>
              <a:cxnSpLocks/>
            </p:cNvCxnSpPr>
            <p:nvPr/>
          </p:nvCxnSpPr>
          <p:spPr>
            <a:xfrm>
              <a:off x="5536368" y="3666366"/>
              <a:ext cx="602104" cy="27552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Hexágono 40">
              <a:extLst>
                <a:ext uri="{FF2B5EF4-FFF2-40B4-BE49-F238E27FC236}">
                  <a16:creationId xmlns:a16="http://schemas.microsoft.com/office/drawing/2014/main" id="{837149E1-CC41-437F-9E91-1F84285CFD88}"/>
                </a:ext>
              </a:extLst>
            </p:cNvPr>
            <p:cNvSpPr/>
            <p:nvPr/>
          </p:nvSpPr>
          <p:spPr>
            <a:xfrm>
              <a:off x="3348488" y="3939723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>
                  <a:solidFill>
                    <a:schemeClr val="accent2"/>
                  </a:solidFill>
                  <a:latin typeface="Proxima Nova" panose="020B0604020202020204" charset="0"/>
                </a:rPr>
                <a:t>Naive</a:t>
              </a:r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 Bayes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F34A4B17-19D2-4D18-9719-D88C79DFEA8A}"/>
                </a:ext>
              </a:extLst>
            </p:cNvPr>
            <p:cNvCxnSpPr>
              <a:cxnSpLocks/>
            </p:cNvCxnSpPr>
            <p:nvPr/>
          </p:nvCxnSpPr>
          <p:spPr>
            <a:xfrm>
              <a:off x="3547672" y="3668258"/>
              <a:ext cx="344789" cy="270528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041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72140" y="1690577"/>
            <a:ext cx="8463516" cy="1145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Teórica 4: Modelos de clasificación y técnicas orientadas a la predicción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Agenda </a:t>
            </a:r>
            <a:r>
              <a:rPr lang="en-GB" dirty="0" err="1"/>
              <a:t>clase</a:t>
            </a:r>
            <a:r>
              <a:rPr lang="en-GB" dirty="0"/>
              <a:t> 4</a:t>
            </a:r>
            <a:endParaRPr dirty="0"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82600">
              <a:lnSpc>
                <a:spcPct val="150000"/>
              </a:lnSpc>
              <a:buFont typeface="+mj-lt"/>
              <a:buAutoNum type="romanUcPeriod"/>
            </a:pPr>
            <a:r>
              <a:rPr lang="es-AR" dirty="0"/>
              <a:t>Una clasificación ideal: el </a:t>
            </a:r>
            <a:r>
              <a:rPr lang="es-AR" dirty="0">
                <a:highlight>
                  <a:schemeClr val="lt2"/>
                </a:highlight>
              </a:rPr>
              <a:t>clasificador de Bayes</a:t>
            </a:r>
          </a:p>
          <a:p>
            <a:pPr marL="482600">
              <a:lnSpc>
                <a:spcPct val="150000"/>
              </a:lnSpc>
              <a:buFont typeface="+mj-lt"/>
              <a:buAutoNum type="romanUcPeriod"/>
            </a:pPr>
            <a:r>
              <a:rPr lang="es-AR" dirty="0"/>
              <a:t>¿Por qué no regresión lineal?</a:t>
            </a:r>
          </a:p>
          <a:p>
            <a:pPr marL="482600">
              <a:lnSpc>
                <a:spcPct val="150000"/>
              </a:lnSpc>
              <a:buFont typeface="+mj-lt"/>
              <a:buAutoNum type="romanUcPeriod"/>
            </a:pPr>
            <a:r>
              <a:rPr lang="es-AR" dirty="0"/>
              <a:t>Regresión</a:t>
            </a:r>
            <a:r>
              <a:rPr lang="en-GB" dirty="0"/>
              <a:t> </a:t>
            </a:r>
            <a:r>
              <a:rPr lang="en-GB" dirty="0" err="1">
                <a:highlight>
                  <a:schemeClr val="lt2"/>
                </a:highlight>
              </a:rPr>
              <a:t>logística</a:t>
            </a:r>
            <a:endParaRPr lang="en-GB" dirty="0">
              <a:highlight>
                <a:schemeClr val="lt2"/>
              </a:highlight>
            </a:endParaRPr>
          </a:p>
          <a:p>
            <a:pPr marL="482600">
              <a:lnSpc>
                <a:spcPct val="150000"/>
              </a:lnSpc>
              <a:buFont typeface="+mj-lt"/>
              <a:buAutoNum type="romanUcPeriod"/>
            </a:pPr>
            <a:r>
              <a:rPr lang="en-GB" dirty="0" err="1"/>
              <a:t>Métricas</a:t>
            </a:r>
            <a:r>
              <a:rPr lang="en-GB" dirty="0"/>
              <a:t> de </a:t>
            </a:r>
            <a:r>
              <a:rPr lang="en-GB" dirty="0" err="1"/>
              <a:t>evaluación</a:t>
            </a:r>
            <a:r>
              <a:rPr lang="en-GB" dirty="0"/>
              <a:t> </a:t>
            </a:r>
            <a:r>
              <a:rPr lang="en-GB" dirty="0">
                <a:highlight>
                  <a:schemeClr val="lt2"/>
                </a:highlight>
              </a:rPr>
              <a:t>(</a:t>
            </a:r>
            <a:r>
              <a:rPr lang="en-GB" dirty="0" err="1">
                <a:highlight>
                  <a:schemeClr val="lt2"/>
                </a:highlight>
              </a:rPr>
              <a:t>matriz</a:t>
            </a:r>
            <a:r>
              <a:rPr lang="en-GB" dirty="0">
                <a:highlight>
                  <a:schemeClr val="lt2"/>
                </a:highlight>
              </a:rPr>
              <a:t> de </a:t>
            </a:r>
            <a:r>
              <a:rPr lang="en-GB" dirty="0" err="1">
                <a:highlight>
                  <a:schemeClr val="lt2"/>
                </a:highlight>
              </a:rPr>
              <a:t>confusión</a:t>
            </a:r>
            <a:r>
              <a:rPr lang="en-GB" dirty="0">
                <a:highlight>
                  <a:schemeClr val="lt2"/>
                </a:highlight>
              </a:rPr>
              <a:t> y </a:t>
            </a:r>
            <a:r>
              <a:rPr lang="en-GB" dirty="0" err="1">
                <a:highlight>
                  <a:schemeClr val="lt2"/>
                </a:highlight>
              </a:rPr>
              <a:t>curva</a:t>
            </a:r>
            <a:r>
              <a:rPr lang="en-GB" dirty="0">
                <a:highlight>
                  <a:schemeClr val="lt2"/>
                </a:highlight>
              </a:rPr>
              <a:t> ROC)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27589" y="108450"/>
            <a:ext cx="8520600" cy="42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AR" sz="2400" dirty="0">
                <a:latin typeface="Proxima Nova" panose="020B0604020202020204" charset="0"/>
              </a:rPr>
              <a:t>Pensemos los siguientes problemas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3D3E944-2BDE-6A58-213B-F4C70E58645A}"/>
              </a:ext>
            </a:extLst>
          </p:cNvPr>
          <p:cNvSpPr txBox="1"/>
          <p:nvPr/>
        </p:nvSpPr>
        <p:spPr>
          <a:xfrm>
            <a:off x="127590" y="320038"/>
            <a:ext cx="543295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MX" sz="1800" b="1" i="0" dirty="0">
              <a:solidFill>
                <a:schemeClr val="accent3"/>
              </a:solidFill>
              <a:effectLst/>
              <a:latin typeface="Prima Nov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MX" sz="1800" b="0" i="0" dirty="0">
              <a:solidFill>
                <a:schemeClr val="accent3"/>
              </a:solidFill>
              <a:effectLst/>
              <a:latin typeface="Proxima Nova" panose="020B0604020202020204" charset="0"/>
            </a:endParaRPr>
          </a:p>
          <a:p>
            <a:pPr marL="177800" indent="-1778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chemeClr val="accent3"/>
                </a:solidFill>
                <a:effectLst/>
                <a:latin typeface="Proxima Nova" panose="020B0604020202020204" charset="0"/>
              </a:rPr>
              <a:t>¿Qué variables incrementan las chances de </a:t>
            </a:r>
            <a:r>
              <a:rPr lang="es-MX" sz="1800" b="0" i="0" dirty="0">
                <a:solidFill>
                  <a:schemeClr val="accent3"/>
                </a:solidFill>
                <a:effectLst/>
                <a:highlight>
                  <a:srgbClr val="63D297"/>
                </a:highlight>
                <a:latin typeface="Proxima Nova" panose="020B0604020202020204" charset="0"/>
              </a:rPr>
              <a:t>estar desocupado</a:t>
            </a:r>
            <a:r>
              <a:rPr lang="es-MX" sz="1800" b="0" i="0" dirty="0">
                <a:solidFill>
                  <a:schemeClr val="accent3"/>
                </a:solidFill>
                <a:effectLst/>
                <a:latin typeface="Proxima Nova" panose="020B0604020202020204" charset="0"/>
              </a:rPr>
              <a:t>? ¿Es posible a partir de ciertas características personales predecir si una persona está desocupada? ¿Con qué nivel de confianza?</a:t>
            </a:r>
          </a:p>
          <a:p>
            <a:pPr marL="177800" indent="-1778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s-MX" sz="1800" b="0" i="0" dirty="0">
              <a:solidFill>
                <a:schemeClr val="accent3"/>
              </a:solidFill>
              <a:effectLst/>
              <a:latin typeface="Proxima Nova" panose="020B0604020202020204" charset="0"/>
            </a:endParaRPr>
          </a:p>
          <a:p>
            <a:pPr marL="177800" indent="-1778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chemeClr val="accent3"/>
                </a:solidFill>
                <a:effectLst/>
                <a:latin typeface="Proxima Nova" panose="020B0604020202020204" charset="0"/>
              </a:rPr>
              <a:t>¿Cómo inciden ciertas características socio-económicas de un cliente sobre la probabilidad de que sea moroso? ¿Como podemos estimar la probabilidad de </a:t>
            </a:r>
            <a:r>
              <a:rPr lang="es-MX" sz="1800" b="0" i="0" dirty="0">
                <a:solidFill>
                  <a:schemeClr val="accent3"/>
                </a:solidFill>
                <a:effectLst/>
                <a:highlight>
                  <a:srgbClr val="63D297"/>
                </a:highlight>
                <a:latin typeface="Proxima Nova" panose="020B0604020202020204" charset="0"/>
              </a:rPr>
              <a:t>morosidad de un cliente</a:t>
            </a:r>
            <a:r>
              <a:rPr lang="es-MX" sz="1800" b="0" i="0" dirty="0">
                <a:solidFill>
                  <a:schemeClr val="accent3"/>
                </a:solidFill>
                <a:effectLst/>
                <a:latin typeface="Proxima Nova" panose="020B0604020202020204" charset="0"/>
              </a:rPr>
              <a:t>?</a:t>
            </a:r>
            <a:br>
              <a:rPr lang="es-MX" sz="1800" b="0" i="0" dirty="0">
                <a:solidFill>
                  <a:schemeClr val="accent3"/>
                </a:solidFill>
                <a:effectLst/>
                <a:latin typeface="Proxima Nova" panose="020B0604020202020204" charset="0"/>
              </a:rPr>
            </a:br>
            <a:endParaRPr lang="es-MX" sz="1800" b="0" i="0" dirty="0">
              <a:solidFill>
                <a:schemeClr val="accent3"/>
              </a:solidFill>
              <a:effectLst/>
              <a:latin typeface="Proxima Nova" panose="020B0604020202020204" charset="0"/>
            </a:endParaRPr>
          </a:p>
          <a:p>
            <a:pPr marL="177800" indent="-1778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accent3"/>
                </a:solidFill>
                <a:effectLst/>
                <a:latin typeface="Proxima Nova" panose="020B0604020202020204" charset="0"/>
              </a:rPr>
              <a:t>¿Qué variables nos permiten </a:t>
            </a:r>
            <a:r>
              <a:rPr lang="es-MX" sz="1800" dirty="0">
                <a:solidFill>
                  <a:schemeClr val="accent3"/>
                </a:solidFill>
                <a:effectLst/>
                <a:highlight>
                  <a:srgbClr val="63D297"/>
                </a:highlight>
                <a:latin typeface="Proxima Nova" panose="020B0604020202020204" charset="0"/>
              </a:rPr>
              <a:t>explicar la realización o no de trabajo doméstico no remunerado</a:t>
            </a:r>
            <a:r>
              <a:rPr lang="es-MX" sz="1800" dirty="0">
                <a:solidFill>
                  <a:schemeClr val="accent3"/>
                </a:solidFill>
                <a:effectLst/>
                <a:latin typeface="Proxima Nova" panose="020B0604020202020204" charset="0"/>
              </a:rPr>
              <a:t> al interior de los hogares? ¿Es posible predecir que individuos realizan tareas domésticas?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9981B5A-DB06-467A-A1B4-E1B23E9BC539}"/>
              </a:ext>
            </a:extLst>
          </p:cNvPr>
          <p:cNvSpPr/>
          <p:nvPr/>
        </p:nvSpPr>
        <p:spPr>
          <a:xfrm>
            <a:off x="6333461" y="2169042"/>
            <a:ext cx="1056167" cy="1765004"/>
          </a:xfrm>
          <a:prstGeom prst="rect">
            <a:avLst/>
          </a:prstGeom>
          <a:noFill/>
          <a:ln>
            <a:solidFill>
              <a:srgbClr val="63D2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Realiza tareas</a:t>
            </a:r>
            <a:endParaRPr lang="es-AR" dirty="0">
              <a:solidFill>
                <a:schemeClr val="accent3"/>
              </a:solidFill>
              <a:latin typeface="Proxima Nova" panose="020B060402020202020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1F115F0-FE9C-454B-AB63-048628FA2A6A}"/>
              </a:ext>
            </a:extLst>
          </p:cNvPr>
          <p:cNvSpPr/>
          <p:nvPr/>
        </p:nvSpPr>
        <p:spPr>
          <a:xfrm>
            <a:off x="7592022" y="2169042"/>
            <a:ext cx="1056167" cy="1765004"/>
          </a:xfrm>
          <a:prstGeom prst="rect">
            <a:avLst/>
          </a:prstGeom>
          <a:noFill/>
          <a:ln>
            <a:solidFill>
              <a:srgbClr val="63D2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No realiza tareas</a:t>
            </a:r>
            <a:endParaRPr lang="es-AR" dirty="0">
              <a:solidFill>
                <a:schemeClr val="accent3"/>
              </a:solidFill>
              <a:latin typeface="Proxima Nova" panose="020B0604020202020204" charset="0"/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F7469031-53D9-4AEC-BFA4-EDA8A6C23AB3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6861545" y="1013637"/>
            <a:ext cx="599342" cy="115540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DCCD3DF-1839-45F4-BD6F-9AC937F0D48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7460887" y="1013637"/>
            <a:ext cx="659219" cy="115540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556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clasificador de Bayes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710426"/>
                <a:ext cx="5224268" cy="413117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Tenemos individuos que pertenecen a distintas clases (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sz="1600" dirty="0"/>
                  <a:t>) que queremos predecir.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Hay características (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dirty="0"/>
                  <a:t>) que determinan si estoy en una clase u otra, pero puede haber casos “raros”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/>
                  <a:t>Por ejemplo, las unidades de clase “naranja” suelen tener baja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1200" dirty="0"/>
                  <a:t> y alta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sz="1200" dirty="0"/>
                  <a:t>, pero hay algunos “azules” que también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Observando las 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dirty="0"/>
                  <a:t> queremos una regla de decisión para cómo clasificarlas que minimice la tasa de error (total de mal-clasificados).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Imaginamos que las 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dirty="0"/>
                  <a:t> están asociadas a la </a:t>
                </a:r>
                <a:r>
                  <a:rPr lang="es-MX" sz="1600" i="1" dirty="0"/>
                  <a:t>probabilidad</a:t>
                </a:r>
                <a:r>
                  <a:rPr lang="es-MX" sz="1600" dirty="0"/>
                  <a:t> de pertenecer a cada clase.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Podríamos calcular la probabilidad de pertenecer a una clase (naranja) dadas las 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dirty="0"/>
                  <a:t> y, si la probabilidad es mayor a 0,5, asignar “naranja”.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710426"/>
                <a:ext cx="5224268" cy="4131177"/>
              </a:xfrm>
              <a:prstGeom prst="rect">
                <a:avLst/>
              </a:prstGeom>
              <a:blipFill>
                <a:blip r:embed="rId3"/>
                <a:stretch>
                  <a:fillRect l="-700" b="-590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áfico 4" descr="Configuración contorno">
            <a:extLst>
              <a:ext uri="{FF2B5EF4-FFF2-40B4-BE49-F238E27FC236}">
                <a16:creationId xmlns:a16="http://schemas.microsoft.com/office/drawing/2014/main" id="{E2B77A6A-39EA-44E6-AC87-ADA3C1A21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5684" y="153067"/>
            <a:ext cx="1156616" cy="115661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5EE8222-AEE5-4A4A-93CF-CA991AE5A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5968" y="1325024"/>
            <a:ext cx="3296332" cy="289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7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clasificador de Bayes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874596"/>
                <a:ext cx="5407288" cy="419358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“Asignar cada unidad a la clase cuya probabilidad sea la más alta, dadas las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dirty="0"/>
                  <a:t>”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Se puede demostrar que esa regla minimiza la tasa de error.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En el gráfico podemos marcar una línea que separa las combinaciones de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dirty="0"/>
                  <a:t> que dan una p mayor o menor a 0,5.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Es la “frontera de decisión de Bayes” (</a:t>
                </a:r>
                <a:r>
                  <a:rPr lang="es-MX" sz="1600" i="1" dirty="0"/>
                  <a:t>Bayes </a:t>
                </a:r>
                <a:r>
                  <a:rPr lang="es-MX" sz="1600" i="1" dirty="0" err="1"/>
                  <a:t>decision</a:t>
                </a:r>
                <a:r>
                  <a:rPr lang="es-MX" sz="1600" i="1" dirty="0"/>
                  <a:t> </a:t>
                </a:r>
                <a:r>
                  <a:rPr lang="es-MX" sz="1600" i="1" dirty="0" err="1"/>
                  <a:t>boundary</a:t>
                </a:r>
                <a:r>
                  <a:rPr lang="es-MX" sz="1600" dirty="0"/>
                  <a:t>)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El tema es que no conocemos la probabilidad de que una observación pertenezca a una clase dadas las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1600" b="0" i="0" dirty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600" dirty="0"/>
                  <a:t>). No conocemos el proceso generador de datos.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Tenemos que estimarla. Tenemos que estimar la frontera de decisión de Bayes. Para eso estimamos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1600" b="0" i="0" dirty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600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74596"/>
                <a:ext cx="5407288" cy="4193583"/>
              </a:xfrm>
              <a:prstGeom prst="rect">
                <a:avLst/>
              </a:prstGeom>
              <a:blipFill>
                <a:blip r:embed="rId3"/>
                <a:stretch>
                  <a:fillRect l="-67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áfico 4" descr="Configuración contorno">
            <a:extLst>
              <a:ext uri="{FF2B5EF4-FFF2-40B4-BE49-F238E27FC236}">
                <a16:creationId xmlns:a16="http://schemas.microsoft.com/office/drawing/2014/main" id="{E2B77A6A-39EA-44E6-AC87-ADA3C1A21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5684" y="153067"/>
            <a:ext cx="1156616" cy="115661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5EE8222-AEE5-4A4A-93CF-CA991AE5A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5968" y="1325024"/>
            <a:ext cx="3296332" cy="2890717"/>
          </a:xfrm>
          <a:prstGeom prst="rect">
            <a:avLst/>
          </a:prstGeom>
        </p:spPr>
      </p:pic>
      <p:pic>
        <p:nvPicPr>
          <p:cNvPr id="4" name="Gráfico 3" descr="Marca de verificación con relleno sólido">
            <a:extLst>
              <a:ext uri="{FF2B5EF4-FFF2-40B4-BE49-F238E27FC236}">
                <a16:creationId xmlns:a16="http://schemas.microsoft.com/office/drawing/2014/main" id="{D8E1788E-1015-443E-9FEE-E4FEF3705A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87926" y="1534859"/>
            <a:ext cx="431062" cy="431062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4C53008-EDDC-45BE-AE9E-FA60B8541332}"/>
              </a:ext>
            </a:extLst>
          </p:cNvPr>
          <p:cNvCxnSpPr>
            <a:cxnSpLocks/>
          </p:cNvCxnSpPr>
          <p:nvPr/>
        </p:nvCxnSpPr>
        <p:spPr>
          <a:xfrm flipH="1">
            <a:off x="5287926" y="3097619"/>
            <a:ext cx="701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F16576E-8C4B-45CB-A551-F84B768339A5}"/>
              </a:ext>
            </a:extLst>
          </p:cNvPr>
          <p:cNvSpPr/>
          <p:nvPr/>
        </p:nvSpPr>
        <p:spPr>
          <a:xfrm>
            <a:off x="4274288" y="4486940"/>
            <a:ext cx="1134140" cy="336303"/>
          </a:xfrm>
          <a:prstGeom prst="roundRect">
            <a:avLst/>
          </a:prstGeom>
          <a:noFill/>
          <a:ln>
            <a:solidFill>
              <a:srgbClr val="63D29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FD999E2-846D-4FEF-9AC1-F584EA4240BE}"/>
              </a:ext>
            </a:extLst>
          </p:cNvPr>
          <p:cNvSpPr txBox="1"/>
          <p:nvPr/>
        </p:nvSpPr>
        <p:spPr>
          <a:xfrm>
            <a:off x="5638800" y="4396520"/>
            <a:ext cx="10007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2"/>
                </a:solidFill>
                <a:latin typeface="Proxima Nova" panose="020B0604020202020204" charset="0"/>
              </a:rPr>
              <a:t>Variable continua!</a:t>
            </a:r>
            <a:endParaRPr lang="es-AR" dirty="0">
              <a:solidFill>
                <a:schemeClr val="tx2"/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067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Dos estimaciones de la frontera</a:t>
            </a:r>
            <a:endParaRPr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D96F1C0-02D3-4C7C-AF9A-FE1BBA085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28" y="1048131"/>
            <a:ext cx="3520964" cy="312508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BCF6AC6-AC9F-4E6A-B166-70105BE47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885" y="970288"/>
            <a:ext cx="3149836" cy="3202923"/>
          </a:xfrm>
          <a:prstGeom prst="rect">
            <a:avLst/>
          </a:prstGeom>
        </p:spPr>
      </p:pic>
      <p:pic>
        <p:nvPicPr>
          <p:cNvPr id="16" name="Gráfico 15" descr="Marca de verificación con relleno sólido">
            <a:extLst>
              <a:ext uri="{FF2B5EF4-FFF2-40B4-BE49-F238E27FC236}">
                <a16:creationId xmlns:a16="http://schemas.microsoft.com/office/drawing/2014/main" id="{6483E0BE-9C5B-4788-BD41-56143AC221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40688" y="4295385"/>
            <a:ext cx="431062" cy="431062"/>
          </a:xfrm>
          <a:prstGeom prst="rect">
            <a:avLst/>
          </a:prstGeom>
        </p:spPr>
      </p:pic>
      <p:sp>
        <p:nvSpPr>
          <p:cNvPr id="15" name="Gráfico 16" descr="Marca de verificación con relleno sólido">
            <a:extLst>
              <a:ext uri="{FF2B5EF4-FFF2-40B4-BE49-F238E27FC236}">
                <a16:creationId xmlns:a16="http://schemas.microsoft.com/office/drawing/2014/main" id="{979ED50B-193F-4383-9C08-713277712EAD}"/>
              </a:ext>
            </a:extLst>
          </p:cNvPr>
          <p:cNvSpPr/>
          <p:nvPr/>
        </p:nvSpPr>
        <p:spPr>
          <a:xfrm>
            <a:off x="6617354" y="4365208"/>
            <a:ext cx="414897" cy="291415"/>
          </a:xfrm>
          <a:prstGeom prst="mathMultiply">
            <a:avLst/>
          </a:prstGeom>
          <a:solidFill>
            <a:schemeClr val="accent5"/>
          </a:solidFill>
          <a:ln w="4465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119456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12477</TotalTime>
  <Words>1841</Words>
  <Application>Microsoft Office PowerPoint</Application>
  <PresentationFormat>Presentación en pantalla (16:9)</PresentationFormat>
  <Paragraphs>182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1" baseType="lpstr">
      <vt:lpstr>Cambria Math</vt:lpstr>
      <vt:lpstr>MathJax_Main</vt:lpstr>
      <vt:lpstr>MathJax_Math-italic</vt:lpstr>
      <vt:lpstr>Prima Nova</vt:lpstr>
      <vt:lpstr>Arial</vt:lpstr>
      <vt:lpstr>Georgia</vt:lpstr>
      <vt:lpstr>Wingdings</vt:lpstr>
      <vt:lpstr>Proxima Nova</vt:lpstr>
      <vt:lpstr>Spearmint</vt:lpstr>
      <vt:lpstr>Módulo 3: Introducción al modelado de datos</vt:lpstr>
      <vt:lpstr>Contenidos por clase</vt:lpstr>
      <vt:lpstr>Nuestra hoja de ruta</vt:lpstr>
      <vt:lpstr>Teórica 4: Modelos de clasificación y técnicas orientadas a la predicción</vt:lpstr>
      <vt:lpstr>Agenda clase 4</vt:lpstr>
      <vt:lpstr>Presentación de PowerPoint</vt:lpstr>
      <vt:lpstr>El clasificador de Bayes</vt:lpstr>
      <vt:lpstr>El clasificador de Bayes</vt:lpstr>
      <vt:lpstr>Dos estimaciones de la frontera</vt:lpstr>
      <vt:lpstr>II. ¿Por qué no regresión lineal?</vt:lpstr>
      <vt:lpstr>¿Quién dijo que no?</vt:lpstr>
      <vt:lpstr>II. Regresión logística</vt:lpstr>
      <vt:lpstr>Presentación de PowerPoint</vt:lpstr>
      <vt:lpstr>Presentación de PowerPoint</vt:lpstr>
      <vt:lpstr>III. Métricas de evaluación</vt:lpstr>
      <vt:lpstr>¿Nos importa solo la accuracy?</vt:lpstr>
      <vt:lpstr>Distintos tipos de error</vt:lpstr>
      <vt:lpstr>Presentación de PowerPoint</vt:lpstr>
      <vt:lpstr>Curva ROC</vt:lpstr>
      <vt:lpstr>La clase que viene</vt:lpstr>
      <vt:lpstr>Anexos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3: Introducción al modelado de datos</dc:title>
  <dc:creator>Carolina Pradier</dc:creator>
  <cp:lastModifiedBy>Valentín Álvarez</cp:lastModifiedBy>
  <cp:revision>111</cp:revision>
  <dcterms:modified xsi:type="dcterms:W3CDTF">2024-09-03T13:24:54Z</dcterms:modified>
</cp:coreProperties>
</file>