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A110CE-7DDF-48B3-9CA0-7E75211C6359}">
  <a:tblStyle styleId="{27A110CE-7DDF-48B3-9CA0-7E75211C63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5c80e6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65c80e6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4ecd4ab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4ecd4ab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4ecd4ab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4ecd4ab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ecd4ab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ecd4ab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ecd4ab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ecd4ab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4ecd4ab2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4ecd4ab2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4ecd4ab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4ecd4ab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4ecd4ab2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4ecd4ab2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4ecd4ab2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4ecd4ab2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4ecd4ab2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4ecd4ab2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ecd4a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ecd4a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4ecd4ab2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4ecd4ab2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4ecd4ab2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4ecd4ab2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4ecd4ab2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4ecd4ab2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4ecd4ab2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4ecd4ab2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4ecd56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4ecd56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4ecd565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4ecd565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4ecd565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4ecd565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4ecd565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4ecd565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4ecd4ab2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4ecd4ab2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4ecd565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4ecd565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65c80e6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65c80e6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4ecd565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4ecd56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4ecd565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4ecd565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62ac881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62ac881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5c80e6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5c80e6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5c80e6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5c80e6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5c80e6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65c80e6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65c80e6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65c80e6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65c80e6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65c80e6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65c80e6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65c80e6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965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Intro a ML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+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Árboles de decisión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965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M4 - DCSCyHD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Árboles de decisión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Modelos de aprendizaje supervisado para la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regresión de variables numéricas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clasificación de variables categóricas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Premisa básica: </a:t>
            </a:r>
            <a:r>
              <a:rPr b="1" lang="es"/>
              <a:t>dividir el espacio de predictores en segmentos más simples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fáciles de interpretar y simples, pero esto último también hace que tengan baja capacidad predictiva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Árbol de decisión intuitivo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389600"/>
            <a:ext cx="2808000" cy="18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Vamos a construir “a mano” el árbol de decisión para poder saber si podemos jugar o no al golf.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El set de entrenamiento es el de la tabla de la derecha. </a:t>
            </a:r>
            <a:endParaRPr sz="1400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900" y="152400"/>
            <a:ext cx="340501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Árbol de decisión intuitivo</a:t>
            </a:r>
            <a:endParaRPr b="1"/>
          </a:p>
        </p:txBody>
      </p:sp>
      <p:sp>
        <p:nvSpPr>
          <p:cNvPr id="120" name="Google Shape;120;p24"/>
          <p:cNvSpPr txBox="1"/>
          <p:nvPr>
            <p:ph idx="4294967295" type="body"/>
          </p:nvPr>
        </p:nvSpPr>
        <p:spPr>
          <a:xfrm>
            <a:off x="311700" y="1152475"/>
            <a:ext cx="49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modelo parte desde un nodo hoja inicial.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En primer lugar, deberíamos verificar si todos los registros pertenecen a la misma clase, ya que en ese caso deberíamos construir un nodo hoja con esa clase como etiqueta. Como no es el caso, particionamos por la variable Pronóstico.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Por cada partición creamos una arista (split) y un nodo hijo (internal node)</a:t>
            </a:r>
            <a:endParaRPr sz="14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925" y="1338750"/>
            <a:ext cx="34099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4294967295" type="body"/>
          </p:nvPr>
        </p:nvSpPr>
        <p:spPr>
          <a:xfrm>
            <a:off x="498550" y="449350"/>
            <a:ext cx="32769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Ahora, </a:t>
            </a:r>
            <a:r>
              <a:rPr b="1" lang="es" sz="1400"/>
              <a:t>aplicamos recursivamente</a:t>
            </a:r>
            <a:r>
              <a:rPr lang="es" sz="1400"/>
              <a:t> el algoritmo. En primer lugar analizamos la </a:t>
            </a:r>
            <a:r>
              <a:rPr b="1" lang="es" sz="1400"/>
              <a:t>partición</a:t>
            </a:r>
            <a:r>
              <a:rPr lang="es" sz="1400"/>
              <a:t> correspondiente a </a:t>
            </a:r>
            <a:r>
              <a:rPr b="1" lang="es" sz="1400"/>
              <a:t>Pronóstico == “Nublado” </a:t>
            </a:r>
            <a:endParaRPr b="1" sz="14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13" y="1829400"/>
            <a:ext cx="3064575" cy="29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>
            <p:ph idx="4294967295" type="body"/>
          </p:nvPr>
        </p:nvSpPr>
        <p:spPr>
          <a:xfrm>
            <a:off x="4899500" y="523075"/>
            <a:ext cx="32769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Al analizar a qué clase de la variable que queremos predecir pertenecen los registros, vemos que </a:t>
            </a:r>
            <a:r>
              <a:rPr b="1" lang="es" sz="1400"/>
              <a:t>todos corresponden a “Sí”.</a:t>
            </a:r>
            <a:r>
              <a:rPr lang="es" sz="1400"/>
              <a:t> Por lo tanto, </a:t>
            </a:r>
            <a:r>
              <a:rPr b="1" lang="es" sz="1400"/>
              <a:t>este será un nodo terminal con la etiqueta “Sí”. </a:t>
            </a:r>
            <a:endParaRPr b="1" sz="1400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713" y="2478500"/>
            <a:ext cx="2484773" cy="19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4294967295" type="body"/>
          </p:nvPr>
        </p:nvSpPr>
        <p:spPr>
          <a:xfrm>
            <a:off x="498550" y="837550"/>
            <a:ext cx="32769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¿Qué pasa en la partición de </a:t>
            </a:r>
            <a:r>
              <a:rPr b="1" lang="es" sz="1400"/>
              <a:t>Pronóstico == “Soleado”</a:t>
            </a:r>
            <a:r>
              <a:rPr lang="es" sz="1400"/>
              <a:t>? </a:t>
            </a:r>
            <a:endParaRPr b="1" sz="1400"/>
          </a:p>
        </p:txBody>
      </p:sp>
      <p:sp>
        <p:nvSpPr>
          <p:cNvPr id="135" name="Google Shape;135;p26"/>
          <p:cNvSpPr txBox="1"/>
          <p:nvPr>
            <p:ph idx="4294967295" type="body"/>
          </p:nvPr>
        </p:nvSpPr>
        <p:spPr>
          <a:xfrm>
            <a:off x="4850975" y="3168725"/>
            <a:ext cx="32769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Los registros pertenecen a </a:t>
            </a:r>
            <a:r>
              <a:rPr b="1" lang="es" sz="1400"/>
              <a:t>distintas clases</a:t>
            </a:r>
            <a:r>
              <a:rPr lang="es" sz="1400"/>
              <a:t>, por lo que vamos a tener que hacer una </a:t>
            </a:r>
            <a:r>
              <a:rPr b="1" lang="es" sz="1400"/>
              <a:t>nueva</a:t>
            </a:r>
            <a:r>
              <a:rPr b="1" lang="es" sz="1400"/>
              <a:t> partición</a:t>
            </a:r>
            <a:r>
              <a:rPr lang="es" sz="1400"/>
              <a:t>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¿Por qué variable lo hacemos (Temperatura, Humedad o Viento)?</a:t>
            </a:r>
            <a:endParaRPr b="1" sz="14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75" y="1787950"/>
            <a:ext cx="26098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75" y="724975"/>
            <a:ext cx="36957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idx="4294967295" type="body"/>
          </p:nvPr>
        </p:nvSpPr>
        <p:spPr>
          <a:xfrm>
            <a:off x="498550" y="532750"/>
            <a:ext cx="32769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Si vemos los datos, nos conviene </a:t>
            </a:r>
            <a:r>
              <a:rPr b="1" lang="es" sz="1400"/>
              <a:t>abrir el nodo por Humedad</a:t>
            </a:r>
            <a:r>
              <a:rPr lang="es" sz="1400"/>
              <a:t>. Ya que si fuese por Viento o Temperatura, deberíamos hacer una partición más.</a:t>
            </a:r>
            <a:endParaRPr sz="14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48" y="1962700"/>
            <a:ext cx="2723425" cy="23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900" y="1042250"/>
            <a:ext cx="3894775" cy="2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6431600" y="1534275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6431600" y="1907800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6431600" y="2281325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633500" y="2712525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6633500" y="3028375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7881900" y="1613200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7881900" y="1986725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7881900" y="2360250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7881900" y="2733775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7881900" y="3049625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4294967295" type="body"/>
          </p:nvPr>
        </p:nvSpPr>
        <p:spPr>
          <a:xfrm>
            <a:off x="826300" y="828150"/>
            <a:ext cx="32769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Para la </a:t>
            </a:r>
            <a:r>
              <a:rPr b="1" lang="es" sz="1400"/>
              <a:t>sub-partición Humedad == “Alta”, tenemos que todos los casos dan “No”. </a:t>
            </a:r>
            <a:endParaRPr b="1" sz="140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63" y="1905050"/>
            <a:ext cx="4274375" cy="18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375" y="1732650"/>
            <a:ext cx="2584500" cy="28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idx="4294967295" type="body"/>
          </p:nvPr>
        </p:nvSpPr>
        <p:spPr>
          <a:xfrm>
            <a:off x="5144175" y="887250"/>
            <a:ext cx="32769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/>
              <a:t>De manera que será un nodo terminal con la etiqueta “No”. </a:t>
            </a:r>
            <a:endParaRPr b="1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4294967295" type="body"/>
          </p:nvPr>
        </p:nvSpPr>
        <p:spPr>
          <a:xfrm>
            <a:off x="826313" y="1086225"/>
            <a:ext cx="32769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Para la </a:t>
            </a:r>
            <a:r>
              <a:rPr b="1" lang="es" sz="1400"/>
              <a:t>sub-partición Humedad == “Normal”, todos los casos dan “Sí”. </a:t>
            </a:r>
            <a:endParaRPr b="1" sz="14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63" y="1884975"/>
            <a:ext cx="36290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3646025" y="3417925"/>
            <a:ext cx="1596000" cy="451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00" y="1037250"/>
            <a:ext cx="26193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4294967295" type="body"/>
          </p:nvPr>
        </p:nvSpPr>
        <p:spPr>
          <a:xfrm>
            <a:off x="662900" y="665350"/>
            <a:ext cx="32769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Ahora solo resta analizar la partición correspondiente al </a:t>
            </a:r>
            <a:r>
              <a:rPr b="1" lang="es" sz="1400"/>
              <a:t>Pronóstico == “Lluvia”</a:t>
            </a:r>
            <a:endParaRPr b="1" sz="14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63" y="1569850"/>
            <a:ext cx="2946415" cy="3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625" y="530775"/>
            <a:ext cx="36099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4294967295" type="body"/>
          </p:nvPr>
        </p:nvSpPr>
        <p:spPr>
          <a:xfrm>
            <a:off x="4672163" y="2986075"/>
            <a:ext cx="32769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 nuevo, como l</a:t>
            </a:r>
            <a:r>
              <a:rPr lang="es" sz="1400"/>
              <a:t>os registros pertenecen a </a:t>
            </a:r>
            <a:r>
              <a:rPr b="1" lang="es" sz="1400"/>
              <a:t>distintas clases</a:t>
            </a:r>
            <a:r>
              <a:rPr lang="es" sz="1400"/>
              <a:t>, vamos a tener que hacer una </a:t>
            </a:r>
            <a:r>
              <a:rPr b="1" lang="es" sz="1400"/>
              <a:t>nueva partición</a:t>
            </a:r>
            <a:r>
              <a:rPr lang="es" sz="1400"/>
              <a:t>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¿Por qué variable lo hacemos (Temperatura, Humedad o Viento)?</a:t>
            </a:r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4294967295" type="body"/>
          </p:nvPr>
        </p:nvSpPr>
        <p:spPr>
          <a:xfrm>
            <a:off x="662913" y="749950"/>
            <a:ext cx="32769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1395"/>
              <a:t>Siguiendo la lógica que veníamos trabajando, nos conviene usar como criterio de partición la variable </a:t>
            </a:r>
            <a:r>
              <a:rPr b="1" lang="es" sz="1395"/>
              <a:t>“Viento”</a:t>
            </a:r>
            <a:endParaRPr b="1" sz="1395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63" y="1886350"/>
            <a:ext cx="360997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>
            <p:ph idx="4294967295" type="body"/>
          </p:nvPr>
        </p:nvSpPr>
        <p:spPr>
          <a:xfrm>
            <a:off x="4797138" y="453850"/>
            <a:ext cx="32769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Hacemos las sub-particiones y definimos los dos nodos terminales según:</a:t>
            </a:r>
            <a:endParaRPr sz="1400"/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el viento es débil → Sí</a:t>
            </a:r>
            <a:endParaRPr sz="1400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Si el viento es fuerte → No</a:t>
            </a:r>
            <a:endParaRPr sz="14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88" y="2132400"/>
            <a:ext cx="2734904" cy="24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3037850" y="2380325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3037850" y="2753850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3037850" y="3426475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3037850" y="3090163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3037850" y="3776675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3661325" y="3083213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3661325" y="3769725"/>
            <a:ext cx="2019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3661325" y="2380325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3661325" y="2753850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3661325" y="3426475"/>
            <a:ext cx="201900" cy="21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¿Qué es Machine Learning?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¿Podría una computadora ir más allá de “lo que sea que sepamos decirle que haga” y realmente “aprender” por su cuenta como realizar una determinada tarea?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¿Podría ser posible el aprendizaje automático de estas reglas a partir de los datos?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Spoiler → sí, en cierta medida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empezar diciendo que ML implica usar ciertas herramientas computacionales  y estadísticas, para abordar ciertos problemas de aprendizaje automático…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1371600" y="1170200"/>
            <a:ext cx="6400800" cy="24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En base a lo aprendido en clases anteriores, </a:t>
            </a:r>
            <a:r>
              <a:rPr b="1" lang="es" sz="2840"/>
              <a:t>¿qué tipo de árbol de decisión era este?</a:t>
            </a:r>
            <a:endParaRPr b="1" sz="2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¿Un árbol de </a:t>
            </a:r>
            <a:r>
              <a:rPr b="1" lang="es" sz="2840"/>
              <a:t>regresión </a:t>
            </a:r>
            <a:r>
              <a:rPr lang="es" sz="2840"/>
              <a:t>o  de </a:t>
            </a:r>
            <a:r>
              <a:rPr b="1" lang="es" sz="2840"/>
              <a:t>clasificación</a:t>
            </a:r>
            <a:r>
              <a:rPr lang="es" sz="2840"/>
              <a:t>?</a:t>
            </a:r>
            <a:endParaRPr sz="28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Árboles de clasificación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predice que cada observación pertenezca a la clase que tiene la moda en las observaciones del set de entren</a:t>
            </a:r>
            <a:r>
              <a:rPr lang="es"/>
              <a:t>amiento.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problema fundamental aquí es: </a:t>
            </a:r>
            <a:r>
              <a:rPr b="1" lang="es"/>
              <a:t>¿Cómo elegir entre las particiones candidatas?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Tenemos splits binarios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Splits pluricotómicos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Variables cuantitativas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Variables cualitativas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Ganancia / Pérdida de impureza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¿Cómo se elige entre particiones candidatas?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Medidas de impureza del nodo → queremos que el nodo que separó la clasificación tenga impureza mínima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142425"/>
            <a:ext cx="76771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Ganancia / Pérdida de impureza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¿Cómo se elige entre particiones candidatas?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Medidas de impureza del nodo → lo medimos con </a:t>
            </a:r>
            <a:r>
              <a:rPr b="1" lang="es"/>
              <a:t>funciones de pérdida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/>
              <a:t>Classification error rate</a:t>
            </a:r>
            <a:r>
              <a:rPr lang="es"/>
              <a:t> → fracción de las observaciones del set de entrenamiento que no pertenecen a la clase con más ocurrencias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/>
              <a:t>Índice de Gini / Pureza de los nodos→</a:t>
            </a:r>
            <a:r>
              <a:rPr lang="es"/>
              <a:t> un valor bajo indica que el nodo contiene de manera predominante observaciones de una única clase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/>
              <a:t>Entropía </a:t>
            </a:r>
            <a:r>
              <a:rPr lang="es"/>
              <a:t>→ un valor bajo indica que el nodo contiene de manera predominante observaciones de una única clase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Árboles de regresión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Funcionan de manera parecida a los árboles de 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/>
              <a:t>Peeero</a:t>
            </a:r>
            <a:r>
              <a:rPr lang="es"/>
              <a:t> acá no trabajamos con moda, si no con la media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Partimos el espacio predictor (es decir, los posibles valores de x) en una cantidad determinada de regiones (R1, R2, R3 (...))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75" y="2656875"/>
            <a:ext cx="2621495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/>
          <p:nvPr/>
        </p:nvSpPr>
        <p:spPr>
          <a:xfrm>
            <a:off x="3719725" y="3581350"/>
            <a:ext cx="990300" cy="24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175" y="2614850"/>
            <a:ext cx="2859674" cy="2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Árboles de regresión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cada observación que cae en Rj, hacemos la misma predicción, lo que quiere decir que hacemos la media de valores predichos para las observaciones del training set en Rj</a:t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3719725" y="3581350"/>
            <a:ext cx="990300" cy="24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50" y="2614850"/>
            <a:ext cx="2859674" cy="21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25" y="2530825"/>
            <a:ext cx="2630672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¿Cómo se construyen las regiones?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 teoría las regiones R1,...,RJ podrían tener cualquier forma.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Elegimos dividir el espacio de predictores en rectángulos o cajas en varias dimensiones por simplicidad y facilidad de interpretación del modelo predictivo resultante. El objetivo es encontrar cajas R1,...,RJ que minimizan la suma de </a:t>
            </a:r>
            <a:r>
              <a:rPr b="1" lang="es"/>
              <a:t>residuos al cuadrado (RSS)</a:t>
            </a:r>
            <a:r>
              <a:rPr lang="es"/>
              <a:t> dada por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703" y="3052575"/>
            <a:ext cx="2140900" cy="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¿Cómo se construyen las regiones?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Problema: no es factible computacionalmente considerar todas las posibles particiones del espacio de atributos en J cajas.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</a:t>
            </a:r>
            <a:r>
              <a:rPr lang="es"/>
              <a:t>nfoque de arriba hacia abajo “greedy” que es conocido como recursive binary splitting.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Recursive binary splitting</a:t>
            </a:r>
            <a:r>
              <a:rPr lang="es"/>
              <a:t> comienza en la parte de arriba del árbol (donde todas las observaciones pertenecen a una sola región) y sucesivamente particiona el espacio de predictores.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Greedy</a:t>
            </a:r>
            <a:r>
              <a:rPr lang="es"/>
              <a:t> porque en cada paso de la construcción del árbol se busca la mejor división en ese punto en particular (</a:t>
            </a:r>
            <a:r>
              <a:rPr b="1" lang="es"/>
              <a:t>óptimo local</a:t>
            </a:r>
            <a:r>
              <a:rPr lang="es"/>
              <a:t>) en lugar de mirar hacia adelante y elegir una división que llevaría a un mejor árbol en un paso futuro.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Overfit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general, u</a:t>
            </a:r>
            <a:r>
              <a:rPr lang="es"/>
              <a:t>n árbol de decisión muy complejo que optimice las métricas puede terminar en sobreajuste (por ejemplo: una división con un solo resultado por registro).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Restringir el algoritmo a únicament</a:t>
            </a:r>
            <a:r>
              <a:rPr lang="es"/>
              <a:t>e divisiones binarias (CART).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Utilizar un criterio de división que penalice explícitamente el número de resultados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Overfit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Divisiones que penalicen explícitamente el número de resultados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Prepoda: </a:t>
            </a:r>
            <a:r>
              <a:rPr lang="es"/>
              <a:t>establecer un umbral mínimo en la ganancia, y detenerse cuando ninguna división logra una ganancia por  encima de este umbral. Esto evita el sobreajuste, pero es difícil de calibrar en la práctica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/>
              <a:t>Post-poda:</a:t>
            </a:r>
            <a:r>
              <a:rPr lang="es"/>
              <a:t> construir el árbol completo, y luego realizar una poda. Examinamos los nodos desde abajo hacia arriba y simplificamos las ramas del árbol (de acuerdo con algunos criterios).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Los subárboles complicados pueden ser reemplazados con un solo nodo o con un subárbol más simple (secundario).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¿Qué problemas se pueden abordar?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Riesgo de cáncer prostático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Predicción de ataques cardíacos en función de variables demográficas, orgánicas, médicas,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Generar un detector de spam automático para tu cuenta de correo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Reconocer dígitos en números manuscritos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Establecer relaciones entre el ingreso y variables demográficas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Clasificar imágenes satelitales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Identificar tópicos en corpus textuales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Clasificar</a:t>
            </a:r>
            <a:r>
              <a:rPr lang="es"/>
              <a:t> textos según su sentimiento -positivos o negativos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¿Cómo se elige el nivel de complejidad?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Tenemos que ver las diferencias entre las métricas de train y test con </a:t>
            </a:r>
            <a:r>
              <a:rPr b="1" lang="es"/>
              <a:t>cross-validation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Cantidad de particiones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 nodos terminales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Umbral para la métrica de impureza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Vamos a ver esto en la parte práctica, con R y tidymodels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¿Cuáles son los pros y contras de los árboles?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36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Pros</a:t>
            </a:r>
            <a:endParaRPr b="1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muy interpretables y fáciles de explicar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Podemos manejar variables cualitativas sin tener que hacer variables dummy (0/1)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4434700" y="1152475"/>
            <a:ext cx="36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C0000"/>
                </a:solidFill>
              </a:rPr>
              <a:t>Contras</a:t>
            </a:r>
            <a:endParaRPr b="1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tienen muy buena capacidad predictiva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poco robustos. Esto quiere decir que un cambio muy pequeño en los datos de entrenamiento, puede cambiar radicalmente el modelo final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agregar dif clasificación/regresión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métricas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rearmar readme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zip x clase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si queres consultar material de 2022, descargá de acá…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¿Qué es Machine Learning?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Las herramientas de machine learning pueden clasificarse en dos grandes grupos: 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s" sz="1700"/>
              <a:t>aprendizaje supervisado:</a:t>
            </a:r>
            <a:r>
              <a:rPr lang="es" sz="1700"/>
              <a:t>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tenemos una variable “objetivo” que queremos predecir (output o Y) en base a una o más variables (inputs o X)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en problemas de regresión, Y es cuantitativa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en problemas de clasificación, Y es cualitativa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Algunos ejemplos: KNN, Naive Bayes (M3), Árboles de decisión (Empezamos hoy!)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¿Qué es Machine Learning?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Las herramientas de machine learning pueden clasificarse en dos grandes grupos: 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s" sz="1700"/>
              <a:t>aprendizaje no supervisado:</a:t>
            </a:r>
            <a:r>
              <a:rPr lang="es" sz="1700"/>
              <a:t>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no buscamos predecir una variable Y, el objetivo es descubrir patrones en los datos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detectar subgrupos homogéneos entre las observaciones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segmentar los registros según sus features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s" sz="1700"/>
              <a:t>Algunos ejemplos: Clustering, PCA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Flujo de trabajo ML en aprendizaje supervisado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Si bien existen distintos modelos de ML, en líneas generales el workflow siempre es: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Hago una partición de entrenamiento/validación de la base con la que voy a trabajar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Entreno el modelo con el dataset de entrenamiento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Evalúo y pruebo distintos hiperparámetros (ya vamos a ver qué son)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Fiteo el modelo a los datos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Predigo sobre el set de validación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Evalúo la performance del modelo en el set de validación → con distintas métricas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727625" y="309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{27A110CE-7DDF-48B3-9CA0-7E75211C6359}</a:tableStyleId>
              </a:tblPr>
              <a:tblGrid>
                <a:gridCol w="2332175"/>
                <a:gridCol w="1569900"/>
                <a:gridCol w="3902050"/>
              </a:tblGrid>
              <a:tr h="51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Medida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Tipo de modelo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Explicación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76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Recall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Clasificación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La proporción de positivos identificados correctamente sobre el total de positivos reales: cuántos positivos detecta.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Precision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Clasificación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La proporción de positivos identificados correctamente sobre el total de positivos predichos: cuán preciso es el modelo al clasificar positivos.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Accuracy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Clasificación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La proporción de casos clasificados correctamente sobre el total de las observaciones.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6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Clasificación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Combina las métricas de recall y </a:t>
                      </a:r>
                      <a:r>
                        <a:rPr lang="es" sz="1100"/>
                        <a:t>precisión</a:t>
                      </a:r>
                      <a:r>
                        <a:rPr lang="es" sz="1100"/>
                        <a:t>, hace la media armónica entre ambas medidas. 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Root-mean-square deviation (</a:t>
                      </a:r>
                      <a:r>
                        <a:rPr lang="es" sz="1200"/>
                        <a:t>RMSE)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Regresión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Raíz del error cuadrático medio, muestra la diferencia promedio entre los valores predichos y los reales.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Mean Absolute Error (MAE)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Regresión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s" sz="1100">
                          <a:solidFill>
                            <a:schemeClr val="dk1"/>
                          </a:solidFill>
                        </a:rPr>
                        <a:t>iferencia entre los valores predichos por el modelo y los valores reales, expresado en la unidad de la variable a predecir.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highlight>
                  <a:schemeClr val="lt1"/>
                </a:highlight>
              </a:rPr>
              <a:t>Resumen</a:t>
            </a:r>
            <a:endParaRPr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Machine Learning</a:t>
            </a:r>
            <a:endParaRPr sz="20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Aprendizaje supervisado</a:t>
            </a:r>
            <a:endParaRPr sz="19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Uso variable(s) X para predecir 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Divido mi base en train/test, armo el modelo en base a train y veo qué tan bien funciona prediciendo sobre tes </a:t>
            </a:r>
            <a:endParaRPr sz="16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Aprendizaje no supervisado</a:t>
            </a:r>
            <a:endParaRPr sz="19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No busco predecir, busco encontrar patrones interesantes en los datos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371600" y="1170200"/>
            <a:ext cx="6400800" cy="24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Ahora, vamos a un modelo concreto… </a:t>
            </a:r>
            <a:endParaRPr sz="28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