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c53b386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c53b386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c53b3867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c53b3867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c53b3867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c53b3867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c763980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c763980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cbc083b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cbc083b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dcbc083b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dcbc083b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dc53b386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dc53b386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solidFill>
                  <a:srgbClr val="0000FF"/>
                </a:solidFill>
              </a:rPr>
              <a:t>Ensamble learning</a:t>
            </a:r>
            <a:endParaRPr b="1">
              <a:solidFill>
                <a:srgbClr val="0000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Diplomatura en Ciencias Sociales Computacionales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20875" y="49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Repasando… </a:t>
            </a:r>
            <a:endParaRPr b="1">
              <a:solidFill>
                <a:srgbClr val="0000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s"/>
              <a:t>Los modelos de árboles de decisión son herramientas para la clasificación y regresión que implican dividir o segmentar el espacio predictivo en regiones </a:t>
            </a:r>
            <a:endParaRPr/>
          </a:p>
          <a:p>
            <a:pPr indent="-310832" lvl="1" marL="914400" rtl="0" algn="l">
              <a:spcBef>
                <a:spcPts val="0"/>
              </a:spcBef>
              <a:spcAft>
                <a:spcPts val="0"/>
              </a:spcAft>
              <a:buSzPct val="100000"/>
              <a:buChar char="○"/>
            </a:pPr>
            <a:r>
              <a:rPr lang="es"/>
              <a:t>Basados en la “partición” de la </a:t>
            </a:r>
            <a:r>
              <a:rPr lang="es"/>
              <a:t>información</a:t>
            </a:r>
            <a:r>
              <a:rPr lang="es"/>
              <a:t> de los datos a partir de nodos </a:t>
            </a:r>
            <a:endParaRPr/>
          </a:p>
          <a:p>
            <a:pPr indent="-310832" lvl="1" marL="914400" rtl="0" algn="l">
              <a:spcBef>
                <a:spcPts val="0"/>
              </a:spcBef>
              <a:spcAft>
                <a:spcPts val="0"/>
              </a:spcAft>
              <a:buSzPct val="100000"/>
              <a:buChar char="○"/>
            </a:pPr>
            <a:r>
              <a:rPr lang="es"/>
              <a:t>Modelos simples y fáciles de interpretar </a:t>
            </a:r>
            <a:endParaRPr/>
          </a:p>
          <a:p>
            <a:pPr indent="-310832" lvl="1" marL="914400" rtl="0" algn="l">
              <a:spcBef>
                <a:spcPts val="0"/>
              </a:spcBef>
              <a:spcAft>
                <a:spcPts val="0"/>
              </a:spcAft>
              <a:buSzPct val="100000"/>
              <a:buChar char="○"/>
            </a:pPr>
            <a:r>
              <a:rPr lang="es"/>
              <a:t>Top-down: empiezan desde un nodo inicial en el árbol y luego va partiendo sucesivamente el espacio predictivo. Cada partición se indica con dos nuevas ramas bajo el árbol. </a:t>
            </a:r>
            <a:endParaRPr/>
          </a:p>
          <a:p>
            <a:pPr indent="-310832" lvl="1" marL="914400" rtl="0" algn="l">
              <a:spcBef>
                <a:spcPts val="0"/>
              </a:spcBef>
              <a:spcAft>
                <a:spcPts val="0"/>
              </a:spcAft>
              <a:buSzPct val="100000"/>
              <a:buChar char="○"/>
            </a:pPr>
            <a:r>
              <a:rPr lang="es"/>
              <a:t>Greedy: en cada paso se busca la mejor partición en un punto particular, no se observa hacia adelante y elige una partición que va a ser más útil en el futuro. </a:t>
            </a:r>
            <a:endParaRPr/>
          </a:p>
          <a:p>
            <a:pPr indent="-310832" lvl="1" marL="914400" rtl="0" algn="l">
              <a:spcBef>
                <a:spcPts val="0"/>
              </a:spcBef>
              <a:spcAft>
                <a:spcPts val="0"/>
              </a:spcAft>
              <a:buSzPct val="100000"/>
              <a:buChar char="○"/>
            </a:pPr>
            <a:r>
              <a:rPr lang="es"/>
              <a:t>No tiene muy buena capacidad predictiva, no considera todas las posibles particiones del espacio de atributos en J cajas.</a:t>
            </a:r>
            <a:endParaRPr/>
          </a:p>
          <a:p>
            <a:pPr indent="-310832" lvl="1" marL="914400" rtl="0" algn="l">
              <a:spcBef>
                <a:spcPts val="0"/>
              </a:spcBef>
              <a:spcAft>
                <a:spcPts val="0"/>
              </a:spcAft>
              <a:buSzPct val="100000"/>
              <a:buChar char="○"/>
            </a:pPr>
            <a:r>
              <a:rPr lang="es"/>
              <a:t>Son modelos poco robustos: un cambio pequeño en los datos que tenemos puede cambiar el árbol final estimado </a:t>
            </a:r>
            <a:endParaRPr/>
          </a:p>
          <a:p>
            <a:pPr indent="-334327" lvl="0" marL="457200" rtl="0" algn="l">
              <a:spcBef>
                <a:spcPts val="0"/>
              </a:spcBef>
              <a:spcAft>
                <a:spcPts val="0"/>
              </a:spcAft>
              <a:buSzPct val="100000"/>
              <a:buChar char="●"/>
            </a:pPr>
            <a:r>
              <a:rPr lang="es"/>
              <a:t>Con métodos de averaging, promediamos varios modelos de árboles para hacer uno más robusto. </a:t>
            </a:r>
            <a:endParaRPr/>
          </a:p>
          <a:p>
            <a:pPr indent="-310832" lvl="1" marL="914400" rtl="0" algn="l">
              <a:spcBef>
                <a:spcPts val="0"/>
              </a:spcBef>
              <a:spcAft>
                <a:spcPts val="0"/>
              </a:spcAft>
              <a:buSzPct val="100000"/>
              <a:buChar char="○"/>
            </a:pPr>
            <a:r>
              <a:rPr lang="es"/>
              <a:t>Bagging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Random Forest</a:t>
            </a:r>
            <a:endParaRPr b="1">
              <a:solidFill>
                <a:srgbClr val="0000FF"/>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Similar a bagging, en el sentido de que construimos </a:t>
            </a:r>
            <a:r>
              <a:rPr i="1" lang="es"/>
              <a:t>B</a:t>
            </a:r>
            <a:r>
              <a:rPr lang="es"/>
              <a:t> árboles de decisión en base a una muestra bootstrap. </a:t>
            </a:r>
            <a:endParaRPr/>
          </a:p>
          <a:p>
            <a:pPr indent="-342900" lvl="0" marL="457200" rtl="0" algn="l">
              <a:spcBef>
                <a:spcPts val="0"/>
              </a:spcBef>
              <a:spcAft>
                <a:spcPts val="0"/>
              </a:spcAft>
              <a:buSzPts val="1800"/>
              <a:buChar char="●"/>
            </a:pPr>
            <a:r>
              <a:rPr lang="es"/>
              <a:t>Pero introduce una segunda muestra: en los predictores del árbol</a:t>
            </a:r>
            <a:endParaRPr/>
          </a:p>
          <a:p>
            <a:pPr indent="-342900" lvl="0" marL="457200" rtl="0" algn="l">
              <a:spcBef>
                <a:spcPts val="0"/>
              </a:spcBef>
              <a:spcAft>
                <a:spcPts val="0"/>
              </a:spcAft>
              <a:buSzPts val="1800"/>
              <a:buChar char="●"/>
            </a:pPr>
            <a:r>
              <a:rPr lang="es"/>
              <a:t>Se hace un muestreo aleatorio de </a:t>
            </a:r>
            <a:r>
              <a:rPr i="1" lang="es"/>
              <a:t>m</a:t>
            </a:r>
            <a:r>
              <a:rPr lang="es"/>
              <a:t> predictores para cada partición del árbol. </a:t>
            </a:r>
            <a:endParaRPr/>
          </a:p>
          <a:p>
            <a:pPr indent="-342900" lvl="0" marL="457200" rtl="0" algn="l">
              <a:spcBef>
                <a:spcPts val="0"/>
              </a:spcBef>
              <a:spcAft>
                <a:spcPts val="0"/>
              </a:spcAft>
              <a:buSzPts val="1800"/>
              <a:buChar char="●"/>
            </a:pPr>
            <a:r>
              <a:rPr lang="es"/>
              <a:t>Es decir, para cada partición del árbol el modelo no considera la totalidad de los predictores disponibles.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Random Forest</a:t>
            </a:r>
            <a:endParaRPr b="1">
              <a:solidFill>
                <a:srgbClr val="0000FF"/>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Pero… </a:t>
            </a:r>
            <a:r>
              <a:rPr lang="es"/>
              <a:t>¿para qué sirve hacer esto? </a:t>
            </a:r>
            <a:endParaRPr/>
          </a:p>
          <a:p>
            <a:pPr indent="-317500" lvl="1" marL="914400" rtl="0" algn="l">
              <a:spcBef>
                <a:spcPts val="0"/>
              </a:spcBef>
              <a:spcAft>
                <a:spcPts val="0"/>
              </a:spcAft>
              <a:buSzPts val="1400"/>
              <a:buChar char="○"/>
            </a:pPr>
            <a:r>
              <a:rPr lang="es"/>
              <a:t>Si una o algunas variables son predictores muy fuertes para la variable target, estas variables serán seleccionadas en muchos de los árboles base del bagging (from the top - greedy), haciendo que queden correlacionados.</a:t>
            </a:r>
            <a:endParaRPr/>
          </a:p>
          <a:p>
            <a:pPr indent="-317500" lvl="1" marL="914400" rtl="0" algn="l">
              <a:spcBef>
                <a:spcPts val="0"/>
              </a:spcBef>
              <a:spcAft>
                <a:spcPts val="0"/>
              </a:spcAft>
              <a:buSzPts val="1400"/>
              <a:buChar char="○"/>
            </a:pPr>
            <a:r>
              <a:rPr lang="es"/>
              <a:t>Seleccionando un subconjunto aleatorio de las variables en cada división, </a:t>
            </a:r>
            <a:r>
              <a:rPr b="1" lang="es"/>
              <a:t>contrarrestamos esta correlación</a:t>
            </a:r>
            <a:r>
              <a:rPr lang="es"/>
              <a:t> entre los árboles base, haciendo que el modelo final tenga menor variabilidad y sea más confiable.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Random Forest</a:t>
            </a:r>
            <a:endParaRPr b="1">
              <a:solidFill>
                <a:srgbClr val="0000FF"/>
              </a:solidFill>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¿Cuántas variables elegir en cada partición?</a:t>
            </a:r>
            <a:endParaRPr/>
          </a:p>
          <a:p>
            <a:pPr indent="-317500" lvl="1" marL="914400" rtl="0" algn="l">
              <a:spcBef>
                <a:spcPts val="0"/>
              </a:spcBef>
              <a:spcAft>
                <a:spcPts val="0"/>
              </a:spcAft>
              <a:buSzPts val="1400"/>
              <a:buChar char="○"/>
            </a:pPr>
            <a:r>
              <a:rPr lang="es"/>
              <a:t>Para un problema de clasificación  se suelen utilizar √p de las variables en cada división.</a:t>
            </a:r>
            <a:endParaRPr/>
          </a:p>
          <a:p>
            <a:pPr indent="-317500" lvl="1" marL="914400" rtl="0" algn="l">
              <a:spcBef>
                <a:spcPts val="0"/>
              </a:spcBef>
              <a:spcAft>
                <a:spcPts val="0"/>
              </a:spcAft>
              <a:buSzPts val="1400"/>
              <a:buChar char="○"/>
            </a:pPr>
            <a:r>
              <a:rPr lang="es"/>
              <a:t>Para problemas de regresión, recomiendan utilizar p/3.</a:t>
            </a:r>
            <a:endParaRPr/>
          </a:p>
          <a:p>
            <a:pPr indent="-317500" lvl="1" marL="914400" rtl="0" algn="l">
              <a:spcBef>
                <a:spcPts val="0"/>
              </a:spcBef>
              <a:spcAft>
                <a:spcPts val="0"/>
              </a:spcAft>
              <a:buSzPts val="1400"/>
              <a:buChar char="○"/>
            </a:pPr>
            <a:r>
              <a:rPr lang="es"/>
              <a:t>Pero también podría considerarse como un hiperparámetro para tunear.</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209675" y="683675"/>
            <a:ext cx="6724650" cy="390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Extra randomized trees</a:t>
            </a:r>
            <a:endParaRPr b="1">
              <a:solidFill>
                <a:srgbClr val="0000FF"/>
              </a:solidFill>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Funciona de manera similar a Random Forest, pero…</a:t>
            </a:r>
            <a:endParaRPr/>
          </a:p>
          <a:p>
            <a:pPr indent="-342900" lvl="0" marL="457200" rtl="0" algn="l">
              <a:spcBef>
                <a:spcPts val="0"/>
              </a:spcBef>
              <a:spcAft>
                <a:spcPts val="0"/>
              </a:spcAft>
              <a:buSzPts val="1800"/>
              <a:buChar char="●"/>
            </a:pPr>
            <a:r>
              <a:rPr lang="es"/>
              <a:t>RF entrena los árboles con un subset de los datos a partir de una muestra bootstrap, es decir que muestrea con reemplazo. En cambio, Extra Trees usa la totalidad de la muestra original. </a:t>
            </a:r>
            <a:endParaRPr/>
          </a:p>
          <a:p>
            <a:pPr indent="-342900" lvl="0" marL="457200" rtl="0" algn="l">
              <a:spcBef>
                <a:spcPts val="0"/>
              </a:spcBef>
              <a:spcAft>
                <a:spcPts val="0"/>
              </a:spcAft>
              <a:buSzPts val="1800"/>
              <a:buChar char="●"/>
            </a:pPr>
            <a:r>
              <a:rPr lang="es"/>
              <a:t>RF utiliza el cálculo de la combinación óptima local para definir en qué punto realiza las particiones de los nodos en las variables. En cambio, ET hace las particiones definiendo un valor al azar. </a:t>
            </a:r>
            <a:endParaRPr/>
          </a:p>
          <a:p>
            <a:pPr indent="-342900" lvl="0" marL="457200" rtl="0" algn="l">
              <a:spcBef>
                <a:spcPts val="0"/>
              </a:spcBef>
              <a:spcAft>
                <a:spcPts val="0"/>
              </a:spcAft>
              <a:buSzPts val="1800"/>
              <a:buChar char="●"/>
            </a:pPr>
            <a:r>
              <a:rPr lang="es"/>
              <a:t>Es decir, para cada variable en consideración se generan una división aleatoria (dentro del rango de la variable). Y luego se selecciona la variable/división que maximice la ganancia.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solidFill>
                  <a:srgbClr val="0000FF"/>
                </a:solidFill>
              </a:rPr>
              <a:t>¿En qué casos nos conviene usar los ensambles?</a:t>
            </a:r>
            <a:endParaRPr b="1">
              <a:solidFill>
                <a:srgbClr val="0000FF"/>
              </a:solidFill>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Capacidad predictiva: los clasificadores base deben hacer mejores predicciones que la totalmente aleatoria. (Su AUC debe ser mayor a 0.5)</a:t>
            </a:r>
            <a:endParaRPr/>
          </a:p>
          <a:p>
            <a:pPr indent="-342900" lvl="0" marL="457200" rtl="0" algn="l">
              <a:spcBef>
                <a:spcPts val="0"/>
              </a:spcBef>
              <a:spcAft>
                <a:spcPts val="0"/>
              </a:spcAft>
              <a:buSzPts val="1800"/>
              <a:buChar char="●"/>
            </a:pPr>
            <a:r>
              <a:rPr lang="es"/>
              <a:t>Diversidad: los clasificadores base deben cometer distintos errores ante los mismos casos. (Sin diversidad no se puede mejorar la precisión del ensamble al combinar los clasificadores base)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