
<file path=[Content_Types].xml><?xml version="1.0" encoding="utf-8"?>
<Types xmlns="http://schemas.openxmlformats.org/package/2006/content-types">
  <Default Extension="fntdata" ContentType="application/x-fontdata"/>
  <Default Extension="pbm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9" r:id="rId3"/>
    <p:sldId id="261" r:id="rId4"/>
    <p:sldId id="262" r:id="rId5"/>
    <p:sldId id="265" r:id="rId6"/>
    <p:sldId id="264" r:id="rId7"/>
    <p:sldId id="283" r:id="rId8"/>
    <p:sldId id="266" r:id="rId9"/>
    <p:sldId id="263" r:id="rId10"/>
    <p:sldId id="282" r:id="rId11"/>
    <p:sldId id="269" r:id="rId12"/>
    <p:sldId id="292" r:id="rId13"/>
    <p:sldId id="286" r:id="rId14"/>
    <p:sldId id="285" r:id="rId15"/>
    <p:sldId id="287" r:id="rId16"/>
    <p:sldId id="270" r:id="rId17"/>
    <p:sldId id="289" r:id="rId18"/>
    <p:sldId id="288" r:id="rId19"/>
    <p:sldId id="290" r:id="rId20"/>
    <p:sldId id="291" r:id="rId21"/>
    <p:sldId id="280" r:id="rId22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2a54d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e2a54d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400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e2a54d83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e2a54d83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2a54d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e2a54d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6106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2a54d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e2a54d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8746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2a54d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e2a54d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9694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e2a54d83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e2a54d83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979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e2a54d83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e2a54d83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e2a54d83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e2a54d83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671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e2a54d83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e2a54d83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650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e2a54d83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e2a54d83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861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e2a54d83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e2a54d83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9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5a1b4e583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5a1b4e583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e2a54d83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e2a54d83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e2a54d83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e2a54d83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e2a54d83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e2a54d83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e2a54d83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e2a54d83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767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e2a54d83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e2a54d83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2a54d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e2a54d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bm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Módulo 4: Introducción al aprendizaje automático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Diplomatura en Ciencias Sociales Computacionales y Humanidades Digitales (IDAES-UNSAM) - Octubre 2022 – José Sánchez</a:t>
            </a: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95950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038197" y="425872"/>
            <a:ext cx="30676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Árboles de decisión</a:t>
            </a: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12E8F89F-18A8-814E-BCB0-0A03F6E01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063" y="1268813"/>
            <a:ext cx="5993873" cy="316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92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IV. Interpretación específica al modelo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2095568" y="147579"/>
            <a:ext cx="49528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 err="1"/>
              <a:t>Random</a:t>
            </a:r>
            <a:r>
              <a:rPr lang="es-ES_tradnl" dirty="0"/>
              <a:t> </a:t>
            </a:r>
            <a:r>
              <a:rPr lang="es-ES_tradnl" dirty="0" err="1"/>
              <a:t>Forest</a:t>
            </a:r>
            <a:r>
              <a:rPr lang="es-ES_tradnl" dirty="0"/>
              <a:t> – </a:t>
            </a:r>
            <a:r>
              <a:rPr lang="es-ES_tradnl" dirty="0" err="1"/>
              <a:t>Gini</a:t>
            </a:r>
            <a:r>
              <a:rPr lang="es-ES_tradnl" dirty="0"/>
              <a:t> </a:t>
            </a:r>
            <a:r>
              <a:rPr lang="es-ES_tradnl" dirty="0" err="1"/>
              <a:t>importance</a:t>
            </a:r>
            <a:endParaRPr lang="es-ES_tradnl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84B96F6-0634-AD4C-840A-0F6EF727C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919" y="3192263"/>
            <a:ext cx="2252162" cy="1803658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55FDA46-525F-FA42-B28F-06CB5ABEA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119" y="951843"/>
            <a:ext cx="5009322" cy="221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51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2095568" y="147579"/>
            <a:ext cx="49528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 err="1"/>
              <a:t>Random</a:t>
            </a:r>
            <a:r>
              <a:rPr lang="es-ES_tradnl" dirty="0"/>
              <a:t> </a:t>
            </a:r>
            <a:r>
              <a:rPr lang="es-ES_tradnl" dirty="0" err="1"/>
              <a:t>Forest</a:t>
            </a:r>
            <a:r>
              <a:rPr lang="es-ES_tradnl" dirty="0"/>
              <a:t> – </a:t>
            </a:r>
            <a:r>
              <a:rPr lang="es-ES_tradnl" dirty="0" err="1"/>
              <a:t>Gini</a:t>
            </a:r>
            <a:r>
              <a:rPr lang="es-ES_tradnl" dirty="0"/>
              <a:t> </a:t>
            </a:r>
            <a:r>
              <a:rPr lang="es-ES_tradnl" dirty="0" err="1"/>
              <a:t>importance</a:t>
            </a:r>
            <a:endParaRPr lang="es-ES_tradnl" dirty="0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B8699D66-B638-1B43-98F6-4CB7B1C26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510" y="720279"/>
            <a:ext cx="4604443" cy="2126396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C5066C05-B6A7-8046-A795-114F3732F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849" y="3067291"/>
            <a:ext cx="4850302" cy="201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11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F03BD6A-6EF9-324D-8134-76802DF50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874" y="1143175"/>
            <a:ext cx="4092251" cy="3349312"/>
          </a:xfrm>
          <a:prstGeom prst="rect">
            <a:avLst/>
          </a:prstGeom>
        </p:spPr>
      </p:pic>
      <p:sp>
        <p:nvSpPr>
          <p:cNvPr id="10" name="Google Shape;101;p20">
            <a:extLst>
              <a:ext uri="{FF2B5EF4-FFF2-40B4-BE49-F238E27FC236}">
                <a16:creationId xmlns:a16="http://schemas.microsoft.com/office/drawing/2014/main" id="{B9EF2B4B-0839-B042-93DF-6D4FB77C4523}"/>
              </a:ext>
            </a:extLst>
          </p:cNvPr>
          <p:cNvSpPr txBox="1">
            <a:spLocks/>
          </p:cNvSpPr>
          <p:nvPr/>
        </p:nvSpPr>
        <p:spPr>
          <a:xfrm>
            <a:off x="2095568" y="147579"/>
            <a:ext cx="49528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ES_tradnl"/>
              <a:t>Random Forest – Gini importance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1550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IV. Interpretación agnóstica al modelo</a:t>
            </a:r>
          </a:p>
        </p:txBody>
      </p:sp>
    </p:spTree>
    <p:extLst>
      <p:ext uri="{BB962C8B-B14F-4D97-AF65-F5344CB8AC3E}">
        <p14:creationId xmlns:p14="http://schemas.microsoft.com/office/powerpoint/2010/main" val="325624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2179456" y="207977"/>
            <a:ext cx="47850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Permutation Feature Importance</a:t>
            </a:r>
          </a:p>
        </p:txBody>
      </p: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49C35FAB-4121-DD4F-A014-EE6F13A77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51" y="1265362"/>
            <a:ext cx="4372294" cy="3121660"/>
          </a:xfrm>
          <a:prstGeom prst="rect">
            <a:avLst/>
          </a:prstGeom>
        </p:spPr>
      </p:pic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745E5E8B-185F-E549-81CC-12AA55585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245" y="1754929"/>
            <a:ext cx="4114357" cy="16336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712A6D0C-0FD9-B74D-8BBD-6531A835B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665" y="971509"/>
            <a:ext cx="5390670" cy="3887193"/>
          </a:xfrm>
          <a:prstGeom prst="rect">
            <a:avLst/>
          </a:prstGeom>
        </p:spPr>
      </p:pic>
      <p:sp>
        <p:nvSpPr>
          <p:cNvPr id="10" name="Google Shape;144;p27">
            <a:extLst>
              <a:ext uri="{FF2B5EF4-FFF2-40B4-BE49-F238E27FC236}">
                <a16:creationId xmlns:a16="http://schemas.microsoft.com/office/drawing/2014/main" id="{581A92C0-FC6C-BD47-AD60-E7F959AE0EBB}"/>
              </a:ext>
            </a:extLst>
          </p:cNvPr>
          <p:cNvSpPr txBox="1">
            <a:spLocks/>
          </p:cNvSpPr>
          <p:nvPr/>
        </p:nvSpPr>
        <p:spPr>
          <a:xfrm>
            <a:off x="2179456" y="207977"/>
            <a:ext cx="478508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/>
              <a:t>Permutation Feature Importance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821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4;p27">
            <a:extLst>
              <a:ext uri="{FF2B5EF4-FFF2-40B4-BE49-F238E27FC236}">
                <a16:creationId xmlns:a16="http://schemas.microsoft.com/office/drawing/2014/main" id="{295B8DB2-8244-D74A-9B37-C13339ADB279}"/>
              </a:ext>
            </a:extLst>
          </p:cNvPr>
          <p:cNvSpPr txBox="1">
            <a:spLocks/>
          </p:cNvSpPr>
          <p:nvPr/>
        </p:nvSpPr>
        <p:spPr>
          <a:xfrm>
            <a:off x="2179456" y="207977"/>
            <a:ext cx="478508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dirty="0"/>
              <a:t>Partial Dependence Plot (PDP)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9BC5B21-5B47-264F-931B-2C47939F8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16" y="1232450"/>
            <a:ext cx="4287784" cy="2878373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3AD0526-587B-4946-8033-130FEBCFE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805388"/>
            <a:ext cx="4030208" cy="153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00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4;p27">
            <a:extLst>
              <a:ext uri="{FF2B5EF4-FFF2-40B4-BE49-F238E27FC236}">
                <a16:creationId xmlns:a16="http://schemas.microsoft.com/office/drawing/2014/main" id="{295B8DB2-8244-D74A-9B37-C13339ADB279}"/>
              </a:ext>
            </a:extLst>
          </p:cNvPr>
          <p:cNvSpPr txBox="1">
            <a:spLocks/>
          </p:cNvSpPr>
          <p:nvPr/>
        </p:nvSpPr>
        <p:spPr>
          <a:xfrm>
            <a:off x="2179456" y="207977"/>
            <a:ext cx="478508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dirty="0"/>
              <a:t>Partial Dependence Plot (PDP)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BD2DE30-BDC3-DB4C-AC18-EBF8F663F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10" y="1405345"/>
            <a:ext cx="3955692" cy="2736787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DCEB988D-5FB2-1546-BE93-7C3644CE2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302" y="1400872"/>
            <a:ext cx="4542526" cy="29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5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Clase 5: Machine </a:t>
            </a:r>
            <a:r>
              <a:rPr lang="es-ES_tradnl" dirty="0" err="1"/>
              <a:t>Learning</a:t>
            </a:r>
            <a:r>
              <a:rPr lang="es-ES_tradnl" dirty="0"/>
              <a:t> Interpretable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4;p27">
            <a:extLst>
              <a:ext uri="{FF2B5EF4-FFF2-40B4-BE49-F238E27FC236}">
                <a16:creationId xmlns:a16="http://schemas.microsoft.com/office/drawing/2014/main" id="{295B8DB2-8244-D74A-9B37-C13339ADB279}"/>
              </a:ext>
            </a:extLst>
          </p:cNvPr>
          <p:cNvSpPr txBox="1">
            <a:spLocks/>
          </p:cNvSpPr>
          <p:nvPr/>
        </p:nvSpPr>
        <p:spPr>
          <a:xfrm>
            <a:off x="2179456" y="207977"/>
            <a:ext cx="478508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dirty="0"/>
              <a:t>Individual Conditional Expectation</a:t>
            </a:r>
          </a:p>
        </p:txBody>
      </p:sp>
      <p:pic>
        <p:nvPicPr>
          <p:cNvPr id="4" name="Picture 3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60D861A9-C5F0-9043-9685-E1C479CF9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281" y="859302"/>
            <a:ext cx="5643438" cy="401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32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Gracias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Agenda</a:t>
            </a: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s-ES_tradnl" dirty="0"/>
              <a:t>Diferentes métodos de interpretar modelos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s-ES_tradnl" dirty="0"/>
              <a:t>¿Porqué queremos interpretar?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s-ES_tradnl" dirty="0"/>
              <a:t>Modelos interpretables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s-ES_tradnl" dirty="0"/>
              <a:t>Regresión lineal / regresión logística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s-ES_tradnl" dirty="0"/>
              <a:t>Árboles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s-ES_tradnl" dirty="0"/>
              <a:t>Interpretación específica al modelo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lang="es-ES_tradnl" dirty="0" err="1"/>
              <a:t>Random</a:t>
            </a:r>
            <a:r>
              <a:rPr lang="es-ES_tradnl" dirty="0"/>
              <a:t> </a:t>
            </a:r>
            <a:r>
              <a:rPr lang="es-ES_tradnl" dirty="0" err="1"/>
              <a:t>Forest</a:t>
            </a:r>
            <a:endParaRPr lang="es-ES_tradnl" dirty="0"/>
          </a:p>
          <a:p>
            <a:pPr indent="-317500">
              <a:lnSpc>
                <a:spcPct val="150000"/>
              </a:lnSpc>
              <a:buSzPts val="1400"/>
              <a:buAutoNum type="romanUcPeriod"/>
            </a:pPr>
            <a:r>
              <a:rPr lang="es-ES_tradnl" dirty="0"/>
              <a:t>Interpretación agnóstica al modelo</a:t>
            </a:r>
          </a:p>
          <a:p>
            <a:pPr lvl="1">
              <a:lnSpc>
                <a:spcPct val="150000"/>
              </a:lnSpc>
              <a:buAutoNum type="romanUcPeriod"/>
            </a:pPr>
            <a:r>
              <a:rPr lang="es-ES_tradnl" dirty="0" err="1"/>
              <a:t>Permutation</a:t>
            </a:r>
            <a:r>
              <a:rPr lang="es-ES_tradnl" dirty="0"/>
              <a:t> </a:t>
            </a:r>
            <a:r>
              <a:rPr lang="es-ES_tradnl" dirty="0" err="1"/>
              <a:t>Feature</a:t>
            </a:r>
            <a:r>
              <a:rPr lang="es-ES_tradnl" dirty="0"/>
              <a:t> </a:t>
            </a:r>
            <a:r>
              <a:rPr lang="es-ES_tradnl" dirty="0" err="1"/>
              <a:t>Importance</a:t>
            </a:r>
            <a:endParaRPr lang="es-ES_tradnl" dirty="0"/>
          </a:p>
          <a:p>
            <a:pPr lvl="1">
              <a:lnSpc>
                <a:spcPct val="150000"/>
              </a:lnSpc>
              <a:buAutoNum type="romanUcPeriod"/>
            </a:pPr>
            <a:r>
              <a:rPr lang="es-ES_tradnl" dirty="0" err="1"/>
              <a:t>Partial</a:t>
            </a:r>
            <a:r>
              <a:rPr lang="es-ES_tradnl" dirty="0"/>
              <a:t> </a:t>
            </a:r>
            <a:r>
              <a:rPr lang="es-ES_tradnl" dirty="0" err="1"/>
              <a:t>Dependence</a:t>
            </a:r>
            <a:r>
              <a:rPr lang="es-ES_tradnl" dirty="0"/>
              <a:t> </a:t>
            </a:r>
            <a:r>
              <a:rPr lang="es-ES_tradnl" dirty="0" err="1"/>
              <a:t>Plot</a:t>
            </a:r>
            <a:r>
              <a:rPr lang="es-ES_tradnl" dirty="0"/>
              <a:t> (PDP)</a:t>
            </a:r>
          </a:p>
          <a:p>
            <a:pPr lvl="1">
              <a:lnSpc>
                <a:spcPct val="150000"/>
              </a:lnSpc>
              <a:buAutoNum type="romanUcPeriod"/>
            </a:pPr>
            <a:r>
              <a:rPr lang="es-ES_tradnl" dirty="0"/>
              <a:t>Individual </a:t>
            </a:r>
            <a:r>
              <a:rPr lang="es-ES_tradnl" dirty="0" err="1"/>
              <a:t>Conditional</a:t>
            </a:r>
            <a:r>
              <a:rPr lang="es-ES_tradnl" dirty="0"/>
              <a:t> </a:t>
            </a:r>
            <a:r>
              <a:rPr lang="es-ES_tradnl" dirty="0" err="1"/>
              <a:t>Expectation</a:t>
            </a:r>
            <a:endParaRPr lang="es-ES_trad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en-GB" dirty="0"/>
              <a:t>I. </a:t>
            </a:r>
            <a:r>
              <a:rPr lang="es-ES_tradnl" dirty="0"/>
              <a:t>Diferentes métodos de interpretar modelos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Diferentes métodos de interpretar modelos</a:t>
            </a:r>
            <a:endParaRPr dirty="0"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506998"/>
            <a:ext cx="2454000" cy="3048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b="1" dirty="0">
                <a:solidFill>
                  <a:schemeClr val="lt1"/>
                </a:solidFill>
              </a:rPr>
              <a:t>Modelos interpretables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b="1" i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chemeClr val="lt1"/>
                </a:solidFill>
              </a:rPr>
              <a:t>El poder de interpretación es intrínseco al modelo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dirty="0">
              <a:solidFill>
                <a:schemeClr val="lt1"/>
              </a:solidFill>
            </a:endParaRPr>
          </a:p>
          <a:p>
            <a:pPr marL="285750" indent="-285750"/>
            <a:r>
              <a:rPr lang="es-ES_tradnl" dirty="0">
                <a:solidFill>
                  <a:schemeClr val="lt1"/>
                </a:solidFill>
              </a:rPr>
              <a:t>Regresión lineal/logística</a:t>
            </a:r>
          </a:p>
          <a:p>
            <a:pPr marL="285750" indent="-285750"/>
            <a:r>
              <a:rPr lang="es-ES_tradnl" dirty="0">
                <a:solidFill>
                  <a:schemeClr val="lt1"/>
                </a:solidFill>
              </a:rPr>
              <a:t>Árboles de decisión</a:t>
            </a:r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3345000" y="1520800"/>
            <a:ext cx="2454000" cy="3048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b="1" dirty="0">
                <a:solidFill>
                  <a:schemeClr val="lt1"/>
                </a:solidFill>
              </a:rPr>
              <a:t>Interpretación específica al modelo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chemeClr val="lt1"/>
                </a:solidFill>
              </a:rPr>
              <a:t>El modelo provee métodos para interpretar sus propiedades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dirty="0">
              <a:solidFill>
                <a:schemeClr val="lt1"/>
              </a:solidFill>
            </a:endParaRPr>
          </a:p>
          <a:p>
            <a:pPr marL="285750" indent="-285750"/>
            <a:r>
              <a:rPr lang="es-ES_tradnl" dirty="0" err="1">
                <a:solidFill>
                  <a:schemeClr val="lt1"/>
                </a:solidFill>
              </a:rPr>
              <a:t>Random</a:t>
            </a:r>
            <a:r>
              <a:rPr lang="es-ES_tradnl" dirty="0">
                <a:solidFill>
                  <a:schemeClr val="lt1"/>
                </a:solidFill>
              </a:rPr>
              <a:t> </a:t>
            </a:r>
            <a:r>
              <a:rPr lang="es-ES_tradnl" dirty="0" err="1">
                <a:solidFill>
                  <a:schemeClr val="lt1"/>
                </a:solidFill>
              </a:rPr>
              <a:t>Forest</a:t>
            </a:r>
            <a:endParaRPr lang="es-ES_tradnl" dirty="0">
              <a:solidFill>
                <a:schemeClr val="lt1"/>
              </a:solidFill>
            </a:endParaRPr>
          </a:p>
        </p:txBody>
      </p:sp>
      <p:sp>
        <p:nvSpPr>
          <p:cNvPr id="8" name="Google Shape;115;p22">
            <a:extLst>
              <a:ext uri="{FF2B5EF4-FFF2-40B4-BE49-F238E27FC236}">
                <a16:creationId xmlns:a16="http://schemas.microsoft.com/office/drawing/2014/main" id="{0082A7C7-94FC-A745-AE9B-F4A237D12B43}"/>
              </a:ext>
            </a:extLst>
          </p:cNvPr>
          <p:cNvSpPr txBox="1">
            <a:spLocks/>
          </p:cNvSpPr>
          <p:nvPr/>
        </p:nvSpPr>
        <p:spPr>
          <a:xfrm>
            <a:off x="6378300" y="1520800"/>
            <a:ext cx="2454000" cy="30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○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■"/>
              <a:defRPr sz="12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Font typeface="Proxima Nova"/>
              <a:buNone/>
            </a:pPr>
            <a:r>
              <a:rPr lang="es-ES_tradnl" b="1" dirty="0">
                <a:solidFill>
                  <a:schemeClr val="lt1"/>
                </a:solidFill>
              </a:rPr>
              <a:t>Interpretación agnóstica al modelo</a:t>
            </a:r>
          </a:p>
          <a:p>
            <a:pPr marL="0" indent="0">
              <a:buFont typeface="Proxima Nova"/>
              <a:buNone/>
            </a:pPr>
            <a:endParaRPr lang="es-ES_tradnl" dirty="0">
              <a:solidFill>
                <a:schemeClr val="lt1"/>
              </a:solidFill>
            </a:endParaRPr>
          </a:p>
          <a:p>
            <a:pPr marL="0" indent="0">
              <a:buFont typeface="Proxima Nova"/>
              <a:buNone/>
            </a:pPr>
            <a:r>
              <a:rPr lang="es-ES_tradnl" dirty="0">
                <a:solidFill>
                  <a:schemeClr val="lt1"/>
                </a:solidFill>
              </a:rPr>
              <a:t>Métodos de interpretación a partir de las predicciones de un modelo. Flexibilidad con respecto al modelo y compatible con otros métodos.</a:t>
            </a:r>
          </a:p>
          <a:p>
            <a:pPr marL="0" indent="0">
              <a:buFont typeface="Proxima Nova"/>
              <a:buNone/>
            </a:pPr>
            <a:endParaRPr lang="es-ES_tradnl" dirty="0">
              <a:solidFill>
                <a:schemeClr val="lt1"/>
              </a:solidFill>
            </a:endParaRPr>
          </a:p>
          <a:p>
            <a:pPr marL="285750" indent="-285750"/>
            <a:r>
              <a:rPr lang="es-ES_tradnl" dirty="0" err="1">
                <a:solidFill>
                  <a:schemeClr val="lt1"/>
                </a:solidFill>
              </a:rPr>
              <a:t>Permutation</a:t>
            </a:r>
            <a:r>
              <a:rPr lang="es-ES_tradnl" dirty="0">
                <a:solidFill>
                  <a:schemeClr val="lt1"/>
                </a:solidFill>
              </a:rPr>
              <a:t> </a:t>
            </a:r>
            <a:r>
              <a:rPr lang="es-ES_tradnl" dirty="0" err="1">
                <a:solidFill>
                  <a:schemeClr val="lt1"/>
                </a:solidFill>
              </a:rPr>
              <a:t>Feature</a:t>
            </a:r>
            <a:r>
              <a:rPr lang="es-ES_tradnl" dirty="0">
                <a:solidFill>
                  <a:schemeClr val="lt1"/>
                </a:solidFill>
              </a:rPr>
              <a:t> </a:t>
            </a:r>
            <a:r>
              <a:rPr lang="es-ES_tradnl" dirty="0" err="1">
                <a:solidFill>
                  <a:schemeClr val="lt1"/>
                </a:solidFill>
              </a:rPr>
              <a:t>Importance</a:t>
            </a:r>
            <a:endParaRPr lang="es-ES_tradnl" dirty="0">
              <a:solidFill>
                <a:schemeClr val="lt1"/>
              </a:solidFill>
            </a:endParaRPr>
          </a:p>
          <a:p>
            <a:pPr marL="285750" indent="-285750"/>
            <a:r>
              <a:rPr lang="es-ES_tradnl" dirty="0" err="1">
                <a:solidFill>
                  <a:schemeClr val="lt1"/>
                </a:solidFill>
              </a:rPr>
              <a:t>Partial</a:t>
            </a:r>
            <a:r>
              <a:rPr lang="es-ES_tradnl" dirty="0">
                <a:solidFill>
                  <a:schemeClr val="lt1"/>
                </a:solidFill>
              </a:rPr>
              <a:t> </a:t>
            </a:r>
            <a:r>
              <a:rPr lang="es-ES_tradnl" dirty="0" err="1">
                <a:solidFill>
                  <a:schemeClr val="lt1"/>
                </a:solidFill>
              </a:rPr>
              <a:t>Dependence</a:t>
            </a:r>
            <a:r>
              <a:rPr lang="es-ES_tradnl" dirty="0">
                <a:solidFill>
                  <a:schemeClr val="lt1"/>
                </a:solidFill>
              </a:rPr>
              <a:t> </a:t>
            </a:r>
            <a:r>
              <a:rPr lang="es-ES_tradnl" dirty="0" err="1">
                <a:solidFill>
                  <a:schemeClr val="lt1"/>
                </a:solidFill>
              </a:rPr>
              <a:t>Plot</a:t>
            </a:r>
            <a:r>
              <a:rPr lang="es-ES_tradnl" dirty="0">
                <a:solidFill>
                  <a:schemeClr val="lt1"/>
                </a:solidFill>
              </a:rPr>
              <a:t> (PDP)</a:t>
            </a:r>
          </a:p>
          <a:p>
            <a:pPr marL="285750" indent="-285750"/>
            <a:r>
              <a:rPr lang="es-ES_tradnl" dirty="0">
                <a:solidFill>
                  <a:schemeClr val="lt1"/>
                </a:solidFill>
              </a:rPr>
              <a:t>Individual </a:t>
            </a:r>
            <a:r>
              <a:rPr lang="es-ES_tradnl" dirty="0" err="1">
                <a:solidFill>
                  <a:schemeClr val="lt1"/>
                </a:solidFill>
              </a:rPr>
              <a:t>Conditional</a:t>
            </a:r>
            <a:r>
              <a:rPr lang="es-ES_tradnl" dirty="0">
                <a:solidFill>
                  <a:schemeClr val="lt1"/>
                </a:solidFill>
              </a:rPr>
              <a:t> </a:t>
            </a:r>
            <a:r>
              <a:rPr lang="es-ES_tradnl" dirty="0" err="1">
                <a:solidFill>
                  <a:schemeClr val="lt1"/>
                </a:solidFill>
              </a:rPr>
              <a:t>Expectation</a:t>
            </a:r>
            <a:endParaRPr lang="es-ES_tradnl" dirty="0">
              <a:solidFill>
                <a:schemeClr val="lt1"/>
              </a:solidFill>
            </a:endParaRPr>
          </a:p>
          <a:p>
            <a:pPr marL="0" indent="0">
              <a:buFont typeface="Proxima Nova"/>
              <a:buNone/>
            </a:pPr>
            <a:endParaRPr lang="es-ES_tradnl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1143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II.</a:t>
            </a:r>
            <a:r>
              <a:rPr lang="es-ES_tradnl" dirty="0"/>
              <a:t> ¿Por qué queremos interpretar?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¿</a:t>
            </a:r>
            <a:r>
              <a:rPr lang="en-GB" dirty="0" err="1"/>
              <a:t>Porqué</a:t>
            </a:r>
            <a:r>
              <a:rPr lang="en-GB" dirty="0"/>
              <a:t> </a:t>
            </a:r>
            <a:r>
              <a:rPr lang="en-GB" dirty="0" err="1"/>
              <a:t>queremos</a:t>
            </a:r>
            <a:r>
              <a:rPr lang="en-GB" dirty="0"/>
              <a:t> </a:t>
            </a:r>
            <a:r>
              <a:rPr lang="en-GB" dirty="0" err="1"/>
              <a:t>interpretar</a:t>
            </a:r>
            <a:r>
              <a:rPr lang="en-GB" dirty="0"/>
              <a:t>?</a:t>
            </a:r>
            <a:endParaRPr dirty="0"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4913512" y="1546171"/>
            <a:ext cx="3554627" cy="170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s-ES_tradnl" dirty="0"/>
              <a:t>El </a:t>
            </a:r>
            <a:r>
              <a:rPr lang="es-ES_tradnl" b="1" dirty="0"/>
              <a:t>que</a:t>
            </a:r>
            <a:r>
              <a:rPr lang="es-ES_tradnl" dirty="0"/>
              <a:t> predicción tenemos vs el </a:t>
            </a:r>
            <a:r>
              <a:rPr lang="es-ES_tradnl" b="1" dirty="0"/>
              <a:t>porqué</a:t>
            </a:r>
            <a:r>
              <a:rPr lang="es-ES_tradnl" dirty="0"/>
              <a:t> de dicha predicción</a:t>
            </a:r>
          </a:p>
          <a:p>
            <a:pPr marL="285750" indent="-285750">
              <a:spcAft>
                <a:spcPts val="1200"/>
              </a:spcAft>
            </a:pPr>
            <a:r>
              <a:rPr lang="es-ES_tradnl" dirty="0"/>
              <a:t>Problemas de alto/bajo riesgo</a:t>
            </a:r>
          </a:p>
          <a:p>
            <a:pPr marL="285750" indent="-285750">
              <a:spcAft>
                <a:spcPts val="1200"/>
              </a:spcAft>
            </a:pPr>
            <a:r>
              <a:rPr lang="es-ES_tradnl" dirty="0"/>
              <a:t>Formalización del problema</a:t>
            </a:r>
          </a:p>
          <a:p>
            <a:pPr marL="742950" lvl="1" indent="-285750">
              <a:spcAft>
                <a:spcPts val="1200"/>
              </a:spcAft>
            </a:pPr>
            <a:r>
              <a:rPr lang="es-ES_tradnl" sz="1400" dirty="0" err="1"/>
              <a:t>Interpretabilidad</a:t>
            </a:r>
            <a:r>
              <a:rPr lang="es-ES_tradnl" sz="1400" dirty="0"/>
              <a:t> y explicaciones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A047B8D-F87C-904A-84ED-1DB254BA7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72" y="1072348"/>
            <a:ext cx="3642324" cy="407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4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III. Modelos interpretables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095435" y="361755"/>
            <a:ext cx="26064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Regresión lineal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000E46B-4992-8A4A-8991-00279B623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956" y="1562842"/>
            <a:ext cx="2344530" cy="711046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E4E7DACE-6773-A94D-8EB8-0EC58219E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650" y="2718602"/>
            <a:ext cx="4365142" cy="1415722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FCC9AB64-2D5A-AF40-83B0-0A2506C1E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1443162"/>
            <a:ext cx="3569111" cy="30205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248</Words>
  <Application>Microsoft Macintosh PowerPoint</Application>
  <PresentationFormat>On-screen Show (16:9)</PresentationFormat>
  <Paragraphs>56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Proxima Nova</vt:lpstr>
      <vt:lpstr>Spearmint</vt:lpstr>
      <vt:lpstr>Módulo 4: Introducción al aprendizaje automático</vt:lpstr>
      <vt:lpstr>Clase 5: Machine Learning Interpretable</vt:lpstr>
      <vt:lpstr>Agenda</vt:lpstr>
      <vt:lpstr>I. Diferentes métodos de interpretar modelos</vt:lpstr>
      <vt:lpstr>Diferentes métodos de interpretar modelos</vt:lpstr>
      <vt:lpstr>II. ¿Por qué queremos interpretar?</vt:lpstr>
      <vt:lpstr>II. ¿Porqué queremos interpretar?</vt:lpstr>
      <vt:lpstr>III. Modelos interpretables</vt:lpstr>
      <vt:lpstr>Regresión lineal</vt:lpstr>
      <vt:lpstr>Árboles de decisión</vt:lpstr>
      <vt:lpstr>IV. Interpretación específica al modelo</vt:lpstr>
      <vt:lpstr>Random Forest – Gini importance</vt:lpstr>
      <vt:lpstr>Random Forest – Gini importance</vt:lpstr>
      <vt:lpstr>PowerPoint Presentation</vt:lpstr>
      <vt:lpstr>IV. Interpretación agnóstica al modelo</vt:lpstr>
      <vt:lpstr>Permutation Feature Importance</vt:lpstr>
      <vt:lpstr>PowerPoint Presentation</vt:lpstr>
      <vt:lpstr>PowerPoint Presentation</vt:lpstr>
      <vt:lpstr>PowerPoint Presentation</vt:lpstr>
      <vt:lpstr>PowerPoint Presentation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4: Introducción al aprendizaje automático</dc:title>
  <cp:lastModifiedBy>Jose Sanchez</cp:lastModifiedBy>
  <cp:revision>16</cp:revision>
  <dcterms:modified xsi:type="dcterms:W3CDTF">2022-10-18T20:28:39Z</dcterms:modified>
</cp:coreProperties>
</file>