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9" r:id="rId3"/>
    <p:sldId id="281" r:id="rId4"/>
    <p:sldId id="263" r:id="rId5"/>
    <p:sldId id="282" r:id="rId6"/>
    <p:sldId id="283" r:id="rId7"/>
    <p:sldId id="289" r:id="rId8"/>
    <p:sldId id="284" r:id="rId9"/>
    <p:sldId id="285" r:id="rId10"/>
    <p:sldId id="286" r:id="rId11"/>
    <p:sldId id="287" r:id="rId12"/>
    <p:sldId id="290" r:id="rId13"/>
    <p:sldId id="291" r:id="rId14"/>
    <p:sldId id="292" r:id="rId15"/>
    <p:sldId id="280" r:id="rId16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e2a54d8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e2a54d8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487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e2a54d8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e2a54d8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8051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e2a54d8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e2a54d8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635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e2a54d8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e2a54d8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765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e2a54d8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e2a54d8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822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5a1b4e583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5a1b4e583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5a1b4e58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5a1b4e58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e2a54d8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e2a54d8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559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e2a54d8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e2a54d8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e2a54d8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e2a54d8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904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e2a54d8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e2a54d8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609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e2a54d8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e2a54d8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713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e2a54d8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e2a54d8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745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e2a54d8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e2a54d8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109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Módulo 4: Introducción al aprendizaje automático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Diplomatura en Ciencias Sociales Computacionales y Humanidades Digitales (IDAES-UNSAM) - Octubre 2022 – José Sánchez</a:t>
            </a: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l="15544" t="36940" r="15948" b="37818"/>
          <a:stretch/>
        </p:blipFill>
        <p:spPr>
          <a:xfrm>
            <a:off x="7195950" y="284375"/>
            <a:ext cx="1684874" cy="4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2673191" y="316426"/>
            <a:ext cx="379761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 err="1"/>
              <a:t>Underfitting</a:t>
            </a:r>
            <a:r>
              <a:rPr lang="es-ES_tradnl" dirty="0"/>
              <a:t> vs </a:t>
            </a:r>
            <a:r>
              <a:rPr lang="es-ES_tradnl" dirty="0" err="1"/>
              <a:t>Overfitting</a:t>
            </a:r>
            <a:endParaRPr lang="es-ES_tradnl" dirty="0"/>
          </a:p>
        </p:txBody>
      </p:sp>
      <p:pic>
        <p:nvPicPr>
          <p:cNvPr id="15" name="Picture 1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91AB7F06-BC21-3F47-8AEC-A261DF6E7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917" y="1154120"/>
            <a:ext cx="5214166" cy="1653832"/>
          </a:xfrm>
          <a:prstGeom prst="rect">
            <a:avLst/>
          </a:prstGeom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3ABA3F36-50E6-4940-86B9-ED7138D57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734" y="3194798"/>
            <a:ext cx="4662531" cy="163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30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2139676" y="316426"/>
            <a:ext cx="486464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Training vs test – Cross </a:t>
            </a:r>
            <a:r>
              <a:rPr lang="es-ES_tradnl" dirty="0" err="1"/>
              <a:t>validation</a:t>
            </a:r>
            <a:endParaRPr lang="es-ES_tradnl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4EDF3F9-EFAD-2948-ACAF-EE0A58A8C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419" y="1045098"/>
            <a:ext cx="5997161" cy="359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58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2139677" y="324377"/>
            <a:ext cx="4864646" cy="9001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Machine </a:t>
            </a:r>
            <a:r>
              <a:rPr lang="es-ES_tradnl" dirty="0" err="1"/>
              <a:t>Learning</a:t>
            </a:r>
            <a:r>
              <a:rPr lang="es-ES_tradnl" dirty="0"/>
              <a:t> en el proceso de investigación</a:t>
            </a:r>
          </a:p>
        </p:txBody>
      </p:sp>
      <p:pic>
        <p:nvPicPr>
          <p:cNvPr id="3" name="Picture 2" descr="Sculley, David, et al. &quot;Hidden technical debt in machine learning systems.&quot; Advances in neural information processing systems 28 (2015).">
            <a:extLst>
              <a:ext uri="{FF2B5EF4-FFF2-40B4-BE49-F238E27FC236}">
                <a16:creationId xmlns:a16="http://schemas.microsoft.com/office/drawing/2014/main" id="{41871939-F927-5547-A8F9-CFA5B9D7EB4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497" y="1353321"/>
            <a:ext cx="7338811" cy="257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C92BDC-6725-B745-BEBD-17159D2FA288}"/>
              </a:ext>
            </a:extLst>
          </p:cNvPr>
          <p:cNvSpPr txBox="1"/>
          <p:nvPr/>
        </p:nvSpPr>
        <p:spPr>
          <a:xfrm>
            <a:off x="1371600" y="4052541"/>
            <a:ext cx="6400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Sculley, David, et al. "Hidden technical debt in machine learning systems." </a:t>
            </a:r>
            <a:r>
              <a:rPr lang="en-US" sz="800" b="0" i="1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Advances in neural information processing systems</a:t>
            </a:r>
            <a:r>
              <a:rPr lang="en-US" sz="800" b="0" i="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 28 (2015).</a:t>
            </a:r>
            <a:endParaRPr lang="es-ES_tradnl" sz="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912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7F4A7352-162A-3540-AEE4-6E3C83452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616" y="1296063"/>
            <a:ext cx="4262768" cy="3786608"/>
          </a:xfrm>
          <a:prstGeom prst="rect">
            <a:avLst/>
          </a:prstGeom>
        </p:spPr>
      </p:pic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2139677" y="324377"/>
            <a:ext cx="4864646" cy="9001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Machine </a:t>
            </a:r>
            <a:r>
              <a:rPr lang="es-ES_tradnl" dirty="0" err="1"/>
              <a:t>Learning</a:t>
            </a:r>
            <a:r>
              <a:rPr lang="es-ES_tradnl" dirty="0"/>
              <a:t> en el proceso de investigación</a:t>
            </a:r>
          </a:p>
        </p:txBody>
      </p:sp>
    </p:spTree>
    <p:extLst>
      <p:ext uri="{BB962C8B-B14F-4D97-AF65-F5344CB8AC3E}">
        <p14:creationId xmlns:p14="http://schemas.microsoft.com/office/powerpoint/2010/main" val="2461256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7F4A7352-162A-3540-AEE4-6E3C83452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616" y="1296063"/>
            <a:ext cx="4262768" cy="3786608"/>
          </a:xfrm>
          <a:prstGeom prst="rect">
            <a:avLst/>
          </a:prstGeom>
        </p:spPr>
      </p:pic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2139677" y="324377"/>
            <a:ext cx="4864646" cy="9001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Machine </a:t>
            </a:r>
            <a:r>
              <a:rPr lang="es-ES_tradnl" dirty="0" err="1"/>
              <a:t>Learning</a:t>
            </a:r>
            <a:r>
              <a:rPr lang="es-ES_tradnl" dirty="0"/>
              <a:t> en el proceso de investigación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06AF1A-88F8-964A-A8BC-F8868EF1D275}"/>
              </a:ext>
            </a:extLst>
          </p:cNvPr>
          <p:cNvSpPr/>
          <p:nvPr/>
        </p:nvSpPr>
        <p:spPr>
          <a:xfrm>
            <a:off x="4308442" y="4871577"/>
            <a:ext cx="350634" cy="195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500" dirty="0"/>
              <a:t>ML</a:t>
            </a:r>
          </a:p>
          <a:p>
            <a:pPr algn="ctr"/>
            <a:r>
              <a:rPr lang="es-ES_tradnl" sz="500" dirty="0" err="1"/>
              <a:t>Code</a:t>
            </a:r>
            <a:endParaRPr lang="es-ES_tradnl" sz="500" dirty="0"/>
          </a:p>
        </p:txBody>
      </p:sp>
    </p:spTree>
    <p:extLst>
      <p:ext uri="{BB962C8B-B14F-4D97-AF65-F5344CB8AC3E}">
        <p14:creationId xmlns:p14="http://schemas.microsoft.com/office/powerpoint/2010/main" val="2987106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Gracias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Clase 6: Conceptos clave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5;p30">
            <a:extLst>
              <a:ext uri="{FF2B5EF4-FFF2-40B4-BE49-F238E27FC236}">
                <a16:creationId xmlns:a16="http://schemas.microsoft.com/office/drawing/2014/main" id="{D2298B8E-8295-0A41-B4E0-A75DF8B0E6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60500" cy="34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400" b="1" dirty="0">
                <a:solidFill>
                  <a:schemeClr val="lt1"/>
                </a:solidFill>
              </a:rPr>
              <a:t>Predecir</a:t>
            </a: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_tradnl" sz="2000" dirty="0">
                <a:solidFill>
                  <a:schemeClr val="lt1"/>
                </a:solidFill>
              </a:rPr>
              <a:t>Tenemos valores de un conjunto de variables independientes (X₁, X₂, etc.) y queremos un modelo que prediga el valor de la variable dependiente Y.</a:t>
            </a:r>
            <a:endParaRPr lang="es-ES_tradnl" sz="2400" b="1" dirty="0">
              <a:solidFill>
                <a:schemeClr val="lt1"/>
              </a:solidFill>
            </a:endParaRPr>
          </a:p>
        </p:txBody>
      </p:sp>
      <p:sp>
        <p:nvSpPr>
          <p:cNvPr id="5" name="Google Shape;176;p30">
            <a:extLst>
              <a:ext uri="{FF2B5EF4-FFF2-40B4-BE49-F238E27FC236}">
                <a16:creationId xmlns:a16="http://schemas.microsoft.com/office/drawing/2014/main" id="{0C00F7D2-DA1C-CB47-9E6A-B57EEECE89C5}"/>
              </a:ext>
            </a:extLst>
          </p:cNvPr>
          <p:cNvSpPr txBox="1">
            <a:spLocks/>
          </p:cNvSpPr>
          <p:nvPr/>
        </p:nvSpPr>
        <p:spPr>
          <a:xfrm>
            <a:off x="4771795" y="1152475"/>
            <a:ext cx="4060500" cy="3416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1000"/>
              </a:spcBef>
              <a:buFont typeface="Proxima Nova"/>
              <a:buNone/>
            </a:pPr>
            <a:r>
              <a:rPr lang="es-ES_tradnl" sz="3400" b="1" dirty="0"/>
              <a:t>Inferir</a:t>
            </a:r>
          </a:p>
          <a:p>
            <a:pPr marL="0" indent="0" algn="ctr">
              <a:lnSpc>
                <a:spcPct val="150000"/>
              </a:lnSpc>
              <a:spcBef>
                <a:spcPts val="1000"/>
              </a:spcBef>
              <a:buFont typeface="Proxima Nova"/>
              <a:buNone/>
            </a:pPr>
            <a:r>
              <a:rPr lang="es-ES_tradnl" sz="1600" dirty="0"/>
              <a:t>Nuestro interés principal son preguntas cómo:</a:t>
            </a:r>
          </a:p>
          <a:p>
            <a:pPr algn="ctr">
              <a:lnSpc>
                <a:spcPct val="150000"/>
              </a:lnSpc>
              <a:spcBef>
                <a:spcPts val="1200"/>
              </a:spcBef>
              <a:buSzPct val="100000"/>
            </a:pPr>
            <a:r>
              <a:rPr lang="es-ES_tradnl" sz="1600" dirty="0"/>
              <a:t>¿Qué variables X están relacionadas con Y?</a:t>
            </a:r>
          </a:p>
          <a:p>
            <a:pPr algn="ctr">
              <a:lnSpc>
                <a:spcPct val="150000"/>
              </a:lnSpc>
              <a:buSzPct val="100000"/>
            </a:pPr>
            <a:r>
              <a:rPr lang="es-ES_tradnl" sz="1600" dirty="0"/>
              <a:t>¿Qué dirección tienen estas relaciones?</a:t>
            </a:r>
          </a:p>
          <a:p>
            <a:pPr algn="ctr">
              <a:lnSpc>
                <a:spcPct val="150000"/>
              </a:lnSpc>
              <a:buSzPct val="100000"/>
            </a:pPr>
            <a:r>
              <a:rPr lang="es-ES_tradnl" sz="1600" dirty="0"/>
              <a:t>¿Qué efecto tiene cada variable X en la variable Y?</a:t>
            </a:r>
          </a:p>
          <a:p>
            <a:pPr algn="ctr">
              <a:lnSpc>
                <a:spcPct val="150000"/>
              </a:lnSpc>
              <a:buSzPct val="100000"/>
            </a:pPr>
            <a:r>
              <a:rPr lang="es-ES_tradnl" sz="1600" dirty="0"/>
              <a:t>¿Las relaciones son lineales o no lineales?</a:t>
            </a:r>
          </a:p>
        </p:txBody>
      </p:sp>
      <p:sp>
        <p:nvSpPr>
          <p:cNvPr id="8" name="Google Shape;101;p20">
            <a:extLst>
              <a:ext uri="{FF2B5EF4-FFF2-40B4-BE49-F238E27FC236}">
                <a16:creationId xmlns:a16="http://schemas.microsoft.com/office/drawing/2014/main" id="{57BBA845-D2DB-534E-8501-7D031E2F4C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87444" y="361755"/>
            <a:ext cx="356911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Inferencia vs predicción</a:t>
            </a:r>
          </a:p>
        </p:txBody>
      </p:sp>
    </p:spTree>
    <p:extLst>
      <p:ext uri="{BB962C8B-B14F-4D97-AF65-F5344CB8AC3E}">
        <p14:creationId xmlns:p14="http://schemas.microsoft.com/office/powerpoint/2010/main" val="407974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2459197" y="361755"/>
            <a:ext cx="42256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 err="1"/>
              <a:t>Interpretabilidad</a:t>
            </a:r>
            <a:r>
              <a:rPr lang="es-ES_tradnl" dirty="0"/>
              <a:t> vs Precisión</a:t>
            </a:r>
          </a:p>
        </p:txBody>
      </p:sp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9E5F8F60-7F3D-7744-AE3A-CE8C0AB38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49" y="934455"/>
            <a:ext cx="68707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2252463" y="361755"/>
            <a:ext cx="463907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Supervisado vs No Supervisado</a:t>
            </a:r>
          </a:p>
        </p:txBody>
      </p:sp>
      <p:sp>
        <p:nvSpPr>
          <p:cNvPr id="4" name="Google Shape;175;p30">
            <a:extLst>
              <a:ext uri="{FF2B5EF4-FFF2-40B4-BE49-F238E27FC236}">
                <a16:creationId xmlns:a16="http://schemas.microsoft.com/office/drawing/2014/main" id="{D2298B8E-8295-0A41-B4E0-A75DF8B0E6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60500" cy="34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400" b="1" dirty="0">
                <a:solidFill>
                  <a:schemeClr val="lt1"/>
                </a:solidFill>
              </a:rPr>
              <a:t>Supervisado</a:t>
            </a: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_tradnl" sz="2000" dirty="0">
                <a:solidFill>
                  <a:schemeClr val="lt1"/>
                </a:solidFill>
              </a:rPr>
              <a:t>Conocemos el valor de Y</a:t>
            </a: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_tradnl" sz="2000" dirty="0">
                <a:solidFill>
                  <a:schemeClr val="lt1"/>
                </a:solidFill>
              </a:rPr>
              <a:t>Clasificación</a:t>
            </a:r>
            <a:br>
              <a:rPr lang="es-ES_tradnl" sz="2000" dirty="0">
                <a:solidFill>
                  <a:schemeClr val="lt1"/>
                </a:solidFill>
              </a:rPr>
            </a:br>
            <a:r>
              <a:rPr lang="es-ES_tradnl" sz="2000" dirty="0">
                <a:solidFill>
                  <a:schemeClr val="lt1"/>
                </a:solidFill>
              </a:rPr>
              <a:t>Regresión</a:t>
            </a:r>
            <a:endParaRPr lang="es-ES_tradnl" sz="2400" dirty="0">
              <a:solidFill>
                <a:schemeClr val="lt1"/>
              </a:solidFill>
            </a:endParaRPr>
          </a:p>
        </p:txBody>
      </p:sp>
      <p:sp>
        <p:nvSpPr>
          <p:cNvPr id="5" name="Google Shape;176;p30">
            <a:extLst>
              <a:ext uri="{FF2B5EF4-FFF2-40B4-BE49-F238E27FC236}">
                <a16:creationId xmlns:a16="http://schemas.microsoft.com/office/drawing/2014/main" id="{0C00F7D2-DA1C-CB47-9E6A-B57EEECE89C5}"/>
              </a:ext>
            </a:extLst>
          </p:cNvPr>
          <p:cNvSpPr txBox="1">
            <a:spLocks/>
          </p:cNvSpPr>
          <p:nvPr/>
        </p:nvSpPr>
        <p:spPr>
          <a:xfrm>
            <a:off x="4771795" y="1152475"/>
            <a:ext cx="4060500" cy="3416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400" b="1" dirty="0"/>
              <a:t>No Supervisado</a:t>
            </a: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_tradnl" sz="2000" dirty="0"/>
              <a:t>No conocemos el valor de Y</a:t>
            </a: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_tradnl" sz="2000" dirty="0" err="1"/>
              <a:t>Clustering</a:t>
            </a:r>
            <a:br>
              <a:rPr lang="es-ES_tradnl" sz="2000" b="1" dirty="0"/>
            </a:br>
            <a:r>
              <a:rPr lang="es-ES_tradnl" sz="2000" dirty="0"/>
              <a:t>Reducción de </a:t>
            </a:r>
            <a:r>
              <a:rPr lang="es-ES_tradnl" sz="2000" dirty="0" err="1"/>
              <a:t>dimensionalidad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3406624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2598344" y="361755"/>
            <a:ext cx="394731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Clasificación vs Regresión</a:t>
            </a:r>
          </a:p>
        </p:txBody>
      </p:sp>
      <p:pic>
        <p:nvPicPr>
          <p:cNvPr id="4" name="Google Shape;200;p34">
            <a:extLst>
              <a:ext uri="{FF2B5EF4-FFF2-40B4-BE49-F238E27FC236}">
                <a16:creationId xmlns:a16="http://schemas.microsoft.com/office/drawing/2014/main" id="{35DB1F7D-7C71-2947-B4DE-2A04A433DB4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52475"/>
            <a:ext cx="4603047" cy="37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A0FB4CC-4FC0-2048-AFEC-ADD244291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748" y="1593850"/>
            <a:ext cx="38608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92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2598344" y="361755"/>
            <a:ext cx="394731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Clasificación vs Regresión</a:t>
            </a:r>
          </a:p>
        </p:txBody>
      </p:sp>
      <p:sp>
        <p:nvSpPr>
          <p:cNvPr id="6" name="Google Shape;175;p30">
            <a:extLst>
              <a:ext uri="{FF2B5EF4-FFF2-40B4-BE49-F238E27FC236}">
                <a16:creationId xmlns:a16="http://schemas.microsoft.com/office/drawing/2014/main" id="{E8E0F713-7245-F748-A92E-AAFF2ED165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60500" cy="34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400" b="1" dirty="0">
                <a:solidFill>
                  <a:schemeClr val="lt1"/>
                </a:solidFill>
              </a:rPr>
              <a:t>Clasificación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_tradnl" sz="2400" b="1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_tradnl" sz="2000" dirty="0">
                <a:solidFill>
                  <a:schemeClr val="lt1"/>
                </a:solidFill>
              </a:rPr>
              <a:t>Y Categórica</a:t>
            </a:r>
            <a:br>
              <a:rPr lang="es-ES_tradnl" sz="2000" dirty="0">
                <a:solidFill>
                  <a:schemeClr val="lt1"/>
                </a:solidFill>
              </a:rPr>
            </a:br>
            <a:r>
              <a:rPr lang="es-ES_tradnl" sz="2000" dirty="0">
                <a:solidFill>
                  <a:schemeClr val="lt1"/>
                </a:solidFill>
              </a:rPr>
              <a:t>Desbalanceo</a:t>
            </a:r>
            <a:br>
              <a:rPr lang="es-ES_tradnl" sz="2000" dirty="0">
                <a:solidFill>
                  <a:schemeClr val="lt1"/>
                </a:solidFill>
              </a:rPr>
            </a:br>
            <a:r>
              <a:rPr lang="es-ES_tradnl" sz="2000" dirty="0">
                <a:solidFill>
                  <a:schemeClr val="lt1"/>
                </a:solidFill>
              </a:rPr>
              <a:t>Precisión/</a:t>
            </a:r>
            <a:r>
              <a:rPr lang="es-ES_tradnl" sz="2000" dirty="0" err="1">
                <a:solidFill>
                  <a:schemeClr val="lt1"/>
                </a:solidFill>
              </a:rPr>
              <a:t>Recall</a:t>
            </a:r>
            <a:r>
              <a:rPr lang="es-ES_tradnl" sz="2000" dirty="0">
                <a:solidFill>
                  <a:schemeClr val="lt1"/>
                </a:solidFill>
              </a:rPr>
              <a:t>, F1, AUC</a:t>
            </a:r>
            <a:endParaRPr lang="es-ES_tradnl" sz="2400" b="1" dirty="0">
              <a:solidFill>
                <a:schemeClr val="lt1"/>
              </a:solidFill>
            </a:endParaRPr>
          </a:p>
        </p:txBody>
      </p:sp>
      <p:sp>
        <p:nvSpPr>
          <p:cNvPr id="7" name="Google Shape;176;p30">
            <a:extLst>
              <a:ext uri="{FF2B5EF4-FFF2-40B4-BE49-F238E27FC236}">
                <a16:creationId xmlns:a16="http://schemas.microsoft.com/office/drawing/2014/main" id="{C5014B36-669C-4742-978B-2874706939BF}"/>
              </a:ext>
            </a:extLst>
          </p:cNvPr>
          <p:cNvSpPr txBox="1">
            <a:spLocks/>
          </p:cNvSpPr>
          <p:nvPr/>
        </p:nvSpPr>
        <p:spPr>
          <a:xfrm>
            <a:off x="4771795" y="1152475"/>
            <a:ext cx="4060500" cy="3416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400" b="1" dirty="0"/>
              <a:t>Regresión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_tradnl" sz="2400" b="1" dirty="0"/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_tradnl" sz="2000" dirty="0"/>
              <a:t>Y Continua</a:t>
            </a:r>
            <a:br>
              <a:rPr lang="es-ES_tradnl" sz="2000" dirty="0"/>
            </a:br>
            <a:r>
              <a:rPr lang="es-ES_tradnl" sz="2000" dirty="0" err="1"/>
              <a:t>Outliers</a:t>
            </a:r>
            <a:br>
              <a:rPr lang="es-ES_tradnl" sz="2000" dirty="0"/>
            </a:br>
            <a:r>
              <a:rPr lang="es-ES_tradnl" sz="2000" dirty="0"/>
              <a:t>Error Cuadrático Medio (MSE), R</a:t>
            </a:r>
            <a:r>
              <a:rPr lang="es-ES_tradnl" sz="2000" baseline="30000" dirty="0"/>
              <a:t>2</a:t>
            </a:r>
            <a:endParaRPr lang="es-ES_tradnl" sz="1600" baseline="30000" dirty="0"/>
          </a:p>
        </p:txBody>
      </p:sp>
    </p:spTree>
    <p:extLst>
      <p:ext uri="{BB962C8B-B14F-4D97-AF65-F5344CB8AC3E}">
        <p14:creationId xmlns:p14="http://schemas.microsoft.com/office/powerpoint/2010/main" val="83637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91582" y="359088"/>
            <a:ext cx="276083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Sesgo vs Varianza</a:t>
            </a:r>
          </a:p>
        </p:txBody>
      </p:sp>
      <p:sp>
        <p:nvSpPr>
          <p:cNvPr id="6" name="Google Shape;268;p46">
            <a:extLst>
              <a:ext uri="{FF2B5EF4-FFF2-40B4-BE49-F238E27FC236}">
                <a16:creationId xmlns:a16="http://schemas.microsoft.com/office/drawing/2014/main" id="{50E600C3-3A30-894A-8D63-2647CB5C2A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700" b="1" dirty="0">
                <a:highlight>
                  <a:schemeClr val="lt2"/>
                </a:highlight>
              </a:rPr>
              <a:t>Varianza</a:t>
            </a:r>
            <a:r>
              <a:rPr lang="es-ES_tradnl" sz="1700" b="1" dirty="0"/>
              <a:t>: </a:t>
            </a:r>
            <a:r>
              <a:rPr lang="es-ES_tradnl" sz="1700" dirty="0"/>
              <a:t>cantidad que variaría la estimación de </a:t>
            </a:r>
            <a:r>
              <a:rPr lang="es-ES_tradnl" sz="1700" i="1" dirty="0"/>
              <a:t>f</a:t>
            </a:r>
            <a:r>
              <a:rPr lang="es-ES_tradnl" sz="1700" dirty="0"/>
              <a:t> si usáramos otro test de entrenamiento. Métodos más flexibles tienen más varianza.</a:t>
            </a: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_tradnl" sz="1700" b="1" dirty="0">
                <a:highlight>
                  <a:schemeClr val="lt2"/>
                </a:highlight>
              </a:rPr>
              <a:t>Sesgo</a:t>
            </a:r>
            <a:r>
              <a:rPr lang="es-ES_tradnl" sz="1700" b="1" dirty="0"/>
              <a:t>:</a:t>
            </a:r>
            <a:r>
              <a:rPr lang="es-ES_tradnl" sz="1700" dirty="0"/>
              <a:t> cualidad del modelo de sistemáticamente subestimar o sobreestimar el valor a predecir. Métodos menos flexibles tienen más sesgo.</a:t>
            </a:r>
          </a:p>
        </p:txBody>
      </p:sp>
      <p:pic>
        <p:nvPicPr>
          <p:cNvPr id="7" name="Google Shape;269;p46">
            <a:extLst>
              <a:ext uri="{FF2B5EF4-FFF2-40B4-BE49-F238E27FC236}">
                <a16:creationId xmlns:a16="http://schemas.microsoft.com/office/drawing/2014/main" id="{7FF935B4-0394-3642-8419-0774D287A20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67200" cy="32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217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91582" y="359088"/>
            <a:ext cx="276083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Sesgo vs Varianza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5CE2EE2-7D2C-5E45-BA25-A01EA74B4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96" y="1685675"/>
            <a:ext cx="3811304" cy="2411233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7D7CEE48-232C-8343-89AC-8EFF5A371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727" y="1685675"/>
            <a:ext cx="3880978" cy="268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92676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280</Words>
  <Application>Microsoft Macintosh PowerPoint</Application>
  <PresentationFormat>On-screen Show (16:9)</PresentationFormat>
  <Paragraphs>41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Proxima Nova</vt:lpstr>
      <vt:lpstr>Spearmint</vt:lpstr>
      <vt:lpstr>Módulo 4: Introducción al aprendizaje automático</vt:lpstr>
      <vt:lpstr>Clase 6: Conceptos clave</vt:lpstr>
      <vt:lpstr>Inferencia vs predicción</vt:lpstr>
      <vt:lpstr>Interpretabilidad vs Precisión</vt:lpstr>
      <vt:lpstr>Supervisado vs No Supervisado</vt:lpstr>
      <vt:lpstr>Clasificación vs Regresión</vt:lpstr>
      <vt:lpstr>Clasificación vs Regresión</vt:lpstr>
      <vt:lpstr>Sesgo vs Varianza</vt:lpstr>
      <vt:lpstr>Sesgo vs Varianza</vt:lpstr>
      <vt:lpstr>Underfitting vs Overfitting</vt:lpstr>
      <vt:lpstr>Training vs test – Cross validation</vt:lpstr>
      <vt:lpstr>Machine Learning en el proceso de investigación</vt:lpstr>
      <vt:lpstr>Machine Learning en el proceso de investigación</vt:lpstr>
      <vt:lpstr>Machine Learning en el proceso de investigación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4: Introducción al aprendizaje automático</dc:title>
  <cp:lastModifiedBy>Microsoft Office User</cp:lastModifiedBy>
  <cp:revision>40</cp:revision>
  <dcterms:modified xsi:type="dcterms:W3CDTF">2022-10-25T20:24:12Z</dcterms:modified>
</cp:coreProperties>
</file>