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Roboto"/>
      <p:regular r:id="rId66"/>
      <p:bold r:id="rId67"/>
      <p:italic r:id="rId68"/>
      <p:boldItalic r:id="rId69"/>
    </p:embeddedFont>
    <p:embeddedFont>
      <p:font typeface="Open Sans"/>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74" roundtripDataSignature="AMtx7mjUu5wZTGG9w50y294WOfd7CsmP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penSans-boldItalic.fntdata"/><Relationship Id="rId72" Type="http://schemas.openxmlformats.org/officeDocument/2006/relationships/font" Target="fonts/OpenSans-italic.fntdata"/><Relationship Id="rId31" Type="http://schemas.openxmlformats.org/officeDocument/2006/relationships/slide" Target="slides/slide26.xml"/><Relationship Id="rId30" Type="http://schemas.openxmlformats.org/officeDocument/2006/relationships/slide" Target="slides/slide25.xml"/><Relationship Id="rId74" Type="http://customschemas.google.com/relationships/presentationmetadata" Target="meta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penSans-bold.fntdata"/><Relationship Id="rId70" Type="http://schemas.openxmlformats.org/officeDocument/2006/relationships/font" Target="fonts/OpenSans-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oboto-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italic.fntdata"/><Relationship Id="rId23" Type="http://schemas.openxmlformats.org/officeDocument/2006/relationships/slide" Target="slides/slide18.xml"/><Relationship Id="rId67" Type="http://schemas.openxmlformats.org/officeDocument/2006/relationships/font" Target="fonts/Robot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88cf56a81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488cf56a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488cf56a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488cf56a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88cf56a8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88cf56a8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488cf56a8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488cf56a8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488cf56a8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488cf56a8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488cf56a8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488cf56a8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diferencia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488cf56a8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488cf56a8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diferencia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488cf56a8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488cf56a8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diferencia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488cf56a8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488cf56a8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diferencia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488cf56a81_0_15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488cf56a8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488cf56a81_0_16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488cf56a8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488cf56a81_0_17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488cf56a8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488cf56a81_0_17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488cf56a8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488cf56a81_0_18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488cf56a8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simulated data set with 150 observations in 2-dimensional space. Panels show the results of applying K-means clustering with different values of K, the number of clusters. The color of each observation indicates the cluster to which it was assigned using the K-means clustering algorithm. Note that there is no ordering of the clusters, so the cluster coloring is arbitrary. These cluster labels were not used in clustering; instead, they are the outputs of the clustering procedure.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488cf56a81_0_18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488cf56a8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488cf56a81_0_19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488cf56a8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words, this formula says that we want to partition the</a:t>
            </a:r>
            <a:endParaRPr/>
          </a:p>
          <a:p>
            <a:pPr indent="0" lvl="0" marL="0" rtl="0" algn="l">
              <a:spcBef>
                <a:spcPts val="0"/>
              </a:spcBef>
              <a:spcAft>
                <a:spcPts val="0"/>
              </a:spcAft>
              <a:buClr>
                <a:schemeClr val="dk1"/>
              </a:buClr>
              <a:buSzPts val="1100"/>
              <a:buFont typeface="Arial"/>
              <a:buNone/>
            </a:pPr>
            <a:r>
              <a:rPr lang="en"/>
              <a:t>observations into K clusters such that the total</a:t>
            </a:r>
            <a:endParaRPr/>
          </a:p>
          <a:p>
            <a:pPr indent="0" lvl="0" marL="0" rtl="0" algn="l">
              <a:spcBef>
                <a:spcPts val="0"/>
              </a:spcBef>
              <a:spcAft>
                <a:spcPts val="0"/>
              </a:spcAft>
              <a:buClr>
                <a:schemeClr val="dk1"/>
              </a:buClr>
              <a:buSzPts val="1100"/>
              <a:buFont typeface="Arial"/>
              <a:buNone/>
            </a:pPr>
            <a:r>
              <a:rPr lang="en"/>
              <a:t>within-cluster variation, summed over all K clusters, is as</a:t>
            </a:r>
            <a:endParaRPr/>
          </a:p>
          <a:p>
            <a:pPr indent="0" lvl="0" marL="0" rtl="0" algn="l">
              <a:spcBef>
                <a:spcPts val="0"/>
              </a:spcBef>
              <a:spcAft>
                <a:spcPts val="0"/>
              </a:spcAft>
              <a:buNone/>
            </a:pPr>
            <a:r>
              <a:rPr lang="en"/>
              <a:t>small as possible.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488cf56a81_0_20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488cf56a8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488cf56a81_0_20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488cf56a8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488cf56a81_0_2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488cf56a8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 progreso del algoritmo K-means con K = 3.</a:t>
            </a:r>
            <a:endParaRPr/>
          </a:p>
          <a:p>
            <a:pPr indent="0" lvl="0" marL="0" rtl="0" algn="l">
              <a:spcBef>
                <a:spcPts val="0"/>
              </a:spcBef>
              <a:spcAft>
                <a:spcPts val="0"/>
              </a:spcAft>
              <a:buClr>
                <a:schemeClr val="dk1"/>
              </a:buClr>
              <a:buSzPts val="1100"/>
              <a:buFont typeface="Arial"/>
              <a:buNone/>
            </a:pPr>
            <a:r>
              <a:rPr lang="en"/>
              <a:t>• Arriba a la izquierda: se muestran las observaciones.</a:t>
            </a:r>
            <a:endParaRPr/>
          </a:p>
          <a:p>
            <a:pPr indent="0" lvl="0" marL="0" rtl="0" algn="l">
              <a:spcBef>
                <a:spcPts val="0"/>
              </a:spcBef>
              <a:spcAft>
                <a:spcPts val="0"/>
              </a:spcAft>
              <a:buClr>
                <a:schemeClr val="dk1"/>
              </a:buClr>
              <a:buSzPts val="1100"/>
              <a:buFont typeface="Arial"/>
              <a:buNone/>
            </a:pPr>
            <a:r>
              <a:rPr lang="en"/>
              <a:t>• Centro superior: en el Paso 1 del algoritmo, cada observación es</a:t>
            </a:r>
            <a:endParaRPr/>
          </a:p>
          <a:p>
            <a:pPr indent="0" lvl="0" marL="0" rtl="0" algn="l">
              <a:spcBef>
                <a:spcPts val="0"/>
              </a:spcBef>
              <a:spcAft>
                <a:spcPts val="0"/>
              </a:spcAft>
              <a:buClr>
                <a:schemeClr val="dk1"/>
              </a:buClr>
              <a:buSzPts val="1100"/>
              <a:buFont typeface="Arial"/>
              <a:buNone/>
            </a:pPr>
            <a:r>
              <a:rPr lang="en"/>
              <a:t>asignado aleatoriamente a un grupo.</a:t>
            </a:r>
            <a:endParaRPr/>
          </a:p>
          <a:p>
            <a:pPr indent="0" lvl="0" marL="0" rtl="0" algn="l">
              <a:spcBef>
                <a:spcPts val="0"/>
              </a:spcBef>
              <a:spcAft>
                <a:spcPts val="0"/>
              </a:spcAft>
              <a:buClr>
                <a:schemeClr val="dk1"/>
              </a:buClr>
              <a:buSzPts val="1100"/>
              <a:buFont typeface="Arial"/>
              <a:buNone/>
            </a:pPr>
            <a:r>
              <a:rPr lang="en"/>
              <a:t>• Arriba a la derecha: en el Paso 2 (a), se calculan los centroides del clúster.</a:t>
            </a:r>
            <a:endParaRPr/>
          </a:p>
          <a:p>
            <a:pPr indent="0" lvl="0" marL="0" rtl="0" algn="l">
              <a:spcBef>
                <a:spcPts val="0"/>
              </a:spcBef>
              <a:spcAft>
                <a:spcPts val="0"/>
              </a:spcAft>
              <a:buClr>
                <a:schemeClr val="dk1"/>
              </a:buClr>
              <a:buSzPts val="1100"/>
              <a:buFont typeface="Arial"/>
              <a:buNone/>
            </a:pPr>
            <a:r>
              <a:rPr lang="en"/>
              <a:t>Estos se muestran como discos grandes de colores. Inicialmente el</a:t>
            </a:r>
            <a:endParaRPr/>
          </a:p>
          <a:p>
            <a:pPr indent="0" lvl="0" marL="0" rtl="0" algn="l">
              <a:spcBef>
                <a:spcPts val="0"/>
              </a:spcBef>
              <a:spcAft>
                <a:spcPts val="0"/>
              </a:spcAft>
              <a:buClr>
                <a:schemeClr val="dk1"/>
              </a:buClr>
              <a:buSzPts val="1100"/>
              <a:buFont typeface="Arial"/>
              <a:buNone/>
            </a:pPr>
            <a:r>
              <a:rPr lang="en"/>
              <a:t>los centroides se superponen casi por completo porque el</a:t>
            </a:r>
            <a:endParaRPr/>
          </a:p>
          <a:p>
            <a:pPr indent="0" lvl="0" marL="0" rtl="0" algn="l">
              <a:spcBef>
                <a:spcPts val="0"/>
              </a:spcBef>
              <a:spcAft>
                <a:spcPts val="0"/>
              </a:spcAft>
              <a:buClr>
                <a:schemeClr val="dk1"/>
              </a:buClr>
              <a:buSzPts val="1100"/>
              <a:buFont typeface="Arial"/>
              <a:buNone/>
            </a:pPr>
            <a:r>
              <a:rPr lang="en"/>
              <a:t>Las asignaciones iniciales del grupo se eligieron al azar.</a:t>
            </a:r>
            <a:endParaRPr/>
          </a:p>
          <a:p>
            <a:pPr indent="0" lvl="0" marL="0" rtl="0" algn="l">
              <a:spcBef>
                <a:spcPts val="0"/>
              </a:spcBef>
              <a:spcAft>
                <a:spcPts val="0"/>
              </a:spcAft>
              <a:buClr>
                <a:schemeClr val="dk1"/>
              </a:buClr>
              <a:buSzPts val="1100"/>
              <a:buFont typeface="Arial"/>
              <a:buNone/>
            </a:pPr>
            <a:r>
              <a:rPr lang="en"/>
              <a:t>• Abajo a la izquierda: en el Paso 2 (b), cada observación se asigna a</a:t>
            </a:r>
            <a:endParaRPr/>
          </a:p>
          <a:p>
            <a:pPr indent="0" lvl="0" marL="0" rtl="0" algn="l">
              <a:spcBef>
                <a:spcPts val="0"/>
              </a:spcBef>
              <a:spcAft>
                <a:spcPts val="0"/>
              </a:spcAft>
              <a:buClr>
                <a:schemeClr val="dk1"/>
              </a:buClr>
              <a:buSzPts val="1100"/>
              <a:buFont typeface="Arial"/>
              <a:buNone/>
            </a:pPr>
            <a:r>
              <a:rPr lang="en"/>
              <a:t>El centroide más cercano.</a:t>
            </a:r>
            <a:endParaRPr/>
          </a:p>
          <a:p>
            <a:pPr indent="0" lvl="0" marL="0" rtl="0" algn="l">
              <a:spcBef>
                <a:spcPts val="0"/>
              </a:spcBef>
              <a:spcAft>
                <a:spcPts val="0"/>
              </a:spcAft>
              <a:buClr>
                <a:schemeClr val="dk1"/>
              </a:buClr>
              <a:buSzPts val="1100"/>
              <a:buFont typeface="Arial"/>
              <a:buNone/>
            </a:pPr>
            <a:r>
              <a:rPr lang="en"/>
              <a:t>• Centro inferior: el paso 2 (a) se realiza una vez más, liderando</a:t>
            </a:r>
            <a:endParaRPr/>
          </a:p>
          <a:p>
            <a:pPr indent="0" lvl="0" marL="0" rtl="0" algn="l">
              <a:spcBef>
                <a:spcPts val="0"/>
              </a:spcBef>
              <a:spcAft>
                <a:spcPts val="0"/>
              </a:spcAft>
              <a:buClr>
                <a:schemeClr val="dk1"/>
              </a:buClr>
              <a:buSzPts val="1100"/>
              <a:buFont typeface="Arial"/>
              <a:buNone/>
            </a:pPr>
            <a:r>
              <a:rPr lang="en"/>
              <a:t>a nuevos centroides de clúster.</a:t>
            </a:r>
            <a:endParaRPr/>
          </a:p>
          <a:p>
            <a:pPr indent="0" lvl="0" marL="0" rtl="0" algn="l">
              <a:spcBef>
                <a:spcPts val="0"/>
              </a:spcBef>
              <a:spcAft>
                <a:spcPts val="0"/>
              </a:spcAft>
              <a:buNone/>
            </a:pPr>
            <a:r>
              <a:rPr lang="en"/>
              <a:t>• Abajo a la derecha: los resultados obtenidos después de 10 iteraciones.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488cf56a81_0_2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488cf56a8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 progreso del algoritmo K-means con K = 3.</a:t>
            </a:r>
            <a:endParaRPr/>
          </a:p>
          <a:p>
            <a:pPr indent="0" lvl="0" marL="0" rtl="0" algn="l">
              <a:spcBef>
                <a:spcPts val="0"/>
              </a:spcBef>
              <a:spcAft>
                <a:spcPts val="0"/>
              </a:spcAft>
              <a:buClr>
                <a:schemeClr val="dk1"/>
              </a:buClr>
              <a:buSzPts val="1100"/>
              <a:buFont typeface="Arial"/>
              <a:buNone/>
            </a:pPr>
            <a:r>
              <a:rPr lang="en"/>
              <a:t>• Arriba a la izquierda: se muestran las observaciones.</a:t>
            </a:r>
            <a:endParaRPr/>
          </a:p>
          <a:p>
            <a:pPr indent="0" lvl="0" marL="0" rtl="0" algn="l">
              <a:spcBef>
                <a:spcPts val="0"/>
              </a:spcBef>
              <a:spcAft>
                <a:spcPts val="0"/>
              </a:spcAft>
              <a:buClr>
                <a:schemeClr val="dk1"/>
              </a:buClr>
              <a:buSzPts val="1100"/>
              <a:buFont typeface="Arial"/>
              <a:buNone/>
            </a:pPr>
            <a:r>
              <a:rPr lang="en"/>
              <a:t>• Centro superior: en el Paso 1 del algoritmo, cada observación es</a:t>
            </a:r>
            <a:endParaRPr/>
          </a:p>
          <a:p>
            <a:pPr indent="0" lvl="0" marL="0" rtl="0" algn="l">
              <a:spcBef>
                <a:spcPts val="0"/>
              </a:spcBef>
              <a:spcAft>
                <a:spcPts val="0"/>
              </a:spcAft>
              <a:buClr>
                <a:schemeClr val="dk1"/>
              </a:buClr>
              <a:buSzPts val="1100"/>
              <a:buFont typeface="Arial"/>
              <a:buNone/>
            </a:pPr>
            <a:r>
              <a:rPr lang="en"/>
              <a:t>asignado aleatoriamente a un grupo.</a:t>
            </a:r>
            <a:endParaRPr/>
          </a:p>
          <a:p>
            <a:pPr indent="0" lvl="0" marL="0" rtl="0" algn="l">
              <a:spcBef>
                <a:spcPts val="0"/>
              </a:spcBef>
              <a:spcAft>
                <a:spcPts val="0"/>
              </a:spcAft>
              <a:buClr>
                <a:schemeClr val="dk1"/>
              </a:buClr>
              <a:buSzPts val="1100"/>
              <a:buFont typeface="Arial"/>
              <a:buNone/>
            </a:pPr>
            <a:r>
              <a:rPr lang="en"/>
              <a:t>• Arriba a la derecha: en el Paso 2 (a), se calculan los centroides del clúster.</a:t>
            </a:r>
            <a:endParaRPr/>
          </a:p>
          <a:p>
            <a:pPr indent="0" lvl="0" marL="0" rtl="0" algn="l">
              <a:spcBef>
                <a:spcPts val="0"/>
              </a:spcBef>
              <a:spcAft>
                <a:spcPts val="0"/>
              </a:spcAft>
              <a:buClr>
                <a:schemeClr val="dk1"/>
              </a:buClr>
              <a:buSzPts val="1100"/>
              <a:buFont typeface="Arial"/>
              <a:buNone/>
            </a:pPr>
            <a:r>
              <a:rPr lang="en"/>
              <a:t>Estos se muestran como discos grandes de colores. Inicialmente el</a:t>
            </a:r>
            <a:endParaRPr/>
          </a:p>
          <a:p>
            <a:pPr indent="0" lvl="0" marL="0" rtl="0" algn="l">
              <a:spcBef>
                <a:spcPts val="0"/>
              </a:spcBef>
              <a:spcAft>
                <a:spcPts val="0"/>
              </a:spcAft>
              <a:buClr>
                <a:schemeClr val="dk1"/>
              </a:buClr>
              <a:buSzPts val="1100"/>
              <a:buFont typeface="Arial"/>
              <a:buNone/>
            </a:pPr>
            <a:r>
              <a:rPr lang="en"/>
              <a:t>los centroides se superponen casi por completo porque el</a:t>
            </a:r>
            <a:endParaRPr/>
          </a:p>
          <a:p>
            <a:pPr indent="0" lvl="0" marL="0" rtl="0" algn="l">
              <a:spcBef>
                <a:spcPts val="0"/>
              </a:spcBef>
              <a:spcAft>
                <a:spcPts val="0"/>
              </a:spcAft>
              <a:buClr>
                <a:schemeClr val="dk1"/>
              </a:buClr>
              <a:buSzPts val="1100"/>
              <a:buFont typeface="Arial"/>
              <a:buNone/>
            </a:pPr>
            <a:r>
              <a:rPr lang="en"/>
              <a:t>Las asignaciones iniciales del grupo se eligieron al azar.</a:t>
            </a:r>
            <a:endParaRPr/>
          </a:p>
          <a:p>
            <a:pPr indent="0" lvl="0" marL="0" rtl="0" algn="l">
              <a:spcBef>
                <a:spcPts val="0"/>
              </a:spcBef>
              <a:spcAft>
                <a:spcPts val="0"/>
              </a:spcAft>
              <a:buClr>
                <a:schemeClr val="dk1"/>
              </a:buClr>
              <a:buSzPts val="1100"/>
              <a:buFont typeface="Arial"/>
              <a:buNone/>
            </a:pPr>
            <a:r>
              <a:rPr lang="en"/>
              <a:t>• Abajo a la izquierda: en el Paso 2 (b), cada observación se asigna a</a:t>
            </a:r>
            <a:endParaRPr/>
          </a:p>
          <a:p>
            <a:pPr indent="0" lvl="0" marL="0" rtl="0" algn="l">
              <a:spcBef>
                <a:spcPts val="0"/>
              </a:spcBef>
              <a:spcAft>
                <a:spcPts val="0"/>
              </a:spcAft>
              <a:buClr>
                <a:schemeClr val="dk1"/>
              </a:buClr>
              <a:buSzPts val="1100"/>
              <a:buFont typeface="Arial"/>
              <a:buNone/>
            </a:pPr>
            <a:r>
              <a:rPr lang="en"/>
              <a:t>El centroide más cercano.</a:t>
            </a:r>
            <a:endParaRPr/>
          </a:p>
          <a:p>
            <a:pPr indent="0" lvl="0" marL="0" rtl="0" algn="l">
              <a:spcBef>
                <a:spcPts val="0"/>
              </a:spcBef>
              <a:spcAft>
                <a:spcPts val="0"/>
              </a:spcAft>
              <a:buClr>
                <a:schemeClr val="dk1"/>
              </a:buClr>
              <a:buSzPts val="1100"/>
              <a:buFont typeface="Arial"/>
              <a:buNone/>
            </a:pPr>
            <a:r>
              <a:rPr lang="en"/>
              <a:t>• Centro inferior: el paso 2 (a) se realiza una vez más, liderando</a:t>
            </a:r>
            <a:endParaRPr/>
          </a:p>
          <a:p>
            <a:pPr indent="0" lvl="0" marL="0" rtl="0" algn="l">
              <a:spcBef>
                <a:spcPts val="0"/>
              </a:spcBef>
              <a:spcAft>
                <a:spcPts val="0"/>
              </a:spcAft>
              <a:buClr>
                <a:schemeClr val="dk1"/>
              </a:buClr>
              <a:buSzPts val="1100"/>
              <a:buFont typeface="Arial"/>
              <a:buNone/>
            </a:pPr>
            <a:r>
              <a:rPr lang="en"/>
              <a:t>a nuevos centroides de clúster.</a:t>
            </a:r>
            <a:endParaRPr/>
          </a:p>
          <a:p>
            <a:pPr indent="0" lvl="0" marL="0" rtl="0" algn="l">
              <a:spcBef>
                <a:spcPts val="0"/>
              </a:spcBef>
              <a:spcAft>
                <a:spcPts val="0"/>
              </a:spcAft>
              <a:buNone/>
            </a:pPr>
            <a:r>
              <a:rPr lang="en"/>
              <a:t>• Abajo a la derecha: los resultados obtenidos después de 10 iteraciones.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488cf56a81_0_2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488cf56a81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 progreso del algoritmo K-means con K = 3.</a:t>
            </a:r>
            <a:endParaRPr/>
          </a:p>
          <a:p>
            <a:pPr indent="0" lvl="0" marL="0" rtl="0" algn="l">
              <a:spcBef>
                <a:spcPts val="0"/>
              </a:spcBef>
              <a:spcAft>
                <a:spcPts val="0"/>
              </a:spcAft>
              <a:buClr>
                <a:schemeClr val="dk1"/>
              </a:buClr>
              <a:buSzPts val="1100"/>
              <a:buFont typeface="Arial"/>
              <a:buNone/>
            </a:pPr>
            <a:r>
              <a:rPr lang="en"/>
              <a:t>• Arriba a la izquierda: se muestran las observaciones.</a:t>
            </a:r>
            <a:endParaRPr/>
          </a:p>
          <a:p>
            <a:pPr indent="0" lvl="0" marL="0" rtl="0" algn="l">
              <a:spcBef>
                <a:spcPts val="0"/>
              </a:spcBef>
              <a:spcAft>
                <a:spcPts val="0"/>
              </a:spcAft>
              <a:buClr>
                <a:schemeClr val="dk1"/>
              </a:buClr>
              <a:buSzPts val="1100"/>
              <a:buFont typeface="Arial"/>
              <a:buNone/>
            </a:pPr>
            <a:r>
              <a:rPr lang="en"/>
              <a:t>• Centro superior: en el Paso 1 del algoritmo, cada observación es</a:t>
            </a:r>
            <a:endParaRPr/>
          </a:p>
          <a:p>
            <a:pPr indent="0" lvl="0" marL="0" rtl="0" algn="l">
              <a:spcBef>
                <a:spcPts val="0"/>
              </a:spcBef>
              <a:spcAft>
                <a:spcPts val="0"/>
              </a:spcAft>
              <a:buClr>
                <a:schemeClr val="dk1"/>
              </a:buClr>
              <a:buSzPts val="1100"/>
              <a:buFont typeface="Arial"/>
              <a:buNone/>
            </a:pPr>
            <a:r>
              <a:rPr lang="en"/>
              <a:t>asignado aleatoriamente a un grupo.</a:t>
            </a:r>
            <a:endParaRPr/>
          </a:p>
          <a:p>
            <a:pPr indent="0" lvl="0" marL="0" rtl="0" algn="l">
              <a:spcBef>
                <a:spcPts val="0"/>
              </a:spcBef>
              <a:spcAft>
                <a:spcPts val="0"/>
              </a:spcAft>
              <a:buClr>
                <a:schemeClr val="dk1"/>
              </a:buClr>
              <a:buSzPts val="1100"/>
              <a:buFont typeface="Arial"/>
              <a:buNone/>
            </a:pPr>
            <a:r>
              <a:rPr lang="en"/>
              <a:t>• Arriba a la derecha: en el Paso 2 (a), se calculan los centroides del clúster.</a:t>
            </a:r>
            <a:endParaRPr/>
          </a:p>
          <a:p>
            <a:pPr indent="0" lvl="0" marL="0" rtl="0" algn="l">
              <a:spcBef>
                <a:spcPts val="0"/>
              </a:spcBef>
              <a:spcAft>
                <a:spcPts val="0"/>
              </a:spcAft>
              <a:buClr>
                <a:schemeClr val="dk1"/>
              </a:buClr>
              <a:buSzPts val="1100"/>
              <a:buFont typeface="Arial"/>
              <a:buNone/>
            </a:pPr>
            <a:r>
              <a:rPr lang="en"/>
              <a:t>Estos se muestran como discos grandes de colores. Inicialmente el</a:t>
            </a:r>
            <a:endParaRPr/>
          </a:p>
          <a:p>
            <a:pPr indent="0" lvl="0" marL="0" rtl="0" algn="l">
              <a:spcBef>
                <a:spcPts val="0"/>
              </a:spcBef>
              <a:spcAft>
                <a:spcPts val="0"/>
              </a:spcAft>
              <a:buClr>
                <a:schemeClr val="dk1"/>
              </a:buClr>
              <a:buSzPts val="1100"/>
              <a:buFont typeface="Arial"/>
              <a:buNone/>
            </a:pPr>
            <a:r>
              <a:rPr lang="en"/>
              <a:t>los centroides se superponen casi por completo porque el</a:t>
            </a:r>
            <a:endParaRPr/>
          </a:p>
          <a:p>
            <a:pPr indent="0" lvl="0" marL="0" rtl="0" algn="l">
              <a:spcBef>
                <a:spcPts val="0"/>
              </a:spcBef>
              <a:spcAft>
                <a:spcPts val="0"/>
              </a:spcAft>
              <a:buClr>
                <a:schemeClr val="dk1"/>
              </a:buClr>
              <a:buSzPts val="1100"/>
              <a:buFont typeface="Arial"/>
              <a:buNone/>
            </a:pPr>
            <a:r>
              <a:rPr lang="en"/>
              <a:t>Las asignaciones iniciales del grupo se eligieron al azar.</a:t>
            </a:r>
            <a:endParaRPr/>
          </a:p>
          <a:p>
            <a:pPr indent="0" lvl="0" marL="0" rtl="0" algn="l">
              <a:spcBef>
                <a:spcPts val="0"/>
              </a:spcBef>
              <a:spcAft>
                <a:spcPts val="0"/>
              </a:spcAft>
              <a:buClr>
                <a:schemeClr val="dk1"/>
              </a:buClr>
              <a:buSzPts val="1100"/>
              <a:buFont typeface="Arial"/>
              <a:buNone/>
            </a:pPr>
            <a:r>
              <a:rPr lang="en"/>
              <a:t>• Abajo a la izquierda: en el Paso 2 (b), cada observación se asigna a</a:t>
            </a:r>
            <a:endParaRPr/>
          </a:p>
          <a:p>
            <a:pPr indent="0" lvl="0" marL="0" rtl="0" algn="l">
              <a:spcBef>
                <a:spcPts val="0"/>
              </a:spcBef>
              <a:spcAft>
                <a:spcPts val="0"/>
              </a:spcAft>
              <a:buClr>
                <a:schemeClr val="dk1"/>
              </a:buClr>
              <a:buSzPts val="1100"/>
              <a:buFont typeface="Arial"/>
              <a:buNone/>
            </a:pPr>
            <a:r>
              <a:rPr lang="en"/>
              <a:t>El centroide más cercano.</a:t>
            </a:r>
            <a:endParaRPr/>
          </a:p>
          <a:p>
            <a:pPr indent="0" lvl="0" marL="0" rtl="0" algn="l">
              <a:spcBef>
                <a:spcPts val="0"/>
              </a:spcBef>
              <a:spcAft>
                <a:spcPts val="0"/>
              </a:spcAft>
              <a:buClr>
                <a:schemeClr val="dk1"/>
              </a:buClr>
              <a:buSzPts val="1100"/>
              <a:buFont typeface="Arial"/>
              <a:buNone/>
            </a:pPr>
            <a:r>
              <a:rPr lang="en"/>
              <a:t>• Centro inferior: el paso 2 (a) se realiza una vez más, liderando</a:t>
            </a:r>
            <a:endParaRPr/>
          </a:p>
          <a:p>
            <a:pPr indent="0" lvl="0" marL="0" rtl="0" algn="l">
              <a:spcBef>
                <a:spcPts val="0"/>
              </a:spcBef>
              <a:spcAft>
                <a:spcPts val="0"/>
              </a:spcAft>
              <a:buClr>
                <a:schemeClr val="dk1"/>
              </a:buClr>
              <a:buSzPts val="1100"/>
              <a:buFont typeface="Arial"/>
              <a:buNone/>
            </a:pPr>
            <a:r>
              <a:rPr lang="en"/>
              <a:t>a nuevos centroides de clúster.</a:t>
            </a:r>
            <a:endParaRPr/>
          </a:p>
          <a:p>
            <a:pPr indent="0" lvl="0" marL="0" rtl="0" algn="l">
              <a:spcBef>
                <a:spcPts val="0"/>
              </a:spcBef>
              <a:spcAft>
                <a:spcPts val="0"/>
              </a:spcAft>
              <a:buNone/>
            </a:pPr>
            <a:r>
              <a:rPr lang="en"/>
              <a:t>• Abajo a la derecha: los resultados obtenidos después de 10 iteraciones.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488cf56a81_0_2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488cf56a81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 progreso del algoritmo K-means con K = 3.</a:t>
            </a:r>
            <a:endParaRPr/>
          </a:p>
          <a:p>
            <a:pPr indent="0" lvl="0" marL="0" rtl="0" algn="l">
              <a:spcBef>
                <a:spcPts val="0"/>
              </a:spcBef>
              <a:spcAft>
                <a:spcPts val="0"/>
              </a:spcAft>
              <a:buClr>
                <a:schemeClr val="dk1"/>
              </a:buClr>
              <a:buSzPts val="1100"/>
              <a:buFont typeface="Arial"/>
              <a:buNone/>
            </a:pPr>
            <a:r>
              <a:rPr lang="en"/>
              <a:t>• Arriba a la izquierda: se muestran las observaciones.</a:t>
            </a:r>
            <a:endParaRPr/>
          </a:p>
          <a:p>
            <a:pPr indent="0" lvl="0" marL="0" rtl="0" algn="l">
              <a:spcBef>
                <a:spcPts val="0"/>
              </a:spcBef>
              <a:spcAft>
                <a:spcPts val="0"/>
              </a:spcAft>
              <a:buClr>
                <a:schemeClr val="dk1"/>
              </a:buClr>
              <a:buSzPts val="1100"/>
              <a:buFont typeface="Arial"/>
              <a:buNone/>
            </a:pPr>
            <a:r>
              <a:rPr lang="en"/>
              <a:t>• Centro superior: en el Paso 1 del algoritmo, cada observación es</a:t>
            </a:r>
            <a:endParaRPr/>
          </a:p>
          <a:p>
            <a:pPr indent="0" lvl="0" marL="0" rtl="0" algn="l">
              <a:spcBef>
                <a:spcPts val="0"/>
              </a:spcBef>
              <a:spcAft>
                <a:spcPts val="0"/>
              </a:spcAft>
              <a:buClr>
                <a:schemeClr val="dk1"/>
              </a:buClr>
              <a:buSzPts val="1100"/>
              <a:buFont typeface="Arial"/>
              <a:buNone/>
            </a:pPr>
            <a:r>
              <a:rPr lang="en"/>
              <a:t>asignado aleatoriamente a un grupo.</a:t>
            </a:r>
            <a:endParaRPr/>
          </a:p>
          <a:p>
            <a:pPr indent="0" lvl="0" marL="0" rtl="0" algn="l">
              <a:spcBef>
                <a:spcPts val="0"/>
              </a:spcBef>
              <a:spcAft>
                <a:spcPts val="0"/>
              </a:spcAft>
              <a:buClr>
                <a:schemeClr val="dk1"/>
              </a:buClr>
              <a:buSzPts val="1100"/>
              <a:buFont typeface="Arial"/>
              <a:buNone/>
            </a:pPr>
            <a:r>
              <a:rPr lang="en"/>
              <a:t>• Arriba a la derecha: en el Paso 2 (a), se calculan los centroides del clúster.</a:t>
            </a:r>
            <a:endParaRPr/>
          </a:p>
          <a:p>
            <a:pPr indent="0" lvl="0" marL="0" rtl="0" algn="l">
              <a:spcBef>
                <a:spcPts val="0"/>
              </a:spcBef>
              <a:spcAft>
                <a:spcPts val="0"/>
              </a:spcAft>
              <a:buClr>
                <a:schemeClr val="dk1"/>
              </a:buClr>
              <a:buSzPts val="1100"/>
              <a:buFont typeface="Arial"/>
              <a:buNone/>
            </a:pPr>
            <a:r>
              <a:rPr lang="en"/>
              <a:t>Estos se muestran como discos grandes de colores. Inicialmente el</a:t>
            </a:r>
            <a:endParaRPr/>
          </a:p>
          <a:p>
            <a:pPr indent="0" lvl="0" marL="0" rtl="0" algn="l">
              <a:spcBef>
                <a:spcPts val="0"/>
              </a:spcBef>
              <a:spcAft>
                <a:spcPts val="0"/>
              </a:spcAft>
              <a:buClr>
                <a:schemeClr val="dk1"/>
              </a:buClr>
              <a:buSzPts val="1100"/>
              <a:buFont typeface="Arial"/>
              <a:buNone/>
            </a:pPr>
            <a:r>
              <a:rPr lang="en"/>
              <a:t>los centroides se superponen casi por completo porque el</a:t>
            </a:r>
            <a:endParaRPr/>
          </a:p>
          <a:p>
            <a:pPr indent="0" lvl="0" marL="0" rtl="0" algn="l">
              <a:spcBef>
                <a:spcPts val="0"/>
              </a:spcBef>
              <a:spcAft>
                <a:spcPts val="0"/>
              </a:spcAft>
              <a:buClr>
                <a:schemeClr val="dk1"/>
              </a:buClr>
              <a:buSzPts val="1100"/>
              <a:buFont typeface="Arial"/>
              <a:buNone/>
            </a:pPr>
            <a:r>
              <a:rPr lang="en"/>
              <a:t>Las asignaciones iniciales del grupo se eligieron al azar.</a:t>
            </a:r>
            <a:endParaRPr/>
          </a:p>
          <a:p>
            <a:pPr indent="0" lvl="0" marL="0" rtl="0" algn="l">
              <a:spcBef>
                <a:spcPts val="0"/>
              </a:spcBef>
              <a:spcAft>
                <a:spcPts val="0"/>
              </a:spcAft>
              <a:buClr>
                <a:schemeClr val="dk1"/>
              </a:buClr>
              <a:buSzPts val="1100"/>
              <a:buFont typeface="Arial"/>
              <a:buNone/>
            </a:pPr>
            <a:r>
              <a:rPr lang="en"/>
              <a:t>• Abajo a la izquierda: en el Paso 2 (b), cada observación se asigna a</a:t>
            </a:r>
            <a:endParaRPr/>
          </a:p>
          <a:p>
            <a:pPr indent="0" lvl="0" marL="0" rtl="0" algn="l">
              <a:spcBef>
                <a:spcPts val="0"/>
              </a:spcBef>
              <a:spcAft>
                <a:spcPts val="0"/>
              </a:spcAft>
              <a:buClr>
                <a:schemeClr val="dk1"/>
              </a:buClr>
              <a:buSzPts val="1100"/>
              <a:buFont typeface="Arial"/>
              <a:buNone/>
            </a:pPr>
            <a:r>
              <a:rPr lang="en"/>
              <a:t>El centroide más cercano.</a:t>
            </a:r>
            <a:endParaRPr/>
          </a:p>
          <a:p>
            <a:pPr indent="0" lvl="0" marL="0" rtl="0" algn="l">
              <a:spcBef>
                <a:spcPts val="0"/>
              </a:spcBef>
              <a:spcAft>
                <a:spcPts val="0"/>
              </a:spcAft>
              <a:buClr>
                <a:schemeClr val="dk1"/>
              </a:buClr>
              <a:buSzPts val="1100"/>
              <a:buFont typeface="Arial"/>
              <a:buNone/>
            </a:pPr>
            <a:r>
              <a:rPr lang="en"/>
              <a:t>• Centro inferior: el paso 2 (a) se realiza una vez más, liderando</a:t>
            </a:r>
            <a:endParaRPr/>
          </a:p>
          <a:p>
            <a:pPr indent="0" lvl="0" marL="0" rtl="0" algn="l">
              <a:spcBef>
                <a:spcPts val="0"/>
              </a:spcBef>
              <a:spcAft>
                <a:spcPts val="0"/>
              </a:spcAft>
              <a:buClr>
                <a:schemeClr val="dk1"/>
              </a:buClr>
              <a:buSzPts val="1100"/>
              <a:buFont typeface="Arial"/>
              <a:buNone/>
            </a:pPr>
            <a:r>
              <a:rPr lang="en"/>
              <a:t>a nuevos centroides de clúster.</a:t>
            </a:r>
            <a:endParaRPr/>
          </a:p>
          <a:p>
            <a:pPr indent="0" lvl="0" marL="0" rtl="0" algn="l">
              <a:spcBef>
                <a:spcPts val="0"/>
              </a:spcBef>
              <a:spcAft>
                <a:spcPts val="0"/>
              </a:spcAft>
              <a:buNone/>
            </a:pPr>
            <a:r>
              <a:rPr lang="en"/>
              <a:t>• Abajo a la derecha: los resultados obtenidos después de 10 iteraciones.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488cf56a81_0_2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488cf56a8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 progreso del algoritmo K-means con K = 3.</a:t>
            </a:r>
            <a:endParaRPr/>
          </a:p>
          <a:p>
            <a:pPr indent="0" lvl="0" marL="0" rtl="0" algn="l">
              <a:spcBef>
                <a:spcPts val="0"/>
              </a:spcBef>
              <a:spcAft>
                <a:spcPts val="0"/>
              </a:spcAft>
              <a:buClr>
                <a:schemeClr val="dk1"/>
              </a:buClr>
              <a:buSzPts val="1100"/>
              <a:buFont typeface="Arial"/>
              <a:buNone/>
            </a:pPr>
            <a:r>
              <a:rPr lang="en"/>
              <a:t>• Arriba a la izquierda: se muestran las observaciones.</a:t>
            </a:r>
            <a:endParaRPr/>
          </a:p>
          <a:p>
            <a:pPr indent="0" lvl="0" marL="0" rtl="0" algn="l">
              <a:spcBef>
                <a:spcPts val="0"/>
              </a:spcBef>
              <a:spcAft>
                <a:spcPts val="0"/>
              </a:spcAft>
              <a:buClr>
                <a:schemeClr val="dk1"/>
              </a:buClr>
              <a:buSzPts val="1100"/>
              <a:buFont typeface="Arial"/>
              <a:buNone/>
            </a:pPr>
            <a:r>
              <a:rPr lang="en"/>
              <a:t>• Centro superior: en el Paso 1 del algoritmo, cada observación es</a:t>
            </a:r>
            <a:endParaRPr/>
          </a:p>
          <a:p>
            <a:pPr indent="0" lvl="0" marL="0" rtl="0" algn="l">
              <a:spcBef>
                <a:spcPts val="0"/>
              </a:spcBef>
              <a:spcAft>
                <a:spcPts val="0"/>
              </a:spcAft>
              <a:buClr>
                <a:schemeClr val="dk1"/>
              </a:buClr>
              <a:buSzPts val="1100"/>
              <a:buFont typeface="Arial"/>
              <a:buNone/>
            </a:pPr>
            <a:r>
              <a:rPr lang="en"/>
              <a:t>asignado aleatoriamente a un grupo.</a:t>
            </a:r>
            <a:endParaRPr/>
          </a:p>
          <a:p>
            <a:pPr indent="0" lvl="0" marL="0" rtl="0" algn="l">
              <a:spcBef>
                <a:spcPts val="0"/>
              </a:spcBef>
              <a:spcAft>
                <a:spcPts val="0"/>
              </a:spcAft>
              <a:buClr>
                <a:schemeClr val="dk1"/>
              </a:buClr>
              <a:buSzPts val="1100"/>
              <a:buFont typeface="Arial"/>
              <a:buNone/>
            </a:pPr>
            <a:r>
              <a:rPr lang="en"/>
              <a:t>• Arriba a la derecha: en el Paso 2 (a), se calculan los centroides del clúster.</a:t>
            </a:r>
            <a:endParaRPr/>
          </a:p>
          <a:p>
            <a:pPr indent="0" lvl="0" marL="0" rtl="0" algn="l">
              <a:spcBef>
                <a:spcPts val="0"/>
              </a:spcBef>
              <a:spcAft>
                <a:spcPts val="0"/>
              </a:spcAft>
              <a:buClr>
                <a:schemeClr val="dk1"/>
              </a:buClr>
              <a:buSzPts val="1100"/>
              <a:buFont typeface="Arial"/>
              <a:buNone/>
            </a:pPr>
            <a:r>
              <a:rPr lang="en"/>
              <a:t>Estos se muestran como discos grandes de colores. Inicialmente el</a:t>
            </a:r>
            <a:endParaRPr/>
          </a:p>
          <a:p>
            <a:pPr indent="0" lvl="0" marL="0" rtl="0" algn="l">
              <a:spcBef>
                <a:spcPts val="0"/>
              </a:spcBef>
              <a:spcAft>
                <a:spcPts val="0"/>
              </a:spcAft>
              <a:buClr>
                <a:schemeClr val="dk1"/>
              </a:buClr>
              <a:buSzPts val="1100"/>
              <a:buFont typeface="Arial"/>
              <a:buNone/>
            </a:pPr>
            <a:r>
              <a:rPr lang="en"/>
              <a:t>los centroides se superponen casi por completo porque el</a:t>
            </a:r>
            <a:endParaRPr/>
          </a:p>
          <a:p>
            <a:pPr indent="0" lvl="0" marL="0" rtl="0" algn="l">
              <a:spcBef>
                <a:spcPts val="0"/>
              </a:spcBef>
              <a:spcAft>
                <a:spcPts val="0"/>
              </a:spcAft>
              <a:buClr>
                <a:schemeClr val="dk1"/>
              </a:buClr>
              <a:buSzPts val="1100"/>
              <a:buFont typeface="Arial"/>
              <a:buNone/>
            </a:pPr>
            <a:r>
              <a:rPr lang="en"/>
              <a:t>Las asignaciones iniciales del grupo se eligieron al azar.</a:t>
            </a:r>
            <a:endParaRPr/>
          </a:p>
          <a:p>
            <a:pPr indent="0" lvl="0" marL="0" rtl="0" algn="l">
              <a:spcBef>
                <a:spcPts val="0"/>
              </a:spcBef>
              <a:spcAft>
                <a:spcPts val="0"/>
              </a:spcAft>
              <a:buClr>
                <a:schemeClr val="dk1"/>
              </a:buClr>
              <a:buSzPts val="1100"/>
              <a:buFont typeface="Arial"/>
              <a:buNone/>
            </a:pPr>
            <a:r>
              <a:rPr lang="en"/>
              <a:t>• Abajo a la izquierda: en el Paso 2 (b), cada observación se asigna a</a:t>
            </a:r>
            <a:endParaRPr/>
          </a:p>
          <a:p>
            <a:pPr indent="0" lvl="0" marL="0" rtl="0" algn="l">
              <a:spcBef>
                <a:spcPts val="0"/>
              </a:spcBef>
              <a:spcAft>
                <a:spcPts val="0"/>
              </a:spcAft>
              <a:buClr>
                <a:schemeClr val="dk1"/>
              </a:buClr>
              <a:buSzPts val="1100"/>
              <a:buFont typeface="Arial"/>
              <a:buNone/>
            </a:pPr>
            <a:r>
              <a:rPr lang="en"/>
              <a:t>El centroide más cercano.</a:t>
            </a:r>
            <a:endParaRPr/>
          </a:p>
          <a:p>
            <a:pPr indent="0" lvl="0" marL="0" rtl="0" algn="l">
              <a:spcBef>
                <a:spcPts val="0"/>
              </a:spcBef>
              <a:spcAft>
                <a:spcPts val="0"/>
              </a:spcAft>
              <a:buClr>
                <a:schemeClr val="dk1"/>
              </a:buClr>
              <a:buSzPts val="1100"/>
              <a:buFont typeface="Arial"/>
              <a:buNone/>
            </a:pPr>
            <a:r>
              <a:rPr lang="en"/>
              <a:t>• Centro inferior: el paso 2 (a) se realiza una vez más, liderando</a:t>
            </a:r>
            <a:endParaRPr/>
          </a:p>
          <a:p>
            <a:pPr indent="0" lvl="0" marL="0" rtl="0" algn="l">
              <a:spcBef>
                <a:spcPts val="0"/>
              </a:spcBef>
              <a:spcAft>
                <a:spcPts val="0"/>
              </a:spcAft>
              <a:buClr>
                <a:schemeClr val="dk1"/>
              </a:buClr>
              <a:buSzPts val="1100"/>
              <a:buFont typeface="Arial"/>
              <a:buNone/>
            </a:pPr>
            <a:r>
              <a:rPr lang="en"/>
              <a:t>a nuevos centroides de clúster.</a:t>
            </a:r>
            <a:endParaRPr/>
          </a:p>
          <a:p>
            <a:pPr indent="0" lvl="0" marL="0" rtl="0" algn="l">
              <a:spcBef>
                <a:spcPts val="0"/>
              </a:spcBef>
              <a:spcAft>
                <a:spcPts val="0"/>
              </a:spcAft>
              <a:buNone/>
            </a:pPr>
            <a:r>
              <a:rPr lang="en"/>
              <a:t>• Abajo a la derecha: los resultados obtenidos después de 10 iteraciones.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488cf56a81_0_26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488cf56a81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 progreso del algoritmo K-means con K = 3.</a:t>
            </a:r>
            <a:endParaRPr/>
          </a:p>
          <a:p>
            <a:pPr indent="0" lvl="0" marL="0" rtl="0" algn="l">
              <a:spcBef>
                <a:spcPts val="0"/>
              </a:spcBef>
              <a:spcAft>
                <a:spcPts val="0"/>
              </a:spcAft>
              <a:buClr>
                <a:schemeClr val="dk1"/>
              </a:buClr>
              <a:buSzPts val="1100"/>
              <a:buFont typeface="Arial"/>
              <a:buNone/>
            </a:pPr>
            <a:r>
              <a:rPr lang="en"/>
              <a:t>• Arriba a la izquierda: se muestran las observaciones.</a:t>
            </a:r>
            <a:endParaRPr/>
          </a:p>
          <a:p>
            <a:pPr indent="0" lvl="0" marL="0" rtl="0" algn="l">
              <a:spcBef>
                <a:spcPts val="0"/>
              </a:spcBef>
              <a:spcAft>
                <a:spcPts val="0"/>
              </a:spcAft>
              <a:buClr>
                <a:schemeClr val="dk1"/>
              </a:buClr>
              <a:buSzPts val="1100"/>
              <a:buFont typeface="Arial"/>
              <a:buNone/>
            </a:pPr>
            <a:r>
              <a:rPr lang="en"/>
              <a:t>• Centro superior: en el Paso 1 del algoritmo, cada observación es</a:t>
            </a:r>
            <a:endParaRPr/>
          </a:p>
          <a:p>
            <a:pPr indent="0" lvl="0" marL="0" rtl="0" algn="l">
              <a:spcBef>
                <a:spcPts val="0"/>
              </a:spcBef>
              <a:spcAft>
                <a:spcPts val="0"/>
              </a:spcAft>
              <a:buClr>
                <a:schemeClr val="dk1"/>
              </a:buClr>
              <a:buSzPts val="1100"/>
              <a:buFont typeface="Arial"/>
              <a:buNone/>
            </a:pPr>
            <a:r>
              <a:rPr lang="en"/>
              <a:t>asignado aleatoriamente a un grupo.</a:t>
            </a:r>
            <a:endParaRPr/>
          </a:p>
          <a:p>
            <a:pPr indent="0" lvl="0" marL="0" rtl="0" algn="l">
              <a:spcBef>
                <a:spcPts val="0"/>
              </a:spcBef>
              <a:spcAft>
                <a:spcPts val="0"/>
              </a:spcAft>
              <a:buClr>
                <a:schemeClr val="dk1"/>
              </a:buClr>
              <a:buSzPts val="1100"/>
              <a:buFont typeface="Arial"/>
              <a:buNone/>
            </a:pPr>
            <a:r>
              <a:rPr lang="en"/>
              <a:t>• Arriba a la derecha: en el Paso 2 (a), se calculan los centroides del clúster.</a:t>
            </a:r>
            <a:endParaRPr/>
          </a:p>
          <a:p>
            <a:pPr indent="0" lvl="0" marL="0" rtl="0" algn="l">
              <a:spcBef>
                <a:spcPts val="0"/>
              </a:spcBef>
              <a:spcAft>
                <a:spcPts val="0"/>
              </a:spcAft>
              <a:buClr>
                <a:schemeClr val="dk1"/>
              </a:buClr>
              <a:buSzPts val="1100"/>
              <a:buFont typeface="Arial"/>
              <a:buNone/>
            </a:pPr>
            <a:r>
              <a:rPr lang="en"/>
              <a:t>Estos se muestran como discos grandes de colores. Inicialmente el</a:t>
            </a:r>
            <a:endParaRPr/>
          </a:p>
          <a:p>
            <a:pPr indent="0" lvl="0" marL="0" rtl="0" algn="l">
              <a:spcBef>
                <a:spcPts val="0"/>
              </a:spcBef>
              <a:spcAft>
                <a:spcPts val="0"/>
              </a:spcAft>
              <a:buClr>
                <a:schemeClr val="dk1"/>
              </a:buClr>
              <a:buSzPts val="1100"/>
              <a:buFont typeface="Arial"/>
              <a:buNone/>
            </a:pPr>
            <a:r>
              <a:rPr lang="en"/>
              <a:t>los centroides se superponen casi por completo porque el</a:t>
            </a:r>
            <a:endParaRPr/>
          </a:p>
          <a:p>
            <a:pPr indent="0" lvl="0" marL="0" rtl="0" algn="l">
              <a:spcBef>
                <a:spcPts val="0"/>
              </a:spcBef>
              <a:spcAft>
                <a:spcPts val="0"/>
              </a:spcAft>
              <a:buClr>
                <a:schemeClr val="dk1"/>
              </a:buClr>
              <a:buSzPts val="1100"/>
              <a:buFont typeface="Arial"/>
              <a:buNone/>
            </a:pPr>
            <a:r>
              <a:rPr lang="en"/>
              <a:t>Las asignaciones iniciales del grupo se eligieron al azar.</a:t>
            </a:r>
            <a:endParaRPr/>
          </a:p>
          <a:p>
            <a:pPr indent="0" lvl="0" marL="0" rtl="0" algn="l">
              <a:spcBef>
                <a:spcPts val="0"/>
              </a:spcBef>
              <a:spcAft>
                <a:spcPts val="0"/>
              </a:spcAft>
              <a:buClr>
                <a:schemeClr val="dk1"/>
              </a:buClr>
              <a:buSzPts val="1100"/>
              <a:buFont typeface="Arial"/>
              <a:buNone/>
            </a:pPr>
            <a:r>
              <a:rPr lang="en"/>
              <a:t>• Abajo a la izquierda: en el Paso 2 (b), cada observación se asigna a</a:t>
            </a:r>
            <a:endParaRPr/>
          </a:p>
          <a:p>
            <a:pPr indent="0" lvl="0" marL="0" rtl="0" algn="l">
              <a:spcBef>
                <a:spcPts val="0"/>
              </a:spcBef>
              <a:spcAft>
                <a:spcPts val="0"/>
              </a:spcAft>
              <a:buClr>
                <a:schemeClr val="dk1"/>
              </a:buClr>
              <a:buSzPts val="1100"/>
              <a:buFont typeface="Arial"/>
              <a:buNone/>
            </a:pPr>
            <a:r>
              <a:rPr lang="en"/>
              <a:t>El centroide más cercano.</a:t>
            </a:r>
            <a:endParaRPr/>
          </a:p>
          <a:p>
            <a:pPr indent="0" lvl="0" marL="0" rtl="0" algn="l">
              <a:spcBef>
                <a:spcPts val="0"/>
              </a:spcBef>
              <a:spcAft>
                <a:spcPts val="0"/>
              </a:spcAft>
              <a:buClr>
                <a:schemeClr val="dk1"/>
              </a:buClr>
              <a:buSzPts val="1100"/>
              <a:buFont typeface="Arial"/>
              <a:buNone/>
            </a:pPr>
            <a:r>
              <a:rPr lang="en"/>
              <a:t>• Centro inferior: el paso 2 (a) se realiza una vez más, liderando</a:t>
            </a:r>
            <a:endParaRPr/>
          </a:p>
          <a:p>
            <a:pPr indent="0" lvl="0" marL="0" rtl="0" algn="l">
              <a:spcBef>
                <a:spcPts val="0"/>
              </a:spcBef>
              <a:spcAft>
                <a:spcPts val="0"/>
              </a:spcAft>
              <a:buClr>
                <a:schemeClr val="dk1"/>
              </a:buClr>
              <a:buSzPts val="1100"/>
              <a:buFont typeface="Arial"/>
              <a:buNone/>
            </a:pPr>
            <a:r>
              <a:rPr lang="en"/>
              <a:t>a nuevos centroides de clúster.</a:t>
            </a:r>
            <a:endParaRPr/>
          </a:p>
          <a:p>
            <a:pPr indent="0" lvl="0" marL="0" rtl="0" algn="l">
              <a:spcBef>
                <a:spcPts val="0"/>
              </a:spcBef>
              <a:spcAft>
                <a:spcPts val="0"/>
              </a:spcAft>
              <a:buNone/>
            </a:pPr>
            <a:r>
              <a:rPr lang="en"/>
              <a:t>• Abajo a la derecha: los resultados obtenidos después de 10 iteraciones.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488cf56a81_0_27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488cf56a81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 performed six times on the data from previous figure with K = 3, each time with a different random assignment of the observations in Step 1 of the K-means algorithm. Above each plot is the value of the objective (4). Three different local optima were obtained, one of which resulted in a smaller value of the objective and provides better separation between the clusters. Those labeled in red all achieved the same best solution, with an objective value of 235.8</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488cf56a8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488cf56a8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488cf56a81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488cf56a8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488cf56a81_0_29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488cf56a81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488cf56a81_0_30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488cf56a81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488cf56a81_0_30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488cf56a81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488cf56a81_0_3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488cf56a81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488cf56a81_0_3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488cf56a8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488cf56a81_0_3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488cf56a81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488cf56a81_0_3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488cf56a81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488cf56a81_0_3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488cf56a81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488cf56a81_0_3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488cf56a81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488cf56a81_0_3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488cf56a8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Left: Dendrogram obtained from hierarchically clustering the data from previous slide, with complete linkage and Euclidean distance. </a:t>
            </a:r>
            <a:endParaRPr/>
          </a:p>
          <a:p>
            <a:pPr indent="0" lvl="0" marL="0" rtl="0" algn="l">
              <a:spcBef>
                <a:spcPts val="0"/>
              </a:spcBef>
              <a:spcAft>
                <a:spcPts val="0"/>
              </a:spcAft>
              <a:buNone/>
            </a:pPr>
            <a:r>
              <a:rPr lang="en"/>
              <a:t>• Center: The dendrogram from the left-hand panel, cut at a height of 9 (indicated by the dashed line). This cut results in two distinct clusters, shown in different colors. </a:t>
            </a:r>
            <a:endParaRPr/>
          </a:p>
          <a:p>
            <a:pPr indent="0" lvl="0" marL="0" rtl="0" algn="l">
              <a:spcBef>
                <a:spcPts val="0"/>
              </a:spcBef>
              <a:spcAft>
                <a:spcPts val="0"/>
              </a:spcAft>
              <a:buNone/>
            </a:pPr>
            <a:r>
              <a:rPr lang="en"/>
              <a:t>• Right: The dendrogram from the left-hand panel, now cut at a height of 5. This cut results in three distinct clusters, shown in different colors. Note that the colors were not used in clustering, but are simply used for display purposes in this figure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488cf56a81_0_3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488cf56a81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488cf56a81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488cf56a81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488cf56a81_0_36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488cf56a81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anto K-means como clustering jerárquico asignan un cluster a cada sample, por lo que los clusters encontrados pueden distorsionarse fuertemente debido a la presencia de outliers que no pertenecen a algún determinado grupo -&gt; modelos mixtos están pensados para lidiar con outliers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Los algoritmos de clusterización no suelen ser robustos ante permutaciones en los datos. Si computamos un set de k clusters en nuestros datos, removemos algunas muestras de forma aleatoria y volvemos a clusterizar los resultados pueden ser muy distintos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Los resultados de una clusterización no deberían ser vistos como una verdad absoluta si no que deberían dar un puntapie inicial al desarrollo de una hipótesis científica e investigación futura, preferentemente, en un dataset independiente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1" name="Google Shape;68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21"/>
          <p:cNvPicPr preferRelativeResize="0"/>
          <p:nvPr/>
        </p:nvPicPr>
        <p:blipFill rotWithShape="1">
          <a:blip r:embed="rId1">
            <a:alphaModFix/>
          </a:blip>
          <a:srcRect b="0" l="0" r="0" t="0"/>
          <a:stretch/>
        </p:blipFill>
        <p:spPr>
          <a:xfrm>
            <a:off x="273175" y="4453025"/>
            <a:ext cx="1187925" cy="4409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8.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9.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31.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5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image" Target="../media/image5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2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17.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1700" y="598725"/>
            <a:ext cx="8520600" cy="2950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 sz="3500">
                <a:solidFill>
                  <a:srgbClr val="0000FF"/>
                </a:solidFill>
              </a:rPr>
              <a:t> Machine Learning aplicado a las Ciencias Sociales</a:t>
            </a:r>
            <a:endParaRPr b="1" sz="3500">
              <a:solidFill>
                <a:srgbClr val="0000FF"/>
              </a:solidFill>
            </a:endParaRPr>
          </a:p>
          <a:p>
            <a:pPr indent="0" lvl="0" marL="0" rtl="0" algn="ctr">
              <a:lnSpc>
                <a:spcPct val="100000"/>
              </a:lnSpc>
              <a:spcBef>
                <a:spcPts val="0"/>
              </a:spcBef>
              <a:spcAft>
                <a:spcPts val="0"/>
              </a:spcAft>
              <a:buSzPts val="5200"/>
              <a:buNone/>
            </a:pPr>
            <a:r>
              <a:t/>
            </a:r>
            <a:endParaRPr b="1" sz="3500">
              <a:solidFill>
                <a:srgbClr val="0000FF"/>
              </a:solidFill>
            </a:endParaRPr>
          </a:p>
          <a:p>
            <a:pPr indent="0" lvl="0" marL="0" rtl="0" algn="ctr">
              <a:lnSpc>
                <a:spcPct val="100000"/>
              </a:lnSpc>
              <a:spcBef>
                <a:spcPts val="0"/>
              </a:spcBef>
              <a:spcAft>
                <a:spcPts val="0"/>
              </a:spcAft>
              <a:buSzPts val="5200"/>
              <a:buNone/>
            </a:pPr>
            <a:r>
              <a:rPr b="1" lang="en" sz="3000">
                <a:solidFill>
                  <a:srgbClr val="0000FF"/>
                </a:solidFill>
              </a:rPr>
              <a:t>Análisis no supervisado</a:t>
            </a:r>
            <a:endParaRPr b="1" sz="300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0"/>
          <p:cNvPicPr preferRelativeResize="0"/>
          <p:nvPr/>
        </p:nvPicPr>
        <p:blipFill rotWithShape="1">
          <a:blip r:embed="rId3">
            <a:alphaModFix/>
          </a:blip>
          <a:srcRect b="0" l="0" r="0" t="0"/>
          <a:stretch/>
        </p:blipFill>
        <p:spPr>
          <a:xfrm>
            <a:off x="497250" y="1168275"/>
            <a:ext cx="4667250" cy="3524250"/>
          </a:xfrm>
          <a:prstGeom prst="rect">
            <a:avLst/>
          </a:prstGeom>
          <a:noFill/>
          <a:ln>
            <a:noFill/>
          </a:ln>
        </p:spPr>
      </p:pic>
      <p:grpSp>
        <p:nvGrpSpPr>
          <p:cNvPr id="160" name="Google Shape;160;p10"/>
          <p:cNvGrpSpPr/>
          <p:nvPr/>
        </p:nvGrpSpPr>
        <p:grpSpPr>
          <a:xfrm>
            <a:off x="2412175" y="1591550"/>
            <a:ext cx="2595500" cy="1255400"/>
            <a:chOff x="2412175" y="1591550"/>
            <a:chExt cx="2595500" cy="1255400"/>
          </a:xfrm>
        </p:grpSpPr>
        <p:cxnSp>
          <p:nvCxnSpPr>
            <p:cNvPr id="161" name="Google Shape;161;p10"/>
            <p:cNvCxnSpPr/>
            <p:nvPr/>
          </p:nvCxnSpPr>
          <p:spPr>
            <a:xfrm flipH="1" rot="10800000">
              <a:off x="2969975" y="1657150"/>
              <a:ext cx="1921200" cy="1189800"/>
            </a:xfrm>
            <a:prstGeom prst="straightConnector1">
              <a:avLst/>
            </a:prstGeom>
            <a:noFill/>
            <a:ln cap="flat" cmpd="sng" w="38100">
              <a:solidFill>
                <a:srgbClr val="FF0000"/>
              </a:solidFill>
              <a:prstDash val="solid"/>
              <a:round/>
              <a:headEnd len="sm" w="sm" type="none"/>
              <a:tailEnd len="med" w="med" type="triangle"/>
            </a:ln>
          </p:spPr>
        </p:cxnSp>
        <p:cxnSp>
          <p:nvCxnSpPr>
            <p:cNvPr id="162" name="Google Shape;162;p10"/>
            <p:cNvCxnSpPr/>
            <p:nvPr/>
          </p:nvCxnSpPr>
          <p:spPr>
            <a:xfrm rot="10800000">
              <a:off x="2412175" y="1991750"/>
              <a:ext cx="545400" cy="830400"/>
            </a:xfrm>
            <a:prstGeom prst="straightConnector1">
              <a:avLst/>
            </a:prstGeom>
            <a:noFill/>
            <a:ln cap="flat" cmpd="sng" w="38100">
              <a:solidFill>
                <a:srgbClr val="FF0000"/>
              </a:solidFill>
              <a:prstDash val="solid"/>
              <a:round/>
              <a:headEnd len="sm" w="sm" type="none"/>
              <a:tailEnd len="med" w="med" type="triangle"/>
            </a:ln>
          </p:spPr>
        </p:cxnSp>
        <p:sp>
          <p:nvSpPr>
            <p:cNvPr id="163" name="Google Shape;163;p10"/>
            <p:cNvSpPr txBox="1"/>
            <p:nvPr/>
          </p:nvSpPr>
          <p:spPr>
            <a:xfrm>
              <a:off x="4301175" y="2051950"/>
              <a:ext cx="70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Arial"/>
                  <a:ea typeface="Arial"/>
                  <a:cs typeface="Arial"/>
                  <a:sym typeface="Arial"/>
                </a:rPr>
                <a:t>PC1</a:t>
              </a:r>
              <a:endParaRPr b="1" i="0" sz="1400" u="none" cap="none" strike="noStrike">
                <a:solidFill>
                  <a:srgbClr val="FF0000"/>
                </a:solidFill>
                <a:latin typeface="Arial"/>
                <a:ea typeface="Arial"/>
                <a:cs typeface="Arial"/>
                <a:sym typeface="Arial"/>
              </a:endParaRPr>
            </a:p>
          </p:txBody>
        </p:sp>
        <p:sp>
          <p:nvSpPr>
            <p:cNvPr id="164" name="Google Shape;164;p10"/>
            <p:cNvSpPr txBox="1"/>
            <p:nvPr/>
          </p:nvSpPr>
          <p:spPr>
            <a:xfrm>
              <a:off x="2412175" y="1591550"/>
              <a:ext cx="70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Arial"/>
                  <a:ea typeface="Arial"/>
                  <a:cs typeface="Arial"/>
                  <a:sym typeface="Arial"/>
                </a:rPr>
                <a:t>PC2</a:t>
              </a:r>
              <a:endParaRPr b="1" i="0" sz="1400" u="none" cap="none" strike="noStrike">
                <a:solidFill>
                  <a:srgbClr val="FF0000"/>
                </a:solidFill>
                <a:latin typeface="Arial"/>
                <a:ea typeface="Arial"/>
                <a:cs typeface="Arial"/>
                <a:sym typeface="Arial"/>
              </a:endParaRPr>
            </a:p>
          </p:txBody>
        </p:sp>
      </p:grpSp>
      <p:sp>
        <p:nvSpPr>
          <p:cNvPr id="165" name="Google Shape;165;p10"/>
          <p:cNvSpPr txBox="1"/>
          <p:nvPr/>
        </p:nvSpPr>
        <p:spPr>
          <a:xfrm>
            <a:off x="6491900" y="406275"/>
            <a:ext cx="2132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chemeClr val="dk2"/>
                </a:solidFill>
                <a:latin typeface="Arial"/>
                <a:ea typeface="Arial"/>
                <a:cs typeface="Arial"/>
                <a:sym typeface="Arial"/>
              </a:rPr>
              <a:t>Esquema general</a:t>
            </a:r>
            <a:endParaRPr b="1" i="0" sz="1400" u="sng" cap="none" strike="noStrike">
              <a:solidFill>
                <a:schemeClr val="dk2"/>
              </a:solidFill>
              <a:latin typeface="Arial"/>
              <a:ea typeface="Arial"/>
              <a:cs typeface="Arial"/>
              <a:sym typeface="Arial"/>
            </a:endParaRPr>
          </a:p>
        </p:txBody>
      </p:sp>
      <p:grpSp>
        <p:nvGrpSpPr>
          <p:cNvPr id="166" name="Google Shape;166;p10"/>
          <p:cNvGrpSpPr/>
          <p:nvPr/>
        </p:nvGrpSpPr>
        <p:grpSpPr>
          <a:xfrm>
            <a:off x="759125" y="482475"/>
            <a:ext cx="8175075" cy="3962400"/>
            <a:chOff x="759125" y="482475"/>
            <a:chExt cx="8175075" cy="3962400"/>
          </a:xfrm>
        </p:grpSpPr>
        <p:grpSp>
          <p:nvGrpSpPr>
            <p:cNvPr id="167" name="Google Shape;167;p10"/>
            <p:cNvGrpSpPr/>
            <p:nvPr/>
          </p:nvGrpSpPr>
          <p:grpSpPr>
            <a:xfrm>
              <a:off x="759125" y="482475"/>
              <a:ext cx="5114925" cy="3962400"/>
              <a:chOff x="759125" y="482475"/>
              <a:chExt cx="5114925" cy="3962400"/>
            </a:xfrm>
          </p:grpSpPr>
          <p:pic>
            <p:nvPicPr>
              <p:cNvPr id="168" name="Google Shape;168;p10"/>
              <p:cNvPicPr preferRelativeResize="0"/>
              <p:nvPr/>
            </p:nvPicPr>
            <p:blipFill rotWithShape="1">
              <a:blip r:embed="rId4">
                <a:alphaModFix/>
              </a:blip>
              <a:srcRect b="0" l="0" r="0" t="0"/>
              <a:stretch/>
            </p:blipFill>
            <p:spPr>
              <a:xfrm>
                <a:off x="5178725" y="1168275"/>
                <a:ext cx="695325" cy="3276600"/>
              </a:xfrm>
              <a:prstGeom prst="rect">
                <a:avLst/>
              </a:prstGeom>
              <a:noFill/>
              <a:ln>
                <a:noFill/>
              </a:ln>
            </p:spPr>
          </p:pic>
          <p:pic>
            <p:nvPicPr>
              <p:cNvPr id="169" name="Google Shape;169;p10"/>
              <p:cNvPicPr preferRelativeResize="0"/>
              <p:nvPr/>
            </p:nvPicPr>
            <p:blipFill rotWithShape="1">
              <a:blip r:embed="rId5">
                <a:alphaModFix/>
              </a:blip>
              <a:srcRect b="0" l="0" r="0" t="0"/>
              <a:stretch/>
            </p:blipFill>
            <p:spPr>
              <a:xfrm>
                <a:off x="759125" y="482475"/>
                <a:ext cx="4419600" cy="685800"/>
              </a:xfrm>
              <a:prstGeom prst="rect">
                <a:avLst/>
              </a:prstGeom>
              <a:noFill/>
              <a:ln>
                <a:noFill/>
              </a:ln>
            </p:spPr>
          </p:pic>
        </p:grpSp>
        <p:sp>
          <p:nvSpPr>
            <p:cNvPr id="170" name="Google Shape;170;p10"/>
            <p:cNvSpPr txBox="1"/>
            <p:nvPr/>
          </p:nvSpPr>
          <p:spPr>
            <a:xfrm>
              <a:off x="6083600" y="1065875"/>
              <a:ext cx="2850600" cy="1908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Podemos ver cómo se distribuyen los datos proyectando sobre cada uno de los features. </a:t>
              </a:r>
              <a:endParaRPr b="0" i="0" sz="14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De las distribuciones podemos calcular su varianza, como una medida de qué tan dispersos están los datos en esa dirección</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sp>
        <p:nvSpPr>
          <p:cNvPr id="171" name="Google Shape;171;p10"/>
          <p:cNvSpPr txBox="1"/>
          <p:nvPr/>
        </p:nvSpPr>
        <p:spPr>
          <a:xfrm>
            <a:off x="3327100" y="3716350"/>
            <a:ext cx="1797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Datos en el espacio de features</a:t>
            </a:r>
            <a:endParaRPr b="0" i="0" sz="1400" u="none" cap="none" strike="noStrike">
              <a:solidFill>
                <a:srgbClr val="000000"/>
              </a:solidFill>
              <a:latin typeface="Arial"/>
              <a:ea typeface="Arial"/>
              <a:cs typeface="Arial"/>
              <a:sym typeface="Arial"/>
            </a:endParaRPr>
          </a:p>
        </p:txBody>
      </p:sp>
      <p:sp>
        <p:nvSpPr>
          <p:cNvPr id="172" name="Google Shape;172;p10"/>
          <p:cNvSpPr txBox="1"/>
          <p:nvPr/>
        </p:nvSpPr>
        <p:spPr>
          <a:xfrm>
            <a:off x="6056600" y="3577000"/>
            <a:ext cx="2850600" cy="1046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Sin embargo, notamos direcciones (combinación lineal de features) donde los datos parecen variar más.</a:t>
            </a:r>
            <a:endParaRPr b="0" i="0" sz="1400" u="none" cap="none" strike="noStrike">
              <a:solidFill>
                <a:schemeClr val="dk2"/>
              </a:solidFill>
              <a:latin typeface="Arial"/>
              <a:ea typeface="Arial"/>
              <a:cs typeface="Arial"/>
              <a:sym typeface="Arial"/>
            </a:endParaRPr>
          </a:p>
        </p:txBody>
      </p:sp>
      <p:sp>
        <p:nvSpPr>
          <p:cNvPr id="173" name="Google Shape;173;p10"/>
          <p:cNvSpPr txBox="1"/>
          <p:nvPr/>
        </p:nvSpPr>
        <p:spPr>
          <a:xfrm>
            <a:off x="993350" y="1361500"/>
            <a:ext cx="13137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El problema más que 2D parece ser unidimensional</a:t>
            </a:r>
            <a:endParaRPr b="1" i="0" sz="1200" u="none" cap="none" strike="noStrike">
              <a:solidFill>
                <a:srgbClr val="FF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pSp>
        <p:nvGrpSpPr>
          <p:cNvPr id="178" name="Google Shape;178;p11"/>
          <p:cNvGrpSpPr/>
          <p:nvPr/>
        </p:nvGrpSpPr>
        <p:grpSpPr>
          <a:xfrm>
            <a:off x="488525" y="510950"/>
            <a:ext cx="5362575" cy="4210050"/>
            <a:chOff x="423800" y="344300"/>
            <a:chExt cx="5362575" cy="4210050"/>
          </a:xfrm>
        </p:grpSpPr>
        <p:pic>
          <p:nvPicPr>
            <p:cNvPr id="179" name="Google Shape;179;p11"/>
            <p:cNvPicPr preferRelativeResize="0"/>
            <p:nvPr/>
          </p:nvPicPr>
          <p:blipFill rotWithShape="1">
            <a:blip r:embed="rId3">
              <a:alphaModFix/>
            </a:blip>
            <a:srcRect b="0" l="0" r="0" t="0"/>
            <a:stretch/>
          </p:blipFill>
          <p:spPr>
            <a:xfrm>
              <a:off x="423800" y="1030100"/>
              <a:ext cx="4667250" cy="3524250"/>
            </a:xfrm>
            <a:prstGeom prst="rect">
              <a:avLst/>
            </a:prstGeom>
            <a:noFill/>
            <a:ln>
              <a:noFill/>
            </a:ln>
          </p:spPr>
        </p:pic>
        <p:pic>
          <p:nvPicPr>
            <p:cNvPr id="180" name="Google Shape;180;p11"/>
            <p:cNvPicPr preferRelativeResize="0"/>
            <p:nvPr/>
          </p:nvPicPr>
          <p:blipFill rotWithShape="1">
            <a:blip r:embed="rId4">
              <a:alphaModFix/>
            </a:blip>
            <a:srcRect b="0" l="0" r="0" t="0"/>
            <a:stretch/>
          </p:blipFill>
          <p:spPr>
            <a:xfrm>
              <a:off x="671450" y="344300"/>
              <a:ext cx="4419600" cy="685800"/>
            </a:xfrm>
            <a:prstGeom prst="rect">
              <a:avLst/>
            </a:prstGeom>
            <a:noFill/>
            <a:ln>
              <a:noFill/>
            </a:ln>
          </p:spPr>
        </p:pic>
        <p:pic>
          <p:nvPicPr>
            <p:cNvPr id="181" name="Google Shape;181;p11"/>
            <p:cNvPicPr preferRelativeResize="0"/>
            <p:nvPr/>
          </p:nvPicPr>
          <p:blipFill rotWithShape="1">
            <a:blip r:embed="rId5">
              <a:alphaModFix/>
            </a:blip>
            <a:srcRect b="0" l="0" r="0" t="0"/>
            <a:stretch/>
          </p:blipFill>
          <p:spPr>
            <a:xfrm>
              <a:off x="5091050" y="1030100"/>
              <a:ext cx="695325" cy="3276600"/>
            </a:xfrm>
            <a:prstGeom prst="rect">
              <a:avLst/>
            </a:prstGeom>
            <a:noFill/>
            <a:ln>
              <a:noFill/>
            </a:ln>
          </p:spPr>
        </p:pic>
      </p:grpSp>
      <p:sp>
        <p:nvSpPr>
          <p:cNvPr id="182" name="Google Shape;182;p11"/>
          <p:cNvSpPr txBox="1"/>
          <p:nvPr/>
        </p:nvSpPr>
        <p:spPr>
          <a:xfrm>
            <a:off x="6491900" y="406275"/>
            <a:ext cx="2132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chemeClr val="dk2"/>
                </a:solidFill>
                <a:latin typeface="Arial"/>
                <a:ea typeface="Arial"/>
                <a:cs typeface="Arial"/>
                <a:sym typeface="Arial"/>
              </a:rPr>
              <a:t>Esquema general</a:t>
            </a:r>
            <a:endParaRPr b="1" i="0" sz="1400" u="sng" cap="none" strike="noStrike">
              <a:solidFill>
                <a:schemeClr val="dk2"/>
              </a:solidFill>
              <a:latin typeface="Arial"/>
              <a:ea typeface="Arial"/>
              <a:cs typeface="Arial"/>
              <a:sym typeface="Arial"/>
            </a:endParaRPr>
          </a:p>
        </p:txBody>
      </p:sp>
      <p:sp>
        <p:nvSpPr>
          <p:cNvPr id="183" name="Google Shape;183;p11"/>
          <p:cNvSpPr txBox="1"/>
          <p:nvPr/>
        </p:nvSpPr>
        <p:spPr>
          <a:xfrm>
            <a:off x="6056600" y="1138600"/>
            <a:ext cx="2850600" cy="1262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Proyectando en esas nuevas direcciones (ortogonales) volvemos a ver la distribución de los datos proyectadas en las mismas.</a:t>
            </a:r>
            <a:endParaRPr b="0" i="0" sz="1400" u="none" cap="none" strike="noStrike">
              <a:solidFill>
                <a:schemeClr val="dk1"/>
              </a:solidFill>
              <a:latin typeface="Arial"/>
              <a:ea typeface="Arial"/>
              <a:cs typeface="Arial"/>
              <a:sym typeface="Arial"/>
            </a:endParaRPr>
          </a:p>
        </p:txBody>
      </p:sp>
      <p:grpSp>
        <p:nvGrpSpPr>
          <p:cNvPr id="184" name="Google Shape;184;p11"/>
          <p:cNvGrpSpPr/>
          <p:nvPr/>
        </p:nvGrpSpPr>
        <p:grpSpPr>
          <a:xfrm>
            <a:off x="954875" y="1044350"/>
            <a:ext cx="3470400" cy="1475700"/>
            <a:chOff x="954875" y="1044350"/>
            <a:chExt cx="3470400" cy="1475700"/>
          </a:xfrm>
        </p:grpSpPr>
        <p:cxnSp>
          <p:nvCxnSpPr>
            <p:cNvPr id="185" name="Google Shape;185;p11"/>
            <p:cNvCxnSpPr/>
            <p:nvPr/>
          </p:nvCxnSpPr>
          <p:spPr>
            <a:xfrm flipH="1">
              <a:off x="2738975" y="1044350"/>
              <a:ext cx="207000" cy="736800"/>
            </a:xfrm>
            <a:prstGeom prst="straightConnector1">
              <a:avLst/>
            </a:prstGeom>
            <a:noFill/>
            <a:ln cap="flat" cmpd="sng" w="19050">
              <a:solidFill>
                <a:schemeClr val="dk2"/>
              </a:solidFill>
              <a:prstDash val="solid"/>
              <a:round/>
              <a:headEnd len="sm" w="sm" type="none"/>
              <a:tailEnd len="med" w="med" type="triangle"/>
            </a:ln>
          </p:spPr>
        </p:cxnSp>
        <p:sp>
          <p:nvSpPr>
            <p:cNvPr id="186" name="Google Shape;186;p11"/>
            <p:cNvSpPr txBox="1"/>
            <p:nvPr/>
          </p:nvSpPr>
          <p:spPr>
            <a:xfrm>
              <a:off x="954875" y="1781150"/>
              <a:ext cx="3470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274E13"/>
                  </a:solidFill>
                  <a:latin typeface="Arial"/>
                  <a:ea typeface="Arial"/>
                  <a:cs typeface="Arial"/>
                  <a:sym typeface="Arial"/>
                </a:rPr>
                <a:t>Los datos proyectados en la componente 1 tienen más varianza que las distribuciones anteriores.</a:t>
              </a:r>
              <a:endParaRPr b="1" i="0" sz="1200" u="none" cap="none" strike="noStrike">
                <a:solidFill>
                  <a:srgbClr val="274E13"/>
                </a:solidFill>
                <a:latin typeface="Arial"/>
                <a:ea typeface="Arial"/>
                <a:cs typeface="Arial"/>
                <a:sym typeface="Arial"/>
              </a:endParaRPr>
            </a:p>
          </p:txBody>
        </p:sp>
      </p:grpSp>
      <p:grpSp>
        <p:nvGrpSpPr>
          <p:cNvPr id="187" name="Google Shape;187;p11"/>
          <p:cNvGrpSpPr/>
          <p:nvPr/>
        </p:nvGrpSpPr>
        <p:grpSpPr>
          <a:xfrm>
            <a:off x="5564900" y="3135675"/>
            <a:ext cx="3211200" cy="1426825"/>
            <a:chOff x="5564900" y="3135675"/>
            <a:chExt cx="3211200" cy="1426825"/>
          </a:xfrm>
        </p:grpSpPr>
        <p:sp>
          <p:nvSpPr>
            <p:cNvPr id="188" name="Google Shape;188;p11"/>
            <p:cNvSpPr txBox="1"/>
            <p:nvPr/>
          </p:nvSpPr>
          <p:spPr>
            <a:xfrm>
              <a:off x="6491900" y="3639100"/>
              <a:ext cx="22842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Arial"/>
                  <a:ea typeface="Arial"/>
                  <a:cs typeface="Arial"/>
                  <a:sym typeface="Arial"/>
                </a:rPr>
                <a:t>La componente 2 tiene mucha menos variación (parece ser más ruido que información importante)</a:t>
              </a:r>
              <a:endParaRPr b="1" i="0" sz="1200" u="none" cap="none" strike="noStrike">
                <a:solidFill>
                  <a:schemeClr val="dk2"/>
                </a:solidFill>
                <a:latin typeface="Arial"/>
                <a:ea typeface="Arial"/>
                <a:cs typeface="Arial"/>
                <a:sym typeface="Arial"/>
              </a:endParaRPr>
            </a:p>
          </p:txBody>
        </p:sp>
        <p:cxnSp>
          <p:nvCxnSpPr>
            <p:cNvPr id="189" name="Google Shape;189;p11"/>
            <p:cNvCxnSpPr/>
            <p:nvPr/>
          </p:nvCxnSpPr>
          <p:spPr>
            <a:xfrm>
              <a:off x="5564900" y="3135675"/>
              <a:ext cx="939300" cy="692100"/>
            </a:xfrm>
            <a:prstGeom prst="straightConnector1">
              <a:avLst/>
            </a:prstGeom>
            <a:noFill/>
            <a:ln cap="flat" cmpd="sng" w="19050">
              <a:solidFill>
                <a:schemeClr val="dk2"/>
              </a:solidFill>
              <a:prstDash val="solid"/>
              <a:round/>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pSp>
        <p:nvGrpSpPr>
          <p:cNvPr id="194" name="Google Shape;194;p12"/>
          <p:cNvGrpSpPr/>
          <p:nvPr/>
        </p:nvGrpSpPr>
        <p:grpSpPr>
          <a:xfrm>
            <a:off x="488525" y="510950"/>
            <a:ext cx="5362575" cy="4210050"/>
            <a:chOff x="423800" y="344300"/>
            <a:chExt cx="5362575" cy="4210050"/>
          </a:xfrm>
        </p:grpSpPr>
        <p:pic>
          <p:nvPicPr>
            <p:cNvPr id="195" name="Google Shape;195;p12"/>
            <p:cNvPicPr preferRelativeResize="0"/>
            <p:nvPr/>
          </p:nvPicPr>
          <p:blipFill rotWithShape="1">
            <a:blip r:embed="rId3">
              <a:alphaModFix/>
            </a:blip>
            <a:srcRect b="0" l="0" r="0" t="0"/>
            <a:stretch/>
          </p:blipFill>
          <p:spPr>
            <a:xfrm>
              <a:off x="423800" y="1030100"/>
              <a:ext cx="4667250" cy="3524250"/>
            </a:xfrm>
            <a:prstGeom prst="rect">
              <a:avLst/>
            </a:prstGeom>
            <a:noFill/>
            <a:ln>
              <a:noFill/>
            </a:ln>
          </p:spPr>
        </p:pic>
        <p:pic>
          <p:nvPicPr>
            <p:cNvPr id="196" name="Google Shape;196;p12"/>
            <p:cNvPicPr preferRelativeResize="0"/>
            <p:nvPr/>
          </p:nvPicPr>
          <p:blipFill rotWithShape="1">
            <a:blip r:embed="rId4">
              <a:alphaModFix/>
            </a:blip>
            <a:srcRect b="0" l="0" r="0" t="0"/>
            <a:stretch/>
          </p:blipFill>
          <p:spPr>
            <a:xfrm>
              <a:off x="671450" y="344300"/>
              <a:ext cx="4419600" cy="685800"/>
            </a:xfrm>
            <a:prstGeom prst="rect">
              <a:avLst/>
            </a:prstGeom>
            <a:noFill/>
            <a:ln>
              <a:noFill/>
            </a:ln>
          </p:spPr>
        </p:pic>
        <p:pic>
          <p:nvPicPr>
            <p:cNvPr id="197" name="Google Shape;197;p12"/>
            <p:cNvPicPr preferRelativeResize="0"/>
            <p:nvPr/>
          </p:nvPicPr>
          <p:blipFill rotWithShape="1">
            <a:blip r:embed="rId5">
              <a:alphaModFix/>
            </a:blip>
            <a:srcRect b="0" l="0" r="0" t="0"/>
            <a:stretch/>
          </p:blipFill>
          <p:spPr>
            <a:xfrm>
              <a:off x="5091050" y="1030100"/>
              <a:ext cx="695325" cy="3276600"/>
            </a:xfrm>
            <a:prstGeom prst="rect">
              <a:avLst/>
            </a:prstGeom>
            <a:noFill/>
            <a:ln>
              <a:noFill/>
            </a:ln>
          </p:spPr>
        </p:pic>
      </p:grpSp>
      <p:sp>
        <p:nvSpPr>
          <p:cNvPr id="198" name="Google Shape;198;p12"/>
          <p:cNvSpPr txBox="1"/>
          <p:nvPr/>
        </p:nvSpPr>
        <p:spPr>
          <a:xfrm>
            <a:off x="6491900" y="406275"/>
            <a:ext cx="2132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chemeClr val="dk2"/>
                </a:solidFill>
                <a:latin typeface="Arial"/>
                <a:ea typeface="Arial"/>
                <a:cs typeface="Arial"/>
                <a:sym typeface="Arial"/>
              </a:rPr>
              <a:t>Esquema general</a:t>
            </a:r>
            <a:endParaRPr b="1" i="0" sz="1400" u="sng" cap="none" strike="noStrike">
              <a:solidFill>
                <a:schemeClr val="dk2"/>
              </a:solidFill>
              <a:latin typeface="Arial"/>
              <a:ea typeface="Arial"/>
              <a:cs typeface="Arial"/>
              <a:sym typeface="Arial"/>
            </a:endParaRPr>
          </a:p>
        </p:txBody>
      </p:sp>
      <p:sp>
        <p:nvSpPr>
          <p:cNvPr id="199" name="Google Shape;199;p12"/>
          <p:cNvSpPr txBox="1"/>
          <p:nvPr/>
        </p:nvSpPr>
        <p:spPr>
          <a:xfrm>
            <a:off x="6056600" y="1138600"/>
            <a:ext cx="2850600" cy="212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Notar que si nos olvidamos de la componente 2, no perdemos tanta información como si hubiésemos tirado alguno de los features originales.</a:t>
            </a:r>
            <a:endParaRPr b="0" i="0" sz="14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2"/>
                </a:solidFill>
                <a:latin typeface="Arial"/>
                <a:ea typeface="Arial"/>
                <a:cs typeface="Arial"/>
                <a:sym typeface="Arial"/>
              </a:rPr>
              <a:t>Podemos reducir nuestro problema de 2 dimensiones a una sola.</a:t>
            </a:r>
            <a:endParaRPr b="1" i="0" sz="1400" u="none" cap="none" strike="noStrike">
              <a:solidFill>
                <a:schemeClr val="dk2"/>
              </a:solidFill>
              <a:latin typeface="Arial"/>
              <a:ea typeface="Arial"/>
              <a:cs typeface="Arial"/>
              <a:sym typeface="Arial"/>
            </a:endParaRPr>
          </a:p>
        </p:txBody>
      </p:sp>
      <p:grpSp>
        <p:nvGrpSpPr>
          <p:cNvPr id="200" name="Google Shape;200;p12"/>
          <p:cNvGrpSpPr/>
          <p:nvPr/>
        </p:nvGrpSpPr>
        <p:grpSpPr>
          <a:xfrm>
            <a:off x="2443450" y="3424600"/>
            <a:ext cx="6463750" cy="1584375"/>
            <a:chOff x="2443450" y="3424600"/>
            <a:chExt cx="6463750" cy="1584375"/>
          </a:xfrm>
        </p:grpSpPr>
        <p:sp>
          <p:nvSpPr>
            <p:cNvPr id="201" name="Google Shape;201;p12"/>
            <p:cNvSpPr txBox="1"/>
            <p:nvPr/>
          </p:nvSpPr>
          <p:spPr>
            <a:xfrm>
              <a:off x="6056600" y="3424600"/>
              <a:ext cx="2850600" cy="1416000"/>
            </a:xfrm>
            <a:prstGeom prst="rect">
              <a:avLst/>
            </a:prstGeom>
            <a:noFill/>
            <a:ln cap="flat" cmpd="sng" w="19050">
              <a:solidFill>
                <a:srgbClr val="274E1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Las direcciones que se llevan las mayor cantidad de varianza de los datos se llaman </a:t>
              </a:r>
              <a:r>
                <a:rPr b="1" i="0" lang="en" sz="1600" u="none" cap="none" strike="noStrike">
                  <a:solidFill>
                    <a:schemeClr val="dk2"/>
                  </a:solidFill>
                  <a:latin typeface="Arial"/>
                  <a:ea typeface="Arial"/>
                  <a:cs typeface="Arial"/>
                  <a:sym typeface="Arial"/>
                </a:rPr>
                <a:t>componentes principales</a:t>
              </a:r>
              <a:endParaRPr b="1" i="0" sz="1600" u="none" cap="none" strike="noStrike">
                <a:solidFill>
                  <a:schemeClr val="dk2"/>
                </a:solidFill>
                <a:latin typeface="Arial"/>
                <a:ea typeface="Arial"/>
                <a:cs typeface="Arial"/>
                <a:sym typeface="Arial"/>
              </a:endParaRPr>
            </a:p>
          </p:txBody>
        </p:sp>
        <p:sp>
          <p:nvSpPr>
            <p:cNvPr id="202" name="Google Shape;202;p12"/>
            <p:cNvSpPr/>
            <p:nvPr/>
          </p:nvSpPr>
          <p:spPr>
            <a:xfrm>
              <a:off x="2443450" y="4017475"/>
              <a:ext cx="1090800" cy="991500"/>
            </a:xfrm>
            <a:prstGeom prst="ellipse">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500"/>
                                        <p:tgtEl>
                                          <p:spTgt spid="1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500"/>
                                        <p:tgtEl>
                                          <p:spTgt spid="1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500"/>
                                        <p:tgtEl>
                                          <p:spTgt spid="1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b="1" lang="en">
                <a:solidFill>
                  <a:srgbClr val="0000FF"/>
                </a:solidFill>
              </a:rPr>
              <a:t>PCA: descripción matemática</a:t>
            </a:r>
            <a:endParaRPr b="1">
              <a:solidFill>
                <a:srgbClr val="0000FF"/>
              </a:solidFill>
            </a:endParaRPr>
          </a:p>
          <a:p>
            <a:pPr indent="0" lvl="0" marL="0" marR="0" rtl="0" algn="l">
              <a:lnSpc>
                <a:spcPct val="100000"/>
              </a:lnSpc>
              <a:spcBef>
                <a:spcPts val="0"/>
              </a:spcBef>
              <a:spcAft>
                <a:spcPts val="0"/>
              </a:spcAft>
              <a:buSzPts val="2800"/>
              <a:buNone/>
            </a:pPr>
            <a:r>
              <a:t/>
            </a:r>
            <a:endParaRPr b="1">
              <a:solidFill>
                <a:srgbClr val="0000FF"/>
              </a:solidFill>
            </a:endParaRPr>
          </a:p>
        </p:txBody>
      </p:sp>
      <p:pic>
        <p:nvPicPr>
          <p:cNvPr id="208" name="Google Shape;208;p13"/>
          <p:cNvPicPr preferRelativeResize="0"/>
          <p:nvPr/>
        </p:nvPicPr>
        <p:blipFill rotWithShape="1">
          <a:blip r:embed="rId3">
            <a:alphaModFix/>
          </a:blip>
          <a:srcRect b="0" l="0" r="0" t="0"/>
          <a:stretch/>
        </p:blipFill>
        <p:spPr>
          <a:xfrm>
            <a:off x="6334670" y="1961625"/>
            <a:ext cx="2365904" cy="2336275"/>
          </a:xfrm>
          <a:prstGeom prst="rect">
            <a:avLst/>
          </a:prstGeom>
          <a:noFill/>
          <a:ln>
            <a:noFill/>
          </a:ln>
        </p:spPr>
      </p:pic>
      <p:sp>
        <p:nvSpPr>
          <p:cNvPr id="209" name="Google Shape;209;p13"/>
          <p:cNvSpPr txBox="1"/>
          <p:nvPr>
            <p:ph idx="1" type="body"/>
          </p:nvPr>
        </p:nvSpPr>
        <p:spPr>
          <a:xfrm>
            <a:off x="311700" y="1152475"/>
            <a:ext cx="8520600" cy="97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SzPts val="1800"/>
              <a:buNone/>
            </a:pPr>
            <a:r>
              <a:rPr lang="en"/>
              <a:t>Dado un conjunto {xn} de N datos en un espacio de dimensión D (cada xn es un vector en el espacio de D dimensiones).</a:t>
            </a:r>
            <a:endParaRPr/>
          </a:p>
        </p:txBody>
      </p:sp>
      <p:sp>
        <p:nvSpPr>
          <p:cNvPr id="210" name="Google Shape;210;p13"/>
          <p:cNvSpPr txBox="1"/>
          <p:nvPr/>
        </p:nvSpPr>
        <p:spPr>
          <a:xfrm>
            <a:off x="311700" y="2114025"/>
            <a:ext cx="5775600" cy="19416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Las M &lt; D componentes principales son:</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las M direcciones que maximizan la varianza de las proyecciones en ese subespacio,</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o, equivalentemente, las M direcciones que minimizan el error en la proyección (figura).</a:t>
            </a:r>
            <a:endParaRPr b="0" i="0" sz="1800" u="none" cap="none" strike="noStrike">
              <a:solidFill>
                <a:schemeClr val="dk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5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5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500"/>
                                        <p:tgtEl>
                                          <p:spTgt spid="2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ph idx="1" type="body"/>
          </p:nvPr>
        </p:nvSpPr>
        <p:spPr>
          <a:xfrm>
            <a:off x="311700" y="847675"/>
            <a:ext cx="8520600" cy="9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No nos vamos a detener en detalle en los diferentes algoritmos que se utilizan para estimar los componentes. Solo diremos que uno de ellos lleva a que podemos obtener los componentes principales a partir de la descomposición de la matriz de covarizanza </a:t>
            </a:r>
            <a:r>
              <a:rPr b="1" lang="en"/>
              <a:t>S</a:t>
            </a:r>
            <a:r>
              <a:rPr lang="en"/>
              <a:t>:</a:t>
            </a:r>
            <a:endParaRPr/>
          </a:p>
        </p:txBody>
      </p:sp>
      <p:pic>
        <p:nvPicPr>
          <p:cNvPr id="216" name="Google Shape;216;p14"/>
          <p:cNvPicPr preferRelativeResize="0"/>
          <p:nvPr/>
        </p:nvPicPr>
        <p:blipFill rotWithShape="1">
          <a:blip r:embed="rId3">
            <a:alphaModFix/>
          </a:blip>
          <a:srcRect b="0" l="0" r="0" t="0"/>
          <a:stretch/>
        </p:blipFill>
        <p:spPr>
          <a:xfrm>
            <a:off x="3153050" y="2184375"/>
            <a:ext cx="2301600" cy="1005300"/>
          </a:xfrm>
          <a:prstGeom prst="rect">
            <a:avLst/>
          </a:prstGeom>
          <a:noFill/>
          <a:ln>
            <a:noFill/>
          </a:ln>
        </p:spPr>
      </p:pic>
      <p:sp>
        <p:nvSpPr>
          <p:cNvPr id="217" name="Google Shape;217;p14"/>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b="1" lang="en">
                <a:solidFill>
                  <a:srgbClr val="0000FF"/>
                </a:solidFill>
              </a:rPr>
              <a:t>PCA: descripción matemática</a:t>
            </a:r>
            <a:endParaRPr b="1">
              <a:solidFill>
                <a:srgbClr val="0000FF"/>
              </a:solidFill>
            </a:endParaRPr>
          </a:p>
        </p:txBody>
      </p:sp>
      <p:sp>
        <p:nvSpPr>
          <p:cNvPr id="218" name="Google Shape;218;p14"/>
          <p:cNvSpPr txBox="1"/>
          <p:nvPr/>
        </p:nvSpPr>
        <p:spPr>
          <a:xfrm>
            <a:off x="311700" y="3078825"/>
            <a:ext cx="8376600" cy="14175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Las componentes principales son ortogonales.</a:t>
            </a:r>
            <a:endParaRPr b="0" i="0" sz="1800" u="none" cap="none" strike="noStrike">
              <a:solidFill>
                <a:schemeClr val="dk2"/>
              </a:solidFill>
              <a:latin typeface="Arial"/>
              <a:ea typeface="Arial"/>
              <a:cs typeface="Arial"/>
              <a:sym typeface="Arial"/>
            </a:endParaRPr>
          </a:p>
          <a:p>
            <a:pPr indent="-342900" lvl="0" marL="457200" marR="0" rtl="0" algn="just">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Ordenando las componentes desde el autovalor más grande al más chico, las primeras componentes llevan la mayor varianza de los datos (es lo que efectivamente hace PCA).</a:t>
            </a:r>
            <a:endParaRPr b="0" i="0" sz="1400" u="none" cap="none" strike="noStrike">
              <a:solidFill>
                <a:schemeClr val="dk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500"/>
                                        <p:tgtEl>
                                          <p:spTgt spid="2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Effect filter="fade" transition="in">
                                      <p:cBhvr>
                                        <p:cTn dur="500"/>
                                        <p:tgtEl>
                                          <p:spTgt spid="21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Dependencia de las unidades y escaleo</a:t>
            </a:r>
            <a:endParaRPr/>
          </a:p>
        </p:txBody>
      </p:sp>
      <p:pic>
        <p:nvPicPr>
          <p:cNvPr id="224" name="Google Shape;224;p15"/>
          <p:cNvPicPr preferRelativeResize="0"/>
          <p:nvPr/>
        </p:nvPicPr>
        <p:blipFill rotWithShape="1">
          <a:blip r:embed="rId3">
            <a:alphaModFix/>
          </a:blip>
          <a:srcRect b="8306" l="6050" r="0" t="0"/>
          <a:stretch/>
        </p:blipFill>
        <p:spPr>
          <a:xfrm>
            <a:off x="917175" y="1910075"/>
            <a:ext cx="3270625" cy="2410375"/>
          </a:xfrm>
          <a:prstGeom prst="rect">
            <a:avLst/>
          </a:prstGeom>
          <a:noFill/>
          <a:ln>
            <a:noFill/>
          </a:ln>
        </p:spPr>
      </p:pic>
      <p:sp>
        <p:nvSpPr>
          <p:cNvPr id="225" name="Google Shape;225;p15"/>
          <p:cNvSpPr txBox="1"/>
          <p:nvPr/>
        </p:nvSpPr>
        <p:spPr>
          <a:xfrm>
            <a:off x="1090675" y="4297525"/>
            <a:ext cx="2763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Longitud (m)</a:t>
            </a:r>
            <a:endParaRPr b="1" i="0" sz="1400" u="none" cap="none" strike="noStrike">
              <a:solidFill>
                <a:srgbClr val="000000"/>
              </a:solidFill>
              <a:latin typeface="Arial"/>
              <a:ea typeface="Arial"/>
              <a:cs typeface="Arial"/>
              <a:sym typeface="Arial"/>
            </a:endParaRPr>
          </a:p>
        </p:txBody>
      </p:sp>
      <p:sp>
        <p:nvSpPr>
          <p:cNvPr id="226" name="Google Shape;226;p15"/>
          <p:cNvSpPr txBox="1"/>
          <p:nvPr/>
        </p:nvSpPr>
        <p:spPr>
          <a:xfrm flipH="1" rot="-5400000">
            <a:off x="-26550" y="2846950"/>
            <a:ext cx="1488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Peso (kg)</a:t>
            </a:r>
            <a:endParaRPr b="1" i="0" sz="1400" u="none" cap="none" strike="noStrike">
              <a:solidFill>
                <a:srgbClr val="000000"/>
              </a:solidFill>
              <a:latin typeface="Arial"/>
              <a:ea typeface="Arial"/>
              <a:cs typeface="Arial"/>
              <a:sym typeface="Arial"/>
            </a:endParaRPr>
          </a:p>
        </p:txBody>
      </p:sp>
      <p:sp>
        <p:nvSpPr>
          <p:cNvPr id="227" name="Google Shape;227;p15"/>
          <p:cNvSpPr txBox="1"/>
          <p:nvPr/>
        </p:nvSpPr>
        <p:spPr>
          <a:xfrm>
            <a:off x="4982488" y="1910075"/>
            <a:ext cx="36870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Para evitar introducir o sacar variabilidad por cambiar las unidades de alguna de las variables, una práctica habitual antes de hacer PCA es estandarizar las variables:</a:t>
            </a:r>
            <a:endParaRPr b="0" i="0" sz="1600" u="none" cap="none" strike="noStrike">
              <a:solidFill>
                <a:schemeClr val="dk2"/>
              </a:solidFill>
              <a:latin typeface="Arial"/>
              <a:ea typeface="Arial"/>
              <a:cs typeface="Arial"/>
              <a:sym typeface="Arial"/>
            </a:endParaRPr>
          </a:p>
        </p:txBody>
      </p:sp>
      <p:sp>
        <p:nvSpPr>
          <p:cNvPr id="228" name="Google Shape;228;p15"/>
          <p:cNvSpPr txBox="1"/>
          <p:nvPr/>
        </p:nvSpPr>
        <p:spPr>
          <a:xfrm>
            <a:off x="311700" y="1127850"/>
            <a:ext cx="906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¿Qué pasa con la variabilidad si cambiamos las unidades de alguna de las variables?</a:t>
            </a:r>
            <a:endParaRPr b="0" i="0" sz="1600" u="none" cap="none" strike="noStrike">
              <a:solidFill>
                <a:schemeClr val="dk2"/>
              </a:solidFill>
              <a:latin typeface="Arial"/>
              <a:ea typeface="Arial"/>
              <a:cs typeface="Arial"/>
              <a:sym typeface="Arial"/>
            </a:endParaRPr>
          </a:p>
        </p:txBody>
      </p:sp>
      <p:pic>
        <p:nvPicPr>
          <p:cNvPr id="229" name="Google Shape;229;p15"/>
          <p:cNvPicPr preferRelativeResize="0"/>
          <p:nvPr/>
        </p:nvPicPr>
        <p:blipFill rotWithShape="1">
          <a:blip r:embed="rId4">
            <a:alphaModFix/>
          </a:blip>
          <a:srcRect b="0" l="0" r="0" t="0"/>
          <a:stretch/>
        </p:blipFill>
        <p:spPr>
          <a:xfrm>
            <a:off x="5973500" y="3696400"/>
            <a:ext cx="1704975" cy="742950"/>
          </a:xfrm>
          <a:prstGeom prst="rect">
            <a:avLst/>
          </a:prstGeom>
          <a:noFill/>
          <a:ln>
            <a:noFill/>
          </a:ln>
        </p:spPr>
      </p:pic>
      <p:grpSp>
        <p:nvGrpSpPr>
          <p:cNvPr id="230" name="Google Shape;230;p15"/>
          <p:cNvGrpSpPr/>
          <p:nvPr/>
        </p:nvGrpSpPr>
        <p:grpSpPr>
          <a:xfrm>
            <a:off x="929550" y="1685575"/>
            <a:ext cx="2018425" cy="1078275"/>
            <a:chOff x="929550" y="1685575"/>
            <a:chExt cx="2018425" cy="1078275"/>
          </a:xfrm>
        </p:grpSpPr>
        <p:sp>
          <p:nvSpPr>
            <p:cNvPr id="231" name="Google Shape;231;p15"/>
            <p:cNvSpPr txBox="1"/>
            <p:nvPr/>
          </p:nvSpPr>
          <p:spPr>
            <a:xfrm>
              <a:off x="1243075" y="1685575"/>
              <a:ext cx="1704900" cy="615600"/>
            </a:xfrm>
            <a:prstGeom prst="rect">
              <a:avLst/>
            </a:prstGeom>
            <a:solidFill>
              <a:schemeClr val="lt1"/>
            </a:solid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¿Qué pasaría si pasáramos a (g)?</a:t>
              </a:r>
              <a:endParaRPr b="0" i="0" sz="1400" u="none" cap="none" strike="noStrike">
                <a:solidFill>
                  <a:srgbClr val="000000"/>
                </a:solidFill>
                <a:latin typeface="Arial"/>
                <a:ea typeface="Arial"/>
                <a:cs typeface="Arial"/>
                <a:sym typeface="Arial"/>
              </a:endParaRPr>
            </a:p>
          </p:txBody>
        </p:sp>
        <p:cxnSp>
          <p:nvCxnSpPr>
            <p:cNvPr id="232" name="Google Shape;232;p15"/>
            <p:cNvCxnSpPr/>
            <p:nvPr/>
          </p:nvCxnSpPr>
          <p:spPr>
            <a:xfrm flipH="1" rot="10800000">
              <a:off x="929550" y="2404450"/>
              <a:ext cx="396600" cy="359400"/>
            </a:xfrm>
            <a:prstGeom prst="straightConnector1">
              <a:avLst/>
            </a:prstGeom>
            <a:noFill/>
            <a:ln cap="flat" cmpd="sng" w="19050">
              <a:solidFill>
                <a:srgbClr val="FF0000"/>
              </a:solidFill>
              <a:prstDash val="solid"/>
              <a:round/>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b="1" lang="en">
                <a:solidFill>
                  <a:srgbClr val="0000FF"/>
                </a:solidFill>
              </a:rPr>
              <a:t>¿Cuántas componentes?</a:t>
            </a:r>
            <a:endParaRPr b="1">
              <a:solidFill>
                <a:srgbClr val="0000FF"/>
              </a:solidFill>
            </a:endParaRPr>
          </a:p>
        </p:txBody>
      </p:sp>
      <p:pic>
        <p:nvPicPr>
          <p:cNvPr id="238" name="Google Shape;238;p16"/>
          <p:cNvPicPr preferRelativeResize="0"/>
          <p:nvPr/>
        </p:nvPicPr>
        <p:blipFill rotWithShape="1">
          <a:blip r:embed="rId3">
            <a:alphaModFix/>
          </a:blip>
          <a:srcRect b="0" l="0" r="0" t="0"/>
          <a:stretch/>
        </p:blipFill>
        <p:spPr>
          <a:xfrm>
            <a:off x="1007950" y="1556050"/>
            <a:ext cx="7432901" cy="2678700"/>
          </a:xfrm>
          <a:prstGeom prst="rect">
            <a:avLst/>
          </a:prstGeom>
          <a:noFill/>
          <a:ln>
            <a:noFill/>
          </a:ln>
        </p:spPr>
      </p:pic>
      <p:sp>
        <p:nvSpPr>
          <p:cNvPr id="239" name="Google Shape;239;p16"/>
          <p:cNvSpPr txBox="1"/>
          <p:nvPr/>
        </p:nvSpPr>
        <p:spPr>
          <a:xfrm>
            <a:off x="464100" y="727600"/>
            <a:ext cx="8401200" cy="615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Al ser un problema de aprendizaje no-supervisado, no tenemos un conjunto de test para validar el número de componentes que elijamos. ¿Con cuántas nos quedamos?</a:t>
            </a:r>
            <a:r>
              <a:rPr b="1" i="0" lang="en" sz="1400" u="none" cap="none" strike="noStrike">
                <a:solidFill>
                  <a:schemeClr val="dk2"/>
                </a:solidFill>
                <a:latin typeface="Arial"/>
                <a:ea typeface="Arial"/>
                <a:cs typeface="Arial"/>
                <a:sym typeface="Arial"/>
              </a:rPr>
              <a:t> </a:t>
            </a:r>
            <a:endParaRPr b="1" i="0" sz="1400" u="none" cap="none" strike="noStrike">
              <a:solidFill>
                <a:schemeClr val="dk2"/>
              </a:solidFill>
              <a:latin typeface="Arial"/>
              <a:ea typeface="Arial"/>
              <a:cs typeface="Arial"/>
              <a:sym typeface="Arial"/>
            </a:endParaRPr>
          </a:p>
        </p:txBody>
      </p:sp>
      <p:grpSp>
        <p:nvGrpSpPr>
          <p:cNvPr id="240" name="Google Shape;240;p16"/>
          <p:cNvGrpSpPr/>
          <p:nvPr/>
        </p:nvGrpSpPr>
        <p:grpSpPr>
          <a:xfrm>
            <a:off x="1962300" y="1422475"/>
            <a:ext cx="2467800" cy="1714575"/>
            <a:chOff x="1809900" y="1803475"/>
            <a:chExt cx="2467800" cy="1714575"/>
          </a:xfrm>
        </p:grpSpPr>
        <p:cxnSp>
          <p:nvCxnSpPr>
            <p:cNvPr id="241" name="Google Shape;241;p16"/>
            <p:cNvCxnSpPr/>
            <p:nvPr/>
          </p:nvCxnSpPr>
          <p:spPr>
            <a:xfrm flipH="1" rot="10800000">
              <a:off x="2119375" y="3034750"/>
              <a:ext cx="421500" cy="483300"/>
            </a:xfrm>
            <a:prstGeom prst="straightConnector1">
              <a:avLst/>
            </a:prstGeom>
            <a:noFill/>
            <a:ln cap="flat" cmpd="sng" w="19050">
              <a:solidFill>
                <a:schemeClr val="dk2"/>
              </a:solidFill>
              <a:prstDash val="solid"/>
              <a:round/>
              <a:headEnd len="sm" w="sm" type="none"/>
              <a:tailEnd len="med" w="med" type="triangle"/>
            </a:ln>
          </p:spPr>
        </p:cxnSp>
        <p:sp>
          <p:nvSpPr>
            <p:cNvPr id="242" name="Google Shape;242;p16"/>
            <p:cNvSpPr txBox="1"/>
            <p:nvPr/>
          </p:nvSpPr>
          <p:spPr>
            <a:xfrm>
              <a:off x="1809900" y="1803475"/>
              <a:ext cx="2467800" cy="1108200"/>
            </a:xfrm>
            <a:prstGeom prst="rect">
              <a:avLst/>
            </a:prstGeom>
            <a:solidFill>
              <a:srgbClr val="FFFFFF"/>
            </a:solid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Las componentes principales siempre aparecen en orden: las primeras aportan más información (varianza) que las últimas.</a:t>
              </a:r>
              <a:endParaRPr b="0" i="0" sz="1200" u="none" cap="none" strike="noStrike">
                <a:solidFill>
                  <a:srgbClr val="000000"/>
                </a:solidFill>
                <a:latin typeface="Arial"/>
                <a:ea typeface="Arial"/>
                <a:cs typeface="Arial"/>
                <a:sym typeface="Arial"/>
              </a:endParaRPr>
            </a:p>
          </p:txBody>
        </p:sp>
      </p:grpSp>
      <p:grpSp>
        <p:nvGrpSpPr>
          <p:cNvPr id="243" name="Google Shape;243;p16"/>
          <p:cNvGrpSpPr/>
          <p:nvPr/>
        </p:nvGrpSpPr>
        <p:grpSpPr>
          <a:xfrm>
            <a:off x="5370275" y="1798600"/>
            <a:ext cx="2067950" cy="1995475"/>
            <a:chOff x="5217875" y="2255800"/>
            <a:chExt cx="2067950" cy="1995475"/>
          </a:xfrm>
        </p:grpSpPr>
        <p:cxnSp>
          <p:nvCxnSpPr>
            <p:cNvPr id="244" name="Google Shape;244;p16"/>
            <p:cNvCxnSpPr/>
            <p:nvPr/>
          </p:nvCxnSpPr>
          <p:spPr>
            <a:xfrm flipH="1" rot="10800000">
              <a:off x="5217875" y="2255800"/>
              <a:ext cx="2032500" cy="12300"/>
            </a:xfrm>
            <a:prstGeom prst="straightConnector1">
              <a:avLst/>
            </a:prstGeom>
            <a:noFill/>
            <a:ln cap="flat" cmpd="sng" w="28575">
              <a:solidFill>
                <a:srgbClr val="FF0000"/>
              </a:solidFill>
              <a:prstDash val="dash"/>
              <a:round/>
              <a:headEnd len="sm" w="sm" type="none"/>
              <a:tailEnd len="sm" w="sm" type="none"/>
            </a:ln>
          </p:spPr>
        </p:cxnSp>
        <p:cxnSp>
          <p:nvCxnSpPr>
            <p:cNvPr id="245" name="Google Shape;245;p16"/>
            <p:cNvCxnSpPr/>
            <p:nvPr/>
          </p:nvCxnSpPr>
          <p:spPr>
            <a:xfrm>
              <a:off x="7285825" y="2330075"/>
              <a:ext cx="0" cy="1921200"/>
            </a:xfrm>
            <a:prstGeom prst="straightConnector1">
              <a:avLst/>
            </a:prstGeom>
            <a:noFill/>
            <a:ln cap="flat" cmpd="sng" w="28575">
              <a:solidFill>
                <a:srgbClr val="FF0000"/>
              </a:solidFill>
              <a:prstDash val="dash"/>
              <a:round/>
              <a:headEnd len="sm" w="sm" type="none"/>
              <a:tailEnd len="sm" w="sm" type="none"/>
            </a:ln>
          </p:spPr>
        </p:cxnSp>
      </p:grpSp>
      <p:sp>
        <p:nvSpPr>
          <p:cNvPr id="246" name="Google Shape;246;p16"/>
          <p:cNvSpPr txBox="1"/>
          <p:nvPr/>
        </p:nvSpPr>
        <p:spPr>
          <a:xfrm>
            <a:off x="6516900" y="2417675"/>
            <a:ext cx="2467800" cy="1108200"/>
          </a:xfrm>
          <a:prstGeom prst="rect">
            <a:avLst/>
          </a:prstGeom>
          <a:solidFill>
            <a:srgbClr val="FFFFFF"/>
          </a:solid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Podemos elegir un corte en base a la información: por ejemplo, con ~70 componentes describimos el 90% de la varianza de los datos.</a:t>
            </a:r>
            <a:endParaRPr b="0" i="0" sz="1200" u="none" cap="none" strike="noStrike">
              <a:solidFill>
                <a:srgbClr val="000000"/>
              </a:solidFill>
              <a:latin typeface="Arial"/>
              <a:ea typeface="Arial"/>
              <a:cs typeface="Arial"/>
              <a:sym typeface="Arial"/>
            </a:endParaRPr>
          </a:p>
        </p:txBody>
      </p:sp>
      <p:grpSp>
        <p:nvGrpSpPr>
          <p:cNvPr id="247" name="Google Shape;247;p16"/>
          <p:cNvGrpSpPr/>
          <p:nvPr/>
        </p:nvGrpSpPr>
        <p:grpSpPr>
          <a:xfrm>
            <a:off x="931750" y="4249475"/>
            <a:ext cx="7353975" cy="369300"/>
            <a:chOff x="779350" y="4630475"/>
            <a:chExt cx="7353975" cy="369300"/>
          </a:xfrm>
        </p:grpSpPr>
        <p:sp>
          <p:nvSpPr>
            <p:cNvPr id="248" name="Google Shape;248;p16"/>
            <p:cNvSpPr txBox="1"/>
            <p:nvPr/>
          </p:nvSpPr>
          <p:spPr>
            <a:xfrm>
              <a:off x="779350" y="4630475"/>
              <a:ext cx="4125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Fracción de varianza que aporta cada componente</a:t>
              </a:r>
              <a:endParaRPr b="1" i="0" sz="1200" u="none" cap="none" strike="noStrike">
                <a:solidFill>
                  <a:srgbClr val="000000"/>
                </a:solidFill>
                <a:latin typeface="Arial"/>
                <a:ea typeface="Arial"/>
                <a:cs typeface="Arial"/>
                <a:sym typeface="Arial"/>
              </a:endParaRPr>
            </a:p>
          </p:txBody>
        </p:sp>
        <p:sp>
          <p:nvSpPr>
            <p:cNvPr id="249" name="Google Shape;249;p16"/>
            <p:cNvSpPr txBox="1"/>
            <p:nvPr/>
          </p:nvSpPr>
          <p:spPr>
            <a:xfrm>
              <a:off x="5335825" y="4630475"/>
              <a:ext cx="27975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Fracción de varianza acumulada </a:t>
              </a:r>
              <a:endParaRPr b="1" i="0" sz="12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7"/>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0000FF"/>
                </a:solidFill>
              </a:rPr>
              <a:t>Reducción dimensional como input de otros modelos</a:t>
            </a:r>
            <a:endParaRPr/>
          </a:p>
        </p:txBody>
      </p:sp>
      <p:sp>
        <p:nvSpPr>
          <p:cNvPr id="255" name="Google Shape;255;p17"/>
          <p:cNvSpPr txBox="1"/>
          <p:nvPr>
            <p:ph idx="1" type="body"/>
          </p:nvPr>
        </p:nvSpPr>
        <p:spPr>
          <a:xfrm>
            <a:off x="311700" y="1000075"/>
            <a:ext cx="8520600" cy="187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SzPts val="1800"/>
              <a:buNone/>
            </a:pPr>
            <a:r>
              <a:rPr lang="en"/>
              <a:t>Podemos usar las primeras componentes principales (Zm) como variables independientes en modelos de regresión o clasificación.</a:t>
            </a:r>
            <a:endParaRPr/>
          </a:p>
        </p:txBody>
      </p:sp>
      <p:pic>
        <p:nvPicPr>
          <p:cNvPr id="256" name="Google Shape;256;p17"/>
          <p:cNvPicPr preferRelativeResize="0"/>
          <p:nvPr/>
        </p:nvPicPr>
        <p:blipFill rotWithShape="1">
          <a:blip r:embed="rId3">
            <a:alphaModFix/>
          </a:blip>
          <a:srcRect b="0" l="0" r="0" t="0"/>
          <a:stretch/>
        </p:blipFill>
        <p:spPr>
          <a:xfrm>
            <a:off x="2105025" y="1655325"/>
            <a:ext cx="4933950" cy="857250"/>
          </a:xfrm>
          <a:prstGeom prst="rect">
            <a:avLst/>
          </a:prstGeom>
          <a:noFill/>
          <a:ln>
            <a:noFill/>
          </a:ln>
        </p:spPr>
      </p:pic>
      <p:sp>
        <p:nvSpPr>
          <p:cNvPr id="257" name="Google Shape;257;p17"/>
          <p:cNvSpPr txBox="1"/>
          <p:nvPr/>
        </p:nvSpPr>
        <p:spPr>
          <a:xfrm>
            <a:off x="1763225" y="2462500"/>
            <a:ext cx="6801300" cy="25788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Ventajas: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Resolvemos el problema de colinealidad: En PCA las variables son por defecto ortogonales y por lo tanto buenas candidatas.</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Podemos validar nuestro modelo y por lo tanto tomar la cantidad de componentes principales como un hiperparámetro.</a:t>
            </a:r>
            <a:endParaRPr b="0" i="0" sz="1800" u="none" cap="none" strike="noStrike">
              <a:solidFill>
                <a:schemeClr val="dk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8"/>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b="1" lang="en">
                <a:solidFill>
                  <a:srgbClr val="0000FF"/>
                </a:solidFill>
              </a:rPr>
              <a:t>Resumen de PCA</a:t>
            </a:r>
            <a:endParaRPr b="1">
              <a:solidFill>
                <a:srgbClr val="0000FF"/>
              </a:solidFill>
            </a:endParaRPr>
          </a:p>
        </p:txBody>
      </p:sp>
      <p:sp>
        <p:nvSpPr>
          <p:cNvPr id="263" name="Google Shape;263;p18"/>
          <p:cNvSpPr txBox="1"/>
          <p:nvPr>
            <p:ph idx="1" type="body"/>
          </p:nvPr>
        </p:nvSpPr>
        <p:spPr>
          <a:xfrm>
            <a:off x="311700" y="847675"/>
            <a:ext cx="8520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
              <a:t>Las componentes principales son una combinación lineal de los features originales y se corresponden con los autovectores de la matriz de covarianza de los datos.</a:t>
            </a:r>
            <a:endParaRPr/>
          </a:p>
          <a:p>
            <a:pPr indent="-330200" lvl="0" marL="457200" rtl="0" algn="l">
              <a:lnSpc>
                <a:spcPct val="100000"/>
              </a:lnSpc>
              <a:spcBef>
                <a:spcPts val="0"/>
              </a:spcBef>
              <a:spcAft>
                <a:spcPts val="0"/>
              </a:spcAft>
              <a:buClr>
                <a:schemeClr val="dk1"/>
              </a:buClr>
              <a:buSzPts val="1600"/>
              <a:buChar char="●"/>
            </a:pPr>
            <a:r>
              <a:rPr lang="en"/>
              <a:t>Las componentes están ordenadas de mayor a menor, en el sentido de la información (varianza) que se llevan. Si tiramos las últimas componentes, estamos reduciendo la dimensión de nuestro problema.</a:t>
            </a:r>
            <a:endParaRPr/>
          </a:p>
          <a:p>
            <a:pPr indent="-330200" lvl="0" marL="457200" rtl="0" algn="l">
              <a:lnSpc>
                <a:spcPct val="100000"/>
              </a:lnSpc>
              <a:spcBef>
                <a:spcPts val="0"/>
              </a:spcBef>
              <a:spcAft>
                <a:spcPts val="0"/>
              </a:spcAft>
              <a:buClr>
                <a:schemeClr val="dk1"/>
              </a:buClr>
              <a:buSzPts val="1600"/>
              <a:buChar char="●"/>
            </a:pPr>
            <a:r>
              <a:rPr lang="en"/>
              <a:t>Una práctica usual es estandarizar las variables antes de aplicar PCA (fundamental si los features corresponden a distintas magnitudes).</a:t>
            </a:r>
            <a:endParaRPr/>
          </a:p>
          <a:p>
            <a:pPr indent="-330200" lvl="0" marL="457200" rtl="0" algn="l">
              <a:lnSpc>
                <a:spcPct val="100000"/>
              </a:lnSpc>
              <a:spcBef>
                <a:spcPts val="0"/>
              </a:spcBef>
              <a:spcAft>
                <a:spcPts val="0"/>
              </a:spcAft>
              <a:buClr>
                <a:schemeClr val="dk1"/>
              </a:buClr>
              <a:buSzPts val="1600"/>
              <a:buChar char="●"/>
            </a:pPr>
            <a:r>
              <a:rPr lang="en"/>
              <a:t>Podemos usar las componentes principales para: comprimir la información, visualizar datos multidimensionales en bajas dimensiones, y como input para modelos de aprendizaje supervisado.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5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5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5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500"/>
                                        <p:tgtEl>
                                          <p:spTgt spid="26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9"/>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rgbClr val="0000FF"/>
                </a:solidFill>
              </a:rPr>
              <a:t>¿Qué podemos hacer solo con las features? </a:t>
            </a:r>
            <a:endParaRPr b="1">
              <a:solidFill>
                <a:srgbClr val="0000FF"/>
              </a:solidFill>
            </a:endParaRPr>
          </a:p>
        </p:txBody>
      </p:sp>
      <p:sp>
        <p:nvSpPr>
          <p:cNvPr id="269" name="Google Shape;269;p19"/>
          <p:cNvSpPr txBox="1"/>
          <p:nvPr>
            <p:ph idx="1" type="body"/>
          </p:nvPr>
        </p:nvSpPr>
        <p:spPr>
          <a:xfrm>
            <a:off x="311700" y="8476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1600"/>
              </a:spcAft>
              <a:buClr>
                <a:schemeClr val="dk1"/>
              </a:buClr>
              <a:buSzPts val="1800"/>
              <a:buChar char="●"/>
            </a:pPr>
            <a:r>
              <a:rPr b="1" lang="en"/>
              <a:t>Clustering:</a:t>
            </a:r>
            <a:r>
              <a:rPr lang="en"/>
              <a:t> agrupar casos “parecidos”, que tengan una combinación de valores </a:t>
            </a:r>
            <a:r>
              <a:rPr b="1" lang="en"/>
              <a:t>similar</a:t>
            </a:r>
            <a:r>
              <a:rPr lang="en"/>
              <a:t> en las variables independientes (espacio de features) (próxima clase). Buscamos subconjuntos de datos muy parecidos entre sí.</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500"/>
                                        <p:tgtEl>
                                          <p:spTgt spid="26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b="1" lang="en">
                <a:solidFill>
                  <a:srgbClr val="0000FF"/>
                </a:solidFill>
              </a:rPr>
              <a:t>Tipos de problemas</a:t>
            </a:r>
            <a:endParaRPr b="1">
              <a:solidFill>
                <a:srgbClr val="0000FF"/>
              </a:solidFill>
            </a:endParaRPr>
          </a:p>
        </p:txBody>
      </p:sp>
      <p:sp>
        <p:nvSpPr>
          <p:cNvPr id="61" name="Google Shape;61;p2"/>
          <p:cNvSpPr txBox="1"/>
          <p:nvPr>
            <p:ph idx="1" type="body"/>
          </p:nvPr>
        </p:nvSpPr>
        <p:spPr>
          <a:xfrm>
            <a:off x="311700" y="1152475"/>
            <a:ext cx="77838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Aprendizaje Supervisado </a:t>
            </a:r>
            <a:endParaRPr/>
          </a:p>
          <a:p>
            <a:pPr indent="-317500" lvl="1" marL="914400" rtl="0" algn="l">
              <a:lnSpc>
                <a:spcPct val="100000"/>
              </a:lnSpc>
              <a:spcBef>
                <a:spcPts val="0"/>
              </a:spcBef>
              <a:spcAft>
                <a:spcPts val="0"/>
              </a:spcAft>
              <a:buSzPts val="1400"/>
              <a:buChar char="○"/>
            </a:pPr>
            <a:r>
              <a:rPr lang="en"/>
              <a:t>Variable dependiente =&gt; Y, resultado, target</a:t>
            </a:r>
            <a:endParaRPr/>
          </a:p>
          <a:p>
            <a:pPr indent="-317500" lvl="1" marL="914400" rtl="0" algn="l">
              <a:lnSpc>
                <a:spcPct val="100000"/>
              </a:lnSpc>
              <a:spcBef>
                <a:spcPts val="0"/>
              </a:spcBef>
              <a:spcAft>
                <a:spcPts val="0"/>
              </a:spcAft>
              <a:buSzPts val="1400"/>
              <a:buChar char="○"/>
            </a:pPr>
            <a:r>
              <a:rPr lang="en"/>
              <a:t>Matriz de predictores (p), X, features, variables independientes, etc.</a:t>
            </a:r>
            <a:endParaRPr/>
          </a:p>
          <a:p>
            <a:pPr indent="-317500" lvl="1" marL="914400" rtl="0" algn="l">
              <a:lnSpc>
                <a:spcPct val="100000"/>
              </a:lnSpc>
              <a:spcBef>
                <a:spcPts val="0"/>
              </a:spcBef>
              <a:spcAft>
                <a:spcPts val="0"/>
              </a:spcAft>
              <a:buSzPts val="1400"/>
              <a:buChar char="○"/>
            </a:pPr>
            <a:r>
              <a:rPr lang="en"/>
              <a:t>Problemas de regresión: Y es cuantitativa</a:t>
            </a:r>
            <a:endParaRPr/>
          </a:p>
          <a:p>
            <a:pPr indent="-317500" lvl="1" marL="914400" rtl="0" algn="l">
              <a:lnSpc>
                <a:spcPct val="100000"/>
              </a:lnSpc>
              <a:spcBef>
                <a:spcPts val="0"/>
              </a:spcBef>
              <a:spcAft>
                <a:spcPts val="0"/>
              </a:spcAft>
              <a:buSzPts val="1400"/>
              <a:buChar char="○"/>
            </a:pPr>
            <a:r>
              <a:rPr lang="en"/>
              <a:t>Problemas de clasificación: Y es cualitativa</a:t>
            </a:r>
            <a:endParaRPr/>
          </a:p>
          <a:p>
            <a:pPr indent="-317500" lvl="1" marL="914400" rtl="0" algn="l">
              <a:lnSpc>
                <a:spcPct val="100000"/>
              </a:lnSpc>
              <a:spcBef>
                <a:spcPts val="0"/>
              </a:spcBef>
              <a:spcAft>
                <a:spcPts val="0"/>
              </a:spcAft>
              <a:buSzPts val="1400"/>
              <a:buChar char="○"/>
            </a:pPr>
            <a:r>
              <a:rPr lang="en"/>
              <a:t>Tenemos datos de entrenamiento (conjuntos de Xi,Yi), observaciones</a:t>
            </a:r>
            <a:endParaRPr/>
          </a:p>
          <a:p>
            <a:pPr indent="-317500" lvl="1" marL="914400" rtl="0" algn="l">
              <a:lnSpc>
                <a:spcPct val="100000"/>
              </a:lnSpc>
              <a:spcBef>
                <a:spcPts val="0"/>
              </a:spcBef>
              <a:spcAft>
                <a:spcPts val="0"/>
              </a:spcAft>
              <a:buSzPts val="1400"/>
              <a:buChar char="○"/>
            </a:pPr>
            <a:r>
              <a:rPr lang="en"/>
              <a:t>Podemos definir una (o varias) métricas para evaluar los modelos</a:t>
            </a:r>
            <a:endParaRPr/>
          </a:p>
          <a:p>
            <a:pPr indent="0" lvl="0" marL="0" rtl="0" algn="l">
              <a:lnSpc>
                <a:spcPct val="100000"/>
              </a:lnSpc>
              <a:spcBef>
                <a:spcPts val="0"/>
              </a:spcBef>
              <a:spcAft>
                <a:spcPts val="0"/>
              </a:spcAft>
              <a:buSzPts val="1800"/>
              <a:buNone/>
            </a:pPr>
            <a:r>
              <a:t/>
            </a:r>
            <a:endParaRPr/>
          </a:p>
          <a:p>
            <a:pPr indent="-342900" lvl="0" marL="457200" rtl="0" algn="l">
              <a:lnSpc>
                <a:spcPct val="100000"/>
              </a:lnSpc>
              <a:spcBef>
                <a:spcPts val="0"/>
              </a:spcBef>
              <a:spcAft>
                <a:spcPts val="0"/>
              </a:spcAft>
              <a:buSzPts val="1800"/>
              <a:buChar char="●"/>
            </a:pPr>
            <a:r>
              <a:rPr b="1" lang="en"/>
              <a:t>Aprendizaje no Supervisado </a:t>
            </a:r>
            <a:endParaRPr b="1"/>
          </a:p>
          <a:p>
            <a:pPr indent="-317500" lvl="1" marL="914400" rtl="0" algn="l">
              <a:lnSpc>
                <a:spcPct val="100000"/>
              </a:lnSpc>
              <a:spcBef>
                <a:spcPts val="0"/>
              </a:spcBef>
              <a:spcAft>
                <a:spcPts val="0"/>
              </a:spcAft>
              <a:buSzPts val="1400"/>
              <a:buChar char="○"/>
            </a:pPr>
            <a:r>
              <a:rPr b="1" lang="en"/>
              <a:t>No hay variable target (Y)</a:t>
            </a:r>
            <a:endParaRPr b="1"/>
          </a:p>
          <a:p>
            <a:pPr indent="-317500" lvl="1" marL="914400" rtl="0" algn="l">
              <a:lnSpc>
                <a:spcPct val="100000"/>
              </a:lnSpc>
              <a:spcBef>
                <a:spcPts val="0"/>
              </a:spcBef>
              <a:spcAft>
                <a:spcPts val="0"/>
              </a:spcAft>
              <a:buSzPts val="1400"/>
              <a:buChar char="○"/>
            </a:pPr>
            <a:r>
              <a:rPr b="1" lang="en"/>
              <a:t>Solo hay X</a:t>
            </a:r>
            <a:endParaRPr b="1"/>
          </a:p>
          <a:p>
            <a:pPr indent="-317500" lvl="1" marL="914400" rtl="0" algn="l">
              <a:lnSpc>
                <a:spcPct val="100000"/>
              </a:lnSpc>
              <a:spcBef>
                <a:spcPts val="0"/>
              </a:spcBef>
              <a:spcAft>
                <a:spcPts val="0"/>
              </a:spcAft>
              <a:buSzPts val="1400"/>
              <a:buChar char="○"/>
            </a:pPr>
            <a:r>
              <a:rPr b="1" lang="en"/>
              <a:t>Es más difícil evaluar qué tan bien funciona el modelo</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488cf56a81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Amplia clase de métodos que buscan detectar grupos y subgrupos en los datos</a:t>
            </a:r>
            <a:endParaRPr/>
          </a:p>
          <a:p>
            <a:pPr indent="0" lvl="0" marL="914400" rtl="0" algn="l">
              <a:spcBef>
                <a:spcPts val="0"/>
              </a:spcBef>
              <a:spcAft>
                <a:spcPts val="0"/>
              </a:spcAft>
              <a:buNone/>
            </a:pPr>
            <a:r>
              <a:t/>
            </a:r>
            <a:endParaRPr/>
          </a:p>
          <a:p>
            <a:pPr indent="-317500" lvl="1" marL="914400" rtl="0" algn="l">
              <a:spcBef>
                <a:spcPts val="1600"/>
              </a:spcBef>
              <a:spcAft>
                <a:spcPts val="0"/>
              </a:spcAft>
              <a:buSzPts val="1400"/>
              <a:buChar char="○"/>
            </a:pPr>
            <a:r>
              <a:rPr lang="en"/>
              <a:t>Dado un conjunto de clientes, ¿es posible encontrar segmentos de clientes similares, según su historial de compras?</a:t>
            </a:r>
            <a:endParaRPr/>
          </a:p>
          <a:p>
            <a:pPr indent="-317500" lvl="1" marL="914400" rtl="0" algn="l">
              <a:spcBef>
                <a:spcPts val="0"/>
              </a:spcBef>
              <a:spcAft>
                <a:spcPts val="0"/>
              </a:spcAft>
              <a:buSzPts val="1400"/>
              <a:buChar char="○"/>
            </a:pPr>
            <a:r>
              <a:rPr lang="en"/>
              <a:t>Agrupar películas en función de sus clasificaciones</a:t>
            </a:r>
            <a:endParaRPr/>
          </a:p>
          <a:p>
            <a:pPr indent="-317500" lvl="1" marL="914400" rtl="0" algn="l">
              <a:spcBef>
                <a:spcPts val="0"/>
              </a:spcBef>
              <a:spcAft>
                <a:spcPts val="0"/>
              </a:spcAft>
              <a:buSzPts val="1400"/>
              <a:buChar char="○"/>
            </a:pPr>
            <a:r>
              <a:rPr lang="en"/>
              <a:t>Encontrar grupos de jurisdicciones en función de características sociodemográficas </a:t>
            </a:r>
            <a:endParaRPr/>
          </a:p>
          <a:p>
            <a:pPr indent="-317500" lvl="1" marL="914400" rtl="0" algn="l">
              <a:spcBef>
                <a:spcPts val="0"/>
              </a:spcBef>
              <a:spcAft>
                <a:spcPts val="0"/>
              </a:spcAft>
              <a:buSzPts val="1400"/>
              <a:buChar char="○"/>
            </a:pPr>
            <a:r>
              <a:rPr lang="en"/>
              <a:t>Etc...</a:t>
            </a:r>
            <a:endParaRPr/>
          </a:p>
        </p:txBody>
      </p:sp>
      <p:sp>
        <p:nvSpPr>
          <p:cNvPr id="275" name="Google Shape;275;g2488cf56a81_0_0"/>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a:t>
            </a:r>
            <a:endParaRPr b="1" sz="2800">
              <a:solidFill>
                <a:srgbClr val="00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488cf56a81_0_5"/>
          <p:cNvSpPr txBox="1"/>
          <p:nvPr/>
        </p:nvSpPr>
        <p:spPr>
          <a:xfrm>
            <a:off x="481650" y="1191050"/>
            <a:ext cx="38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Encontrar </a:t>
            </a:r>
            <a:r>
              <a:rPr b="1" lang="en">
                <a:latin typeface="Roboto"/>
                <a:ea typeface="Roboto"/>
                <a:cs typeface="Roboto"/>
                <a:sym typeface="Roboto"/>
              </a:rPr>
              <a:t>subgrupos </a:t>
            </a:r>
            <a:r>
              <a:rPr lang="en">
                <a:latin typeface="Roboto"/>
                <a:ea typeface="Roboto"/>
                <a:cs typeface="Roboto"/>
                <a:sym typeface="Roboto"/>
              </a:rPr>
              <a:t>(</a:t>
            </a:r>
            <a:r>
              <a:rPr i="1" lang="en">
                <a:latin typeface="Roboto"/>
                <a:ea typeface="Roboto"/>
                <a:cs typeface="Roboto"/>
                <a:sym typeface="Roboto"/>
              </a:rPr>
              <a:t>clústers</a:t>
            </a:r>
            <a:r>
              <a:rPr lang="en">
                <a:latin typeface="Roboto"/>
                <a:ea typeface="Roboto"/>
                <a:cs typeface="Roboto"/>
                <a:sym typeface="Roboto"/>
              </a:rPr>
              <a:t>) en los datos</a:t>
            </a:r>
            <a:endParaRPr>
              <a:latin typeface="Roboto"/>
              <a:ea typeface="Roboto"/>
              <a:cs typeface="Roboto"/>
              <a:sym typeface="Roboto"/>
            </a:endParaRPr>
          </a:p>
        </p:txBody>
      </p:sp>
      <p:sp>
        <p:nvSpPr>
          <p:cNvPr id="281" name="Google Shape;281;g2488cf56a81_0_5"/>
          <p:cNvSpPr/>
          <p:nvPr/>
        </p:nvSpPr>
        <p:spPr>
          <a:xfrm>
            <a:off x="3970650" y="2223825"/>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2488cf56a81_0_5"/>
          <p:cNvSpPr/>
          <p:nvPr/>
        </p:nvSpPr>
        <p:spPr>
          <a:xfrm>
            <a:off x="3860550" y="2370100"/>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488cf56a81_0_5"/>
          <p:cNvSpPr/>
          <p:nvPr/>
        </p:nvSpPr>
        <p:spPr>
          <a:xfrm>
            <a:off x="4128500" y="2559250"/>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488cf56a81_0_5"/>
          <p:cNvSpPr/>
          <p:nvPr/>
        </p:nvSpPr>
        <p:spPr>
          <a:xfrm>
            <a:off x="4857150" y="1808800"/>
            <a:ext cx="110100" cy="1041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2488cf56a81_0_5"/>
          <p:cNvSpPr/>
          <p:nvPr/>
        </p:nvSpPr>
        <p:spPr>
          <a:xfrm>
            <a:off x="4747050" y="1997950"/>
            <a:ext cx="110100" cy="1041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488cf56a81_0_5"/>
          <p:cNvSpPr/>
          <p:nvPr/>
        </p:nvSpPr>
        <p:spPr>
          <a:xfrm>
            <a:off x="4961250" y="1993200"/>
            <a:ext cx="110100" cy="1041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2488cf56a81_0_5"/>
          <p:cNvSpPr/>
          <p:nvPr/>
        </p:nvSpPr>
        <p:spPr>
          <a:xfrm>
            <a:off x="4052300" y="2406850"/>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488cf56a81_0_5"/>
          <p:cNvSpPr/>
          <p:nvPr/>
        </p:nvSpPr>
        <p:spPr>
          <a:xfrm>
            <a:off x="3942200" y="2606875"/>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g2488cf56a81_0_5"/>
          <p:cNvCxnSpPr/>
          <p:nvPr/>
        </p:nvCxnSpPr>
        <p:spPr>
          <a:xfrm>
            <a:off x="4428525" y="1836088"/>
            <a:ext cx="0" cy="11757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g2488cf56a81_0_5"/>
          <p:cNvCxnSpPr/>
          <p:nvPr/>
        </p:nvCxnSpPr>
        <p:spPr>
          <a:xfrm>
            <a:off x="4428525" y="3019525"/>
            <a:ext cx="1469700" cy="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g2488cf56a81_0_5"/>
          <p:cNvCxnSpPr/>
          <p:nvPr/>
        </p:nvCxnSpPr>
        <p:spPr>
          <a:xfrm flipH="1">
            <a:off x="3693825" y="3007950"/>
            <a:ext cx="734700" cy="477600"/>
          </a:xfrm>
          <a:prstGeom prst="straightConnector1">
            <a:avLst/>
          </a:prstGeom>
          <a:noFill/>
          <a:ln cap="flat" cmpd="sng" w="9525">
            <a:solidFill>
              <a:schemeClr val="dk2"/>
            </a:solidFill>
            <a:prstDash val="solid"/>
            <a:round/>
            <a:headEnd len="med" w="med" type="none"/>
            <a:tailEnd len="med" w="med" type="none"/>
          </a:ln>
        </p:spPr>
      </p:cxnSp>
      <p:sp>
        <p:nvSpPr>
          <p:cNvPr id="292" name="Google Shape;292;g2488cf56a81_0_5"/>
          <p:cNvSpPr/>
          <p:nvPr/>
        </p:nvSpPr>
        <p:spPr>
          <a:xfrm>
            <a:off x="5131350" y="26626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2488cf56a81_0_5"/>
          <p:cNvSpPr/>
          <p:nvPr/>
        </p:nvSpPr>
        <p:spPr>
          <a:xfrm>
            <a:off x="5283750" y="27388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2488cf56a81_0_5"/>
          <p:cNvSpPr/>
          <p:nvPr/>
        </p:nvSpPr>
        <p:spPr>
          <a:xfrm>
            <a:off x="5436150" y="30436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488cf56a81_0_5"/>
          <p:cNvSpPr/>
          <p:nvPr/>
        </p:nvSpPr>
        <p:spPr>
          <a:xfrm>
            <a:off x="5512350" y="28150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488cf56a81_0_5"/>
          <p:cNvSpPr/>
          <p:nvPr/>
        </p:nvSpPr>
        <p:spPr>
          <a:xfrm>
            <a:off x="5207550" y="29674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2488cf56a81_0_5"/>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a:t>
            </a:r>
            <a:endParaRPr b="1" sz="2800">
              <a:solidFill>
                <a:srgbClr val="00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488cf56a81_0_26"/>
          <p:cNvSpPr txBox="1"/>
          <p:nvPr/>
        </p:nvSpPr>
        <p:spPr>
          <a:xfrm>
            <a:off x="481650" y="1191050"/>
            <a:ext cx="38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Encontrar </a:t>
            </a:r>
            <a:r>
              <a:rPr b="1" lang="en">
                <a:latin typeface="Roboto"/>
                <a:ea typeface="Roboto"/>
                <a:cs typeface="Roboto"/>
                <a:sym typeface="Roboto"/>
              </a:rPr>
              <a:t>subgrupos </a:t>
            </a:r>
            <a:r>
              <a:rPr lang="en">
                <a:latin typeface="Roboto"/>
                <a:ea typeface="Roboto"/>
                <a:cs typeface="Roboto"/>
                <a:sym typeface="Roboto"/>
              </a:rPr>
              <a:t>(</a:t>
            </a:r>
            <a:r>
              <a:rPr i="1" lang="en">
                <a:latin typeface="Roboto"/>
                <a:ea typeface="Roboto"/>
                <a:cs typeface="Roboto"/>
                <a:sym typeface="Roboto"/>
              </a:rPr>
              <a:t>clústers</a:t>
            </a:r>
            <a:r>
              <a:rPr lang="en">
                <a:latin typeface="Roboto"/>
                <a:ea typeface="Roboto"/>
                <a:cs typeface="Roboto"/>
                <a:sym typeface="Roboto"/>
              </a:rPr>
              <a:t>) en los datos</a:t>
            </a:r>
            <a:endParaRPr>
              <a:latin typeface="Roboto"/>
              <a:ea typeface="Roboto"/>
              <a:cs typeface="Roboto"/>
              <a:sym typeface="Roboto"/>
            </a:endParaRPr>
          </a:p>
        </p:txBody>
      </p:sp>
      <p:sp>
        <p:nvSpPr>
          <p:cNvPr id="303" name="Google Shape;303;g2488cf56a81_0_26"/>
          <p:cNvSpPr/>
          <p:nvPr/>
        </p:nvSpPr>
        <p:spPr>
          <a:xfrm>
            <a:off x="4875525" y="2476925"/>
            <a:ext cx="1053300" cy="958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488cf56a81_0_26"/>
          <p:cNvSpPr/>
          <p:nvPr/>
        </p:nvSpPr>
        <p:spPr>
          <a:xfrm>
            <a:off x="3629900" y="2139000"/>
            <a:ext cx="734700" cy="713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488cf56a81_0_26"/>
          <p:cNvSpPr/>
          <p:nvPr/>
        </p:nvSpPr>
        <p:spPr>
          <a:xfrm>
            <a:off x="4614150" y="1708500"/>
            <a:ext cx="581700" cy="572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488cf56a81_0_26"/>
          <p:cNvSpPr/>
          <p:nvPr/>
        </p:nvSpPr>
        <p:spPr>
          <a:xfrm>
            <a:off x="3970650" y="2223825"/>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488cf56a81_0_26"/>
          <p:cNvSpPr/>
          <p:nvPr/>
        </p:nvSpPr>
        <p:spPr>
          <a:xfrm>
            <a:off x="3860550" y="2370100"/>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2488cf56a81_0_26"/>
          <p:cNvSpPr/>
          <p:nvPr/>
        </p:nvSpPr>
        <p:spPr>
          <a:xfrm>
            <a:off x="4128500" y="2559250"/>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2488cf56a81_0_26"/>
          <p:cNvSpPr/>
          <p:nvPr/>
        </p:nvSpPr>
        <p:spPr>
          <a:xfrm>
            <a:off x="4857150" y="1808800"/>
            <a:ext cx="110100" cy="1041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2488cf56a81_0_26"/>
          <p:cNvSpPr/>
          <p:nvPr/>
        </p:nvSpPr>
        <p:spPr>
          <a:xfrm>
            <a:off x="4747050" y="1997950"/>
            <a:ext cx="110100" cy="1041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488cf56a81_0_26"/>
          <p:cNvSpPr/>
          <p:nvPr/>
        </p:nvSpPr>
        <p:spPr>
          <a:xfrm>
            <a:off x="4961250" y="1993200"/>
            <a:ext cx="110100" cy="1041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2488cf56a81_0_26"/>
          <p:cNvSpPr/>
          <p:nvPr/>
        </p:nvSpPr>
        <p:spPr>
          <a:xfrm>
            <a:off x="4052300" y="2406850"/>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2488cf56a81_0_26"/>
          <p:cNvSpPr/>
          <p:nvPr/>
        </p:nvSpPr>
        <p:spPr>
          <a:xfrm>
            <a:off x="3942200" y="2606875"/>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4" name="Google Shape;314;g2488cf56a81_0_26"/>
          <p:cNvCxnSpPr/>
          <p:nvPr/>
        </p:nvCxnSpPr>
        <p:spPr>
          <a:xfrm>
            <a:off x="4428525" y="1836088"/>
            <a:ext cx="0" cy="11757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g2488cf56a81_0_26"/>
          <p:cNvCxnSpPr/>
          <p:nvPr/>
        </p:nvCxnSpPr>
        <p:spPr>
          <a:xfrm>
            <a:off x="4428525" y="3019525"/>
            <a:ext cx="1469700" cy="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g2488cf56a81_0_26"/>
          <p:cNvCxnSpPr/>
          <p:nvPr/>
        </p:nvCxnSpPr>
        <p:spPr>
          <a:xfrm flipH="1">
            <a:off x="3693825" y="3007950"/>
            <a:ext cx="734700" cy="477600"/>
          </a:xfrm>
          <a:prstGeom prst="straightConnector1">
            <a:avLst/>
          </a:prstGeom>
          <a:noFill/>
          <a:ln cap="flat" cmpd="sng" w="9525">
            <a:solidFill>
              <a:schemeClr val="dk2"/>
            </a:solidFill>
            <a:prstDash val="solid"/>
            <a:round/>
            <a:headEnd len="med" w="med" type="none"/>
            <a:tailEnd len="med" w="med" type="none"/>
          </a:ln>
        </p:spPr>
      </p:cxnSp>
      <p:sp>
        <p:nvSpPr>
          <p:cNvPr id="317" name="Google Shape;317;g2488cf56a81_0_26"/>
          <p:cNvSpPr/>
          <p:nvPr/>
        </p:nvSpPr>
        <p:spPr>
          <a:xfrm>
            <a:off x="5131350" y="26626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2488cf56a81_0_26"/>
          <p:cNvSpPr/>
          <p:nvPr/>
        </p:nvSpPr>
        <p:spPr>
          <a:xfrm>
            <a:off x="5283750" y="27388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488cf56a81_0_26"/>
          <p:cNvSpPr/>
          <p:nvPr/>
        </p:nvSpPr>
        <p:spPr>
          <a:xfrm>
            <a:off x="5436150" y="30436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2488cf56a81_0_26"/>
          <p:cNvSpPr/>
          <p:nvPr/>
        </p:nvSpPr>
        <p:spPr>
          <a:xfrm>
            <a:off x="5512350" y="28150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488cf56a81_0_26"/>
          <p:cNvSpPr/>
          <p:nvPr/>
        </p:nvSpPr>
        <p:spPr>
          <a:xfrm>
            <a:off x="5207550" y="29674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488cf56a81_0_26"/>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a:t>
            </a:r>
            <a:endParaRPr b="1" sz="2800">
              <a:solidFill>
                <a:srgbClr val="0000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488cf56a81_0_50"/>
          <p:cNvSpPr/>
          <p:nvPr/>
        </p:nvSpPr>
        <p:spPr>
          <a:xfrm>
            <a:off x="5393775" y="1931925"/>
            <a:ext cx="2690400" cy="400200"/>
          </a:xfrm>
          <a:prstGeom prst="wedgeRectCallout">
            <a:avLst>
              <a:gd fmla="val -58796" name="adj1"/>
              <a:gd fmla="val 509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2488cf56a81_0_50"/>
          <p:cNvSpPr txBox="1"/>
          <p:nvPr/>
        </p:nvSpPr>
        <p:spPr>
          <a:xfrm>
            <a:off x="481650" y="1191050"/>
            <a:ext cx="38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Encontrar </a:t>
            </a:r>
            <a:r>
              <a:rPr b="1" lang="en">
                <a:latin typeface="Roboto"/>
                <a:ea typeface="Roboto"/>
                <a:cs typeface="Roboto"/>
                <a:sym typeface="Roboto"/>
              </a:rPr>
              <a:t>subgrupos </a:t>
            </a:r>
            <a:r>
              <a:rPr lang="en">
                <a:latin typeface="Roboto"/>
                <a:ea typeface="Roboto"/>
                <a:cs typeface="Roboto"/>
                <a:sym typeface="Roboto"/>
              </a:rPr>
              <a:t>(</a:t>
            </a:r>
            <a:r>
              <a:rPr i="1" lang="en">
                <a:latin typeface="Roboto"/>
                <a:ea typeface="Roboto"/>
                <a:cs typeface="Roboto"/>
                <a:sym typeface="Roboto"/>
              </a:rPr>
              <a:t>clústers</a:t>
            </a:r>
            <a:r>
              <a:rPr lang="en">
                <a:latin typeface="Roboto"/>
                <a:ea typeface="Roboto"/>
                <a:cs typeface="Roboto"/>
                <a:sym typeface="Roboto"/>
              </a:rPr>
              <a:t>) en los datos</a:t>
            </a:r>
            <a:endParaRPr>
              <a:latin typeface="Roboto"/>
              <a:ea typeface="Roboto"/>
              <a:cs typeface="Roboto"/>
              <a:sym typeface="Roboto"/>
            </a:endParaRPr>
          </a:p>
        </p:txBody>
      </p:sp>
      <p:sp>
        <p:nvSpPr>
          <p:cNvPr id="329" name="Google Shape;329;g2488cf56a81_0_50"/>
          <p:cNvSpPr/>
          <p:nvPr/>
        </p:nvSpPr>
        <p:spPr>
          <a:xfrm>
            <a:off x="3970575" y="2229925"/>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2488cf56a81_0_50"/>
          <p:cNvSpPr/>
          <p:nvPr/>
        </p:nvSpPr>
        <p:spPr>
          <a:xfrm>
            <a:off x="3860475" y="2376200"/>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2488cf56a81_0_50"/>
          <p:cNvSpPr/>
          <p:nvPr/>
        </p:nvSpPr>
        <p:spPr>
          <a:xfrm>
            <a:off x="4128425" y="2565350"/>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2488cf56a81_0_50"/>
          <p:cNvSpPr/>
          <p:nvPr/>
        </p:nvSpPr>
        <p:spPr>
          <a:xfrm>
            <a:off x="4857075" y="1814900"/>
            <a:ext cx="110100" cy="1041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2488cf56a81_0_50"/>
          <p:cNvSpPr/>
          <p:nvPr/>
        </p:nvSpPr>
        <p:spPr>
          <a:xfrm>
            <a:off x="4746975" y="2004050"/>
            <a:ext cx="110100" cy="1041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2488cf56a81_0_50"/>
          <p:cNvSpPr/>
          <p:nvPr/>
        </p:nvSpPr>
        <p:spPr>
          <a:xfrm>
            <a:off x="4961175" y="1999300"/>
            <a:ext cx="110100" cy="1041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2488cf56a81_0_50"/>
          <p:cNvSpPr/>
          <p:nvPr/>
        </p:nvSpPr>
        <p:spPr>
          <a:xfrm>
            <a:off x="4052225" y="2412950"/>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2488cf56a81_0_50"/>
          <p:cNvSpPr/>
          <p:nvPr/>
        </p:nvSpPr>
        <p:spPr>
          <a:xfrm>
            <a:off x="3942125" y="2612975"/>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 name="Google Shape;337;g2488cf56a81_0_50"/>
          <p:cNvCxnSpPr/>
          <p:nvPr/>
        </p:nvCxnSpPr>
        <p:spPr>
          <a:xfrm>
            <a:off x="4428450" y="1842188"/>
            <a:ext cx="0" cy="11757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g2488cf56a81_0_50"/>
          <p:cNvCxnSpPr/>
          <p:nvPr/>
        </p:nvCxnSpPr>
        <p:spPr>
          <a:xfrm>
            <a:off x="4428450" y="3025625"/>
            <a:ext cx="1469700" cy="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g2488cf56a81_0_50"/>
          <p:cNvCxnSpPr/>
          <p:nvPr/>
        </p:nvCxnSpPr>
        <p:spPr>
          <a:xfrm flipH="1">
            <a:off x="3693750" y="3014050"/>
            <a:ext cx="734700" cy="477600"/>
          </a:xfrm>
          <a:prstGeom prst="straightConnector1">
            <a:avLst/>
          </a:prstGeom>
          <a:noFill/>
          <a:ln cap="flat" cmpd="sng" w="9525">
            <a:solidFill>
              <a:schemeClr val="dk2"/>
            </a:solidFill>
            <a:prstDash val="solid"/>
            <a:round/>
            <a:headEnd len="med" w="med" type="none"/>
            <a:tailEnd len="med" w="med" type="none"/>
          </a:ln>
        </p:spPr>
      </p:cxnSp>
      <p:sp>
        <p:nvSpPr>
          <p:cNvPr id="340" name="Google Shape;340;g2488cf56a81_0_50"/>
          <p:cNvSpPr/>
          <p:nvPr/>
        </p:nvSpPr>
        <p:spPr>
          <a:xfrm>
            <a:off x="5131275" y="26687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2488cf56a81_0_50"/>
          <p:cNvSpPr/>
          <p:nvPr/>
        </p:nvSpPr>
        <p:spPr>
          <a:xfrm>
            <a:off x="5283675" y="27449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2488cf56a81_0_50"/>
          <p:cNvSpPr/>
          <p:nvPr/>
        </p:nvSpPr>
        <p:spPr>
          <a:xfrm>
            <a:off x="5436075" y="30497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2488cf56a81_0_50"/>
          <p:cNvSpPr/>
          <p:nvPr/>
        </p:nvSpPr>
        <p:spPr>
          <a:xfrm>
            <a:off x="5512275" y="28211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2488cf56a81_0_50"/>
          <p:cNvSpPr/>
          <p:nvPr/>
        </p:nvSpPr>
        <p:spPr>
          <a:xfrm>
            <a:off x="5207475" y="29735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2488cf56a81_0_50"/>
          <p:cNvSpPr/>
          <p:nvPr/>
        </p:nvSpPr>
        <p:spPr>
          <a:xfrm>
            <a:off x="4875450" y="2483025"/>
            <a:ext cx="1053300" cy="958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488cf56a81_0_50"/>
          <p:cNvSpPr/>
          <p:nvPr/>
        </p:nvSpPr>
        <p:spPr>
          <a:xfrm>
            <a:off x="3629825" y="2145100"/>
            <a:ext cx="734700" cy="713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2488cf56a81_0_50"/>
          <p:cNvSpPr/>
          <p:nvPr/>
        </p:nvSpPr>
        <p:spPr>
          <a:xfrm>
            <a:off x="4614075" y="1714600"/>
            <a:ext cx="581700" cy="572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 name="Google Shape;348;g2488cf56a81_0_50"/>
          <p:cNvCxnSpPr/>
          <p:nvPr/>
        </p:nvCxnSpPr>
        <p:spPr>
          <a:xfrm>
            <a:off x="4948925" y="2133375"/>
            <a:ext cx="502200" cy="600000"/>
          </a:xfrm>
          <a:prstGeom prst="straightConnector1">
            <a:avLst/>
          </a:prstGeom>
          <a:noFill/>
          <a:ln cap="flat" cmpd="sng" w="9525">
            <a:solidFill>
              <a:schemeClr val="dk2"/>
            </a:solidFill>
            <a:prstDash val="solid"/>
            <a:round/>
            <a:headEnd len="med" w="med" type="triangle"/>
            <a:tailEnd len="med" w="med" type="triangle"/>
          </a:ln>
        </p:spPr>
      </p:cxnSp>
      <p:cxnSp>
        <p:nvCxnSpPr>
          <p:cNvPr id="349" name="Google Shape;349;g2488cf56a81_0_50"/>
          <p:cNvCxnSpPr>
            <a:stCxn id="346" idx="0"/>
          </p:cNvCxnSpPr>
          <p:nvPr/>
        </p:nvCxnSpPr>
        <p:spPr>
          <a:xfrm flipH="1">
            <a:off x="3703175" y="2145100"/>
            <a:ext cx="294000" cy="251400"/>
          </a:xfrm>
          <a:prstGeom prst="straightConnector1">
            <a:avLst/>
          </a:prstGeom>
          <a:noFill/>
          <a:ln cap="flat" cmpd="sng" w="9525">
            <a:solidFill>
              <a:schemeClr val="dk2"/>
            </a:solidFill>
            <a:prstDash val="solid"/>
            <a:round/>
            <a:headEnd len="med" w="med" type="triangle"/>
            <a:tailEnd len="med" w="med" type="triangle"/>
          </a:ln>
        </p:spPr>
      </p:cxnSp>
      <p:sp>
        <p:nvSpPr>
          <p:cNvPr id="350" name="Google Shape;350;g2488cf56a81_0_50"/>
          <p:cNvSpPr txBox="1"/>
          <p:nvPr/>
        </p:nvSpPr>
        <p:spPr>
          <a:xfrm>
            <a:off x="5381400" y="1948863"/>
            <a:ext cx="35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Maximizar distancia inter-cluster</a:t>
            </a:r>
            <a:endParaRPr/>
          </a:p>
        </p:txBody>
      </p:sp>
      <p:sp>
        <p:nvSpPr>
          <p:cNvPr id="351" name="Google Shape;351;g2488cf56a81_0_50"/>
          <p:cNvSpPr/>
          <p:nvPr/>
        </p:nvSpPr>
        <p:spPr>
          <a:xfrm>
            <a:off x="2155275" y="1846875"/>
            <a:ext cx="1053300" cy="713100"/>
          </a:xfrm>
          <a:prstGeom prst="wedgeRectCallout">
            <a:avLst>
              <a:gd fmla="val 86559" name="adj1"/>
              <a:gd fmla="val 1640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2488cf56a81_0_50"/>
          <p:cNvSpPr txBox="1"/>
          <p:nvPr/>
        </p:nvSpPr>
        <p:spPr>
          <a:xfrm>
            <a:off x="2154400" y="1787775"/>
            <a:ext cx="118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minimizar distancia intra-cluster</a:t>
            </a:r>
            <a:endParaRPr/>
          </a:p>
        </p:txBody>
      </p:sp>
      <p:sp>
        <p:nvSpPr>
          <p:cNvPr id="353" name="Google Shape;353;g2488cf56a81_0_50"/>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a:t>
            </a:r>
            <a:endParaRPr b="1" sz="280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488cf56a81_0_80"/>
          <p:cNvSpPr/>
          <p:nvPr/>
        </p:nvSpPr>
        <p:spPr>
          <a:xfrm>
            <a:off x="5393775" y="1931925"/>
            <a:ext cx="2690400" cy="400200"/>
          </a:xfrm>
          <a:prstGeom prst="wedgeRectCallout">
            <a:avLst>
              <a:gd fmla="val -58796" name="adj1"/>
              <a:gd fmla="val 509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2488cf56a81_0_80"/>
          <p:cNvSpPr txBox="1"/>
          <p:nvPr/>
        </p:nvSpPr>
        <p:spPr>
          <a:xfrm>
            <a:off x="481650" y="1191050"/>
            <a:ext cx="38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Encontrar </a:t>
            </a:r>
            <a:r>
              <a:rPr b="1" lang="en">
                <a:latin typeface="Roboto"/>
                <a:ea typeface="Roboto"/>
                <a:cs typeface="Roboto"/>
                <a:sym typeface="Roboto"/>
              </a:rPr>
              <a:t>subgrupos </a:t>
            </a:r>
            <a:r>
              <a:rPr lang="en">
                <a:latin typeface="Roboto"/>
                <a:ea typeface="Roboto"/>
                <a:cs typeface="Roboto"/>
                <a:sym typeface="Roboto"/>
              </a:rPr>
              <a:t>(</a:t>
            </a:r>
            <a:r>
              <a:rPr i="1" lang="en">
                <a:latin typeface="Roboto"/>
                <a:ea typeface="Roboto"/>
                <a:cs typeface="Roboto"/>
                <a:sym typeface="Roboto"/>
              </a:rPr>
              <a:t>clústers</a:t>
            </a:r>
            <a:r>
              <a:rPr lang="en">
                <a:latin typeface="Roboto"/>
                <a:ea typeface="Roboto"/>
                <a:cs typeface="Roboto"/>
                <a:sym typeface="Roboto"/>
              </a:rPr>
              <a:t>) en los datos</a:t>
            </a:r>
            <a:endParaRPr>
              <a:latin typeface="Roboto"/>
              <a:ea typeface="Roboto"/>
              <a:cs typeface="Roboto"/>
              <a:sym typeface="Roboto"/>
            </a:endParaRPr>
          </a:p>
        </p:txBody>
      </p:sp>
      <p:sp>
        <p:nvSpPr>
          <p:cNvPr id="360" name="Google Shape;360;g2488cf56a81_0_80"/>
          <p:cNvSpPr/>
          <p:nvPr/>
        </p:nvSpPr>
        <p:spPr>
          <a:xfrm>
            <a:off x="3970575" y="2229925"/>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2488cf56a81_0_80"/>
          <p:cNvSpPr/>
          <p:nvPr/>
        </p:nvSpPr>
        <p:spPr>
          <a:xfrm>
            <a:off x="3860475" y="2376200"/>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2488cf56a81_0_80"/>
          <p:cNvSpPr/>
          <p:nvPr/>
        </p:nvSpPr>
        <p:spPr>
          <a:xfrm>
            <a:off x="4128425" y="2565350"/>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2488cf56a81_0_80"/>
          <p:cNvSpPr/>
          <p:nvPr/>
        </p:nvSpPr>
        <p:spPr>
          <a:xfrm>
            <a:off x="4857075" y="1814900"/>
            <a:ext cx="110100" cy="1041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2488cf56a81_0_80"/>
          <p:cNvSpPr/>
          <p:nvPr/>
        </p:nvSpPr>
        <p:spPr>
          <a:xfrm>
            <a:off x="4746975" y="2004050"/>
            <a:ext cx="110100" cy="1041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488cf56a81_0_80"/>
          <p:cNvSpPr/>
          <p:nvPr/>
        </p:nvSpPr>
        <p:spPr>
          <a:xfrm>
            <a:off x="4961175" y="1999300"/>
            <a:ext cx="110100" cy="1041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2488cf56a81_0_80"/>
          <p:cNvSpPr/>
          <p:nvPr/>
        </p:nvSpPr>
        <p:spPr>
          <a:xfrm>
            <a:off x="4052225" y="2412950"/>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2488cf56a81_0_80"/>
          <p:cNvSpPr/>
          <p:nvPr/>
        </p:nvSpPr>
        <p:spPr>
          <a:xfrm>
            <a:off x="3942125" y="2612975"/>
            <a:ext cx="110100" cy="10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8" name="Google Shape;368;g2488cf56a81_0_80"/>
          <p:cNvCxnSpPr/>
          <p:nvPr/>
        </p:nvCxnSpPr>
        <p:spPr>
          <a:xfrm>
            <a:off x="4428450" y="1842188"/>
            <a:ext cx="0" cy="11757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g2488cf56a81_0_80"/>
          <p:cNvCxnSpPr/>
          <p:nvPr/>
        </p:nvCxnSpPr>
        <p:spPr>
          <a:xfrm>
            <a:off x="4428450" y="3025625"/>
            <a:ext cx="1469700" cy="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g2488cf56a81_0_80"/>
          <p:cNvCxnSpPr/>
          <p:nvPr/>
        </p:nvCxnSpPr>
        <p:spPr>
          <a:xfrm flipH="1">
            <a:off x="3693750" y="3014050"/>
            <a:ext cx="734700" cy="477600"/>
          </a:xfrm>
          <a:prstGeom prst="straightConnector1">
            <a:avLst/>
          </a:prstGeom>
          <a:noFill/>
          <a:ln cap="flat" cmpd="sng" w="9525">
            <a:solidFill>
              <a:schemeClr val="dk2"/>
            </a:solidFill>
            <a:prstDash val="solid"/>
            <a:round/>
            <a:headEnd len="med" w="med" type="none"/>
            <a:tailEnd len="med" w="med" type="none"/>
          </a:ln>
        </p:spPr>
      </p:cxnSp>
      <p:sp>
        <p:nvSpPr>
          <p:cNvPr id="371" name="Google Shape;371;g2488cf56a81_0_80"/>
          <p:cNvSpPr/>
          <p:nvPr/>
        </p:nvSpPr>
        <p:spPr>
          <a:xfrm>
            <a:off x="5131275" y="26687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2488cf56a81_0_80"/>
          <p:cNvSpPr/>
          <p:nvPr/>
        </p:nvSpPr>
        <p:spPr>
          <a:xfrm>
            <a:off x="5283675" y="27449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2488cf56a81_0_80"/>
          <p:cNvSpPr/>
          <p:nvPr/>
        </p:nvSpPr>
        <p:spPr>
          <a:xfrm>
            <a:off x="5436075" y="30497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2488cf56a81_0_80"/>
          <p:cNvSpPr/>
          <p:nvPr/>
        </p:nvSpPr>
        <p:spPr>
          <a:xfrm>
            <a:off x="5512275" y="28211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2488cf56a81_0_80"/>
          <p:cNvSpPr/>
          <p:nvPr/>
        </p:nvSpPr>
        <p:spPr>
          <a:xfrm>
            <a:off x="5207475" y="2973575"/>
            <a:ext cx="110100" cy="104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2488cf56a81_0_80"/>
          <p:cNvSpPr/>
          <p:nvPr/>
        </p:nvSpPr>
        <p:spPr>
          <a:xfrm>
            <a:off x="4875450" y="2483025"/>
            <a:ext cx="1053300" cy="958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2488cf56a81_0_80"/>
          <p:cNvSpPr/>
          <p:nvPr/>
        </p:nvSpPr>
        <p:spPr>
          <a:xfrm>
            <a:off x="3629825" y="2145100"/>
            <a:ext cx="734700" cy="713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488cf56a81_0_80"/>
          <p:cNvSpPr/>
          <p:nvPr/>
        </p:nvSpPr>
        <p:spPr>
          <a:xfrm>
            <a:off x="4614075" y="1714600"/>
            <a:ext cx="581700" cy="572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g2488cf56a81_0_80"/>
          <p:cNvCxnSpPr/>
          <p:nvPr/>
        </p:nvCxnSpPr>
        <p:spPr>
          <a:xfrm>
            <a:off x="4948925" y="2133375"/>
            <a:ext cx="502200" cy="600000"/>
          </a:xfrm>
          <a:prstGeom prst="straightConnector1">
            <a:avLst/>
          </a:prstGeom>
          <a:noFill/>
          <a:ln cap="flat" cmpd="sng" w="9525">
            <a:solidFill>
              <a:schemeClr val="dk2"/>
            </a:solidFill>
            <a:prstDash val="solid"/>
            <a:round/>
            <a:headEnd len="med" w="med" type="triangle"/>
            <a:tailEnd len="med" w="med" type="triangle"/>
          </a:ln>
        </p:spPr>
      </p:cxnSp>
      <p:cxnSp>
        <p:nvCxnSpPr>
          <p:cNvPr id="380" name="Google Shape;380;g2488cf56a81_0_80"/>
          <p:cNvCxnSpPr>
            <a:stCxn id="377" idx="0"/>
          </p:cNvCxnSpPr>
          <p:nvPr/>
        </p:nvCxnSpPr>
        <p:spPr>
          <a:xfrm flipH="1">
            <a:off x="3703175" y="2145100"/>
            <a:ext cx="294000" cy="251400"/>
          </a:xfrm>
          <a:prstGeom prst="straightConnector1">
            <a:avLst/>
          </a:prstGeom>
          <a:noFill/>
          <a:ln cap="flat" cmpd="sng" w="9525">
            <a:solidFill>
              <a:schemeClr val="dk2"/>
            </a:solidFill>
            <a:prstDash val="solid"/>
            <a:round/>
            <a:headEnd len="med" w="med" type="triangle"/>
            <a:tailEnd len="med" w="med" type="triangle"/>
          </a:ln>
        </p:spPr>
      </p:cxnSp>
      <p:sp>
        <p:nvSpPr>
          <p:cNvPr id="381" name="Google Shape;381;g2488cf56a81_0_80"/>
          <p:cNvSpPr txBox="1"/>
          <p:nvPr/>
        </p:nvSpPr>
        <p:spPr>
          <a:xfrm>
            <a:off x="5381400" y="1948863"/>
            <a:ext cx="35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Maximizar distancia inter-cluster</a:t>
            </a:r>
            <a:endParaRPr/>
          </a:p>
        </p:txBody>
      </p:sp>
      <p:sp>
        <p:nvSpPr>
          <p:cNvPr id="382" name="Google Shape;382;g2488cf56a81_0_80"/>
          <p:cNvSpPr/>
          <p:nvPr/>
        </p:nvSpPr>
        <p:spPr>
          <a:xfrm>
            <a:off x="2155275" y="1846875"/>
            <a:ext cx="1053300" cy="713100"/>
          </a:xfrm>
          <a:prstGeom prst="wedgeRectCallout">
            <a:avLst>
              <a:gd fmla="val 86559" name="adj1"/>
              <a:gd fmla="val 1640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2488cf56a81_0_80"/>
          <p:cNvSpPr txBox="1"/>
          <p:nvPr/>
        </p:nvSpPr>
        <p:spPr>
          <a:xfrm>
            <a:off x="2154400" y="1787775"/>
            <a:ext cx="118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minimizar distancia intra-cluster</a:t>
            </a:r>
            <a:endParaRPr/>
          </a:p>
        </p:txBody>
      </p:sp>
      <p:sp>
        <p:nvSpPr>
          <p:cNvPr id="384" name="Google Shape;384;g2488cf56a81_0_80"/>
          <p:cNvSpPr txBox="1"/>
          <p:nvPr/>
        </p:nvSpPr>
        <p:spPr>
          <a:xfrm>
            <a:off x="838275" y="3958750"/>
            <a:ext cx="555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Observaciones dentro de un cluster </a:t>
            </a:r>
            <a:r>
              <a:rPr b="1" lang="en"/>
              <a:t>similares</a:t>
            </a:r>
            <a:endParaRPr b="1"/>
          </a:p>
          <a:p>
            <a:pPr indent="0" lvl="0" marL="0" rtl="0" algn="l">
              <a:spcBef>
                <a:spcPts val="0"/>
              </a:spcBef>
              <a:spcAft>
                <a:spcPts val="0"/>
              </a:spcAft>
              <a:buNone/>
            </a:pPr>
            <a:r>
              <a:rPr lang="en"/>
              <a:t>Observaciones entre clusters </a:t>
            </a:r>
            <a:r>
              <a:rPr b="1" lang="en"/>
              <a:t>no similares</a:t>
            </a:r>
            <a:endParaRPr b="1"/>
          </a:p>
        </p:txBody>
      </p:sp>
      <p:sp>
        <p:nvSpPr>
          <p:cNvPr id="385" name="Google Shape;385;g2488cf56a81_0_80"/>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a:t>
            </a:r>
            <a:endParaRPr b="1" sz="280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g2488cf56a81_0_111"/>
          <p:cNvPicPr preferRelativeResize="0"/>
          <p:nvPr/>
        </p:nvPicPr>
        <p:blipFill>
          <a:blip r:embed="rId3">
            <a:alphaModFix/>
          </a:blip>
          <a:stretch>
            <a:fillRect/>
          </a:stretch>
        </p:blipFill>
        <p:spPr>
          <a:xfrm>
            <a:off x="-14950" y="1213675"/>
            <a:ext cx="5528650" cy="2193025"/>
          </a:xfrm>
          <a:prstGeom prst="rect">
            <a:avLst/>
          </a:prstGeom>
          <a:noFill/>
          <a:ln>
            <a:noFill/>
          </a:ln>
        </p:spPr>
      </p:pic>
      <p:sp>
        <p:nvSpPr>
          <p:cNvPr id="391" name="Google Shape;391;g2488cf56a81_0_111"/>
          <p:cNvSpPr txBox="1"/>
          <p:nvPr/>
        </p:nvSpPr>
        <p:spPr>
          <a:xfrm>
            <a:off x="523175" y="3399200"/>
            <a:ext cx="42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Reducir dimensión maximizando la varianza</a:t>
            </a:r>
            <a:endParaRPr/>
          </a:p>
        </p:txBody>
      </p:sp>
      <p:sp>
        <p:nvSpPr>
          <p:cNvPr id="392" name="Google Shape;392;g2488cf56a81_0_111"/>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 - Diferencia con PCA</a:t>
            </a:r>
            <a:endParaRPr b="1" sz="280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g2488cf56a81_0_117"/>
          <p:cNvPicPr preferRelativeResize="0"/>
          <p:nvPr/>
        </p:nvPicPr>
        <p:blipFill>
          <a:blip r:embed="rId3">
            <a:alphaModFix/>
          </a:blip>
          <a:stretch>
            <a:fillRect/>
          </a:stretch>
        </p:blipFill>
        <p:spPr>
          <a:xfrm>
            <a:off x="61250" y="1213675"/>
            <a:ext cx="5528650" cy="2193025"/>
          </a:xfrm>
          <a:prstGeom prst="rect">
            <a:avLst/>
          </a:prstGeom>
          <a:noFill/>
          <a:ln>
            <a:noFill/>
          </a:ln>
        </p:spPr>
      </p:pic>
      <p:pic>
        <p:nvPicPr>
          <p:cNvPr id="398" name="Google Shape;398;g2488cf56a81_0_117"/>
          <p:cNvPicPr preferRelativeResize="0"/>
          <p:nvPr/>
        </p:nvPicPr>
        <p:blipFill rotWithShape="1">
          <a:blip r:embed="rId3">
            <a:alphaModFix/>
          </a:blip>
          <a:srcRect b="0" l="55070" r="0" t="0"/>
          <a:stretch/>
        </p:blipFill>
        <p:spPr>
          <a:xfrm>
            <a:off x="6562800" y="1204825"/>
            <a:ext cx="2484001" cy="2193025"/>
          </a:xfrm>
          <a:prstGeom prst="rect">
            <a:avLst/>
          </a:prstGeom>
          <a:noFill/>
          <a:ln>
            <a:noFill/>
          </a:ln>
        </p:spPr>
      </p:pic>
      <p:pic>
        <p:nvPicPr>
          <p:cNvPr id="399" name="Google Shape;399;g2488cf56a81_0_117"/>
          <p:cNvPicPr preferRelativeResize="0"/>
          <p:nvPr/>
        </p:nvPicPr>
        <p:blipFill rotWithShape="1">
          <a:blip r:embed="rId3">
            <a:alphaModFix/>
          </a:blip>
          <a:srcRect b="67463" l="45643" r="44942" t="22484"/>
          <a:stretch/>
        </p:blipFill>
        <p:spPr>
          <a:xfrm>
            <a:off x="6042325" y="1696525"/>
            <a:ext cx="520475" cy="220450"/>
          </a:xfrm>
          <a:prstGeom prst="rect">
            <a:avLst/>
          </a:prstGeom>
          <a:noFill/>
          <a:ln>
            <a:noFill/>
          </a:ln>
        </p:spPr>
      </p:pic>
      <p:sp>
        <p:nvSpPr>
          <p:cNvPr id="400" name="Google Shape;400;g2488cf56a81_0_117"/>
          <p:cNvSpPr txBox="1"/>
          <p:nvPr/>
        </p:nvSpPr>
        <p:spPr>
          <a:xfrm>
            <a:off x="5528675" y="1448725"/>
            <a:ext cx="3527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CLUSTERING</a:t>
            </a:r>
            <a:endParaRPr b="1" sz="1300"/>
          </a:p>
        </p:txBody>
      </p:sp>
      <p:sp>
        <p:nvSpPr>
          <p:cNvPr id="401" name="Google Shape;401;g2488cf56a81_0_117"/>
          <p:cNvSpPr/>
          <p:nvPr/>
        </p:nvSpPr>
        <p:spPr>
          <a:xfrm>
            <a:off x="7543200" y="1729900"/>
            <a:ext cx="636900" cy="459300"/>
          </a:xfrm>
          <a:prstGeom prst="ellipse">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2488cf56a81_0_117"/>
          <p:cNvSpPr/>
          <p:nvPr/>
        </p:nvSpPr>
        <p:spPr>
          <a:xfrm>
            <a:off x="8180100" y="1944200"/>
            <a:ext cx="593400" cy="432000"/>
          </a:xfrm>
          <a:prstGeom prst="ellipse">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2488cf56a81_0_117"/>
          <p:cNvSpPr/>
          <p:nvPr/>
        </p:nvSpPr>
        <p:spPr>
          <a:xfrm>
            <a:off x="7713375" y="2218400"/>
            <a:ext cx="520500" cy="4593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2488cf56a81_0_117"/>
          <p:cNvSpPr/>
          <p:nvPr/>
        </p:nvSpPr>
        <p:spPr>
          <a:xfrm>
            <a:off x="7017275" y="1997275"/>
            <a:ext cx="593400" cy="400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2488cf56a81_0_117"/>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 - Diferencia con PCA</a:t>
            </a:r>
            <a:endParaRPr b="1" sz="2800">
              <a:solidFill>
                <a:srgbClr val="0000FF"/>
              </a:solidFill>
            </a:endParaRPr>
          </a:p>
        </p:txBody>
      </p:sp>
      <p:sp>
        <p:nvSpPr>
          <p:cNvPr id="406" name="Google Shape;406;g2488cf56a81_0_117"/>
          <p:cNvSpPr txBox="1"/>
          <p:nvPr/>
        </p:nvSpPr>
        <p:spPr>
          <a:xfrm>
            <a:off x="523175" y="3399200"/>
            <a:ext cx="42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None/>
            </a:pPr>
            <a:r>
              <a:rPr lang="en">
                <a:solidFill>
                  <a:schemeClr val="dk2"/>
                </a:solidFill>
              </a:rPr>
              <a:t>Reducir dimensión maximizando la varianza</a:t>
            </a:r>
            <a:endParaRPr>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g2488cf56a81_0_130"/>
          <p:cNvPicPr preferRelativeResize="0"/>
          <p:nvPr/>
        </p:nvPicPr>
        <p:blipFill>
          <a:blip r:embed="rId3">
            <a:alphaModFix/>
          </a:blip>
          <a:stretch>
            <a:fillRect/>
          </a:stretch>
        </p:blipFill>
        <p:spPr>
          <a:xfrm>
            <a:off x="61250" y="1213675"/>
            <a:ext cx="5528650" cy="2193025"/>
          </a:xfrm>
          <a:prstGeom prst="rect">
            <a:avLst/>
          </a:prstGeom>
          <a:noFill/>
          <a:ln>
            <a:noFill/>
          </a:ln>
        </p:spPr>
      </p:pic>
      <p:pic>
        <p:nvPicPr>
          <p:cNvPr id="412" name="Google Shape;412;g2488cf56a81_0_130"/>
          <p:cNvPicPr preferRelativeResize="0"/>
          <p:nvPr/>
        </p:nvPicPr>
        <p:blipFill rotWithShape="1">
          <a:blip r:embed="rId3">
            <a:alphaModFix/>
          </a:blip>
          <a:srcRect b="0" l="55070" r="0" t="0"/>
          <a:stretch/>
        </p:blipFill>
        <p:spPr>
          <a:xfrm>
            <a:off x="6562800" y="1204825"/>
            <a:ext cx="2484001" cy="2193025"/>
          </a:xfrm>
          <a:prstGeom prst="rect">
            <a:avLst/>
          </a:prstGeom>
          <a:noFill/>
          <a:ln>
            <a:noFill/>
          </a:ln>
        </p:spPr>
      </p:pic>
      <p:pic>
        <p:nvPicPr>
          <p:cNvPr id="413" name="Google Shape;413;g2488cf56a81_0_130"/>
          <p:cNvPicPr preferRelativeResize="0"/>
          <p:nvPr/>
        </p:nvPicPr>
        <p:blipFill rotWithShape="1">
          <a:blip r:embed="rId3">
            <a:alphaModFix/>
          </a:blip>
          <a:srcRect b="67463" l="45643" r="44942" t="22484"/>
          <a:stretch/>
        </p:blipFill>
        <p:spPr>
          <a:xfrm>
            <a:off x="6042325" y="1696525"/>
            <a:ext cx="520475" cy="220450"/>
          </a:xfrm>
          <a:prstGeom prst="rect">
            <a:avLst/>
          </a:prstGeom>
          <a:noFill/>
          <a:ln>
            <a:noFill/>
          </a:ln>
        </p:spPr>
      </p:pic>
      <p:sp>
        <p:nvSpPr>
          <p:cNvPr id="414" name="Google Shape;414;g2488cf56a81_0_130"/>
          <p:cNvSpPr txBox="1"/>
          <p:nvPr/>
        </p:nvSpPr>
        <p:spPr>
          <a:xfrm>
            <a:off x="5528675" y="1448725"/>
            <a:ext cx="3527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CLUSTERING</a:t>
            </a:r>
            <a:endParaRPr b="1" sz="1300"/>
          </a:p>
        </p:txBody>
      </p:sp>
      <p:sp>
        <p:nvSpPr>
          <p:cNvPr id="415" name="Google Shape;415;g2488cf56a81_0_130"/>
          <p:cNvSpPr/>
          <p:nvPr/>
        </p:nvSpPr>
        <p:spPr>
          <a:xfrm>
            <a:off x="7543200" y="1729900"/>
            <a:ext cx="636900" cy="459300"/>
          </a:xfrm>
          <a:prstGeom prst="ellipse">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2488cf56a81_0_130"/>
          <p:cNvSpPr/>
          <p:nvPr/>
        </p:nvSpPr>
        <p:spPr>
          <a:xfrm>
            <a:off x="8180100" y="1944200"/>
            <a:ext cx="593400" cy="432000"/>
          </a:xfrm>
          <a:prstGeom prst="ellipse">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2488cf56a81_0_130"/>
          <p:cNvSpPr/>
          <p:nvPr/>
        </p:nvSpPr>
        <p:spPr>
          <a:xfrm>
            <a:off x="7713375" y="2218400"/>
            <a:ext cx="520500" cy="4593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2488cf56a81_0_130"/>
          <p:cNvSpPr/>
          <p:nvPr/>
        </p:nvSpPr>
        <p:spPr>
          <a:xfrm>
            <a:off x="7017275" y="1997275"/>
            <a:ext cx="593400" cy="400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2488cf56a81_0_130"/>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 - Diferencia con PCA</a:t>
            </a:r>
            <a:endParaRPr b="1" sz="2800">
              <a:solidFill>
                <a:srgbClr val="0000FF"/>
              </a:solidFill>
            </a:endParaRPr>
          </a:p>
        </p:txBody>
      </p:sp>
      <p:sp>
        <p:nvSpPr>
          <p:cNvPr id="420" name="Google Shape;420;g2488cf56a81_0_130"/>
          <p:cNvSpPr txBox="1"/>
          <p:nvPr/>
        </p:nvSpPr>
        <p:spPr>
          <a:xfrm>
            <a:off x="523175" y="3399200"/>
            <a:ext cx="42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None/>
            </a:pPr>
            <a:r>
              <a:rPr lang="en">
                <a:solidFill>
                  <a:schemeClr val="dk2"/>
                </a:solidFill>
              </a:rPr>
              <a:t>Reducir dimensión maximizando la varianza</a:t>
            </a:r>
            <a:endParaRPr>
              <a:solidFill>
                <a:schemeClr val="dk2"/>
              </a:solidFill>
            </a:endParaRPr>
          </a:p>
        </p:txBody>
      </p:sp>
      <p:sp>
        <p:nvSpPr>
          <p:cNvPr id="421" name="Google Shape;421;g2488cf56a81_0_130"/>
          <p:cNvSpPr txBox="1"/>
          <p:nvPr/>
        </p:nvSpPr>
        <p:spPr>
          <a:xfrm>
            <a:off x="5513700" y="3430800"/>
            <a:ext cx="352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None/>
            </a:pPr>
            <a:r>
              <a:rPr lang="en">
                <a:solidFill>
                  <a:schemeClr val="dk2"/>
                </a:solidFill>
              </a:rPr>
              <a:t>Encontrar grupos homogéneos</a:t>
            </a:r>
            <a:endParaRPr>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g2488cf56a81_0_144"/>
          <p:cNvPicPr preferRelativeResize="0"/>
          <p:nvPr/>
        </p:nvPicPr>
        <p:blipFill>
          <a:blip r:embed="rId3">
            <a:alphaModFix/>
          </a:blip>
          <a:stretch>
            <a:fillRect/>
          </a:stretch>
        </p:blipFill>
        <p:spPr>
          <a:xfrm>
            <a:off x="61250" y="1213675"/>
            <a:ext cx="5528650" cy="2193025"/>
          </a:xfrm>
          <a:prstGeom prst="rect">
            <a:avLst/>
          </a:prstGeom>
          <a:noFill/>
          <a:ln>
            <a:noFill/>
          </a:ln>
        </p:spPr>
      </p:pic>
      <p:sp>
        <p:nvSpPr>
          <p:cNvPr id="427" name="Google Shape;427;g2488cf56a81_0_144"/>
          <p:cNvSpPr txBox="1"/>
          <p:nvPr/>
        </p:nvSpPr>
        <p:spPr>
          <a:xfrm>
            <a:off x="523175" y="3399200"/>
            <a:ext cx="42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None/>
            </a:pPr>
            <a:r>
              <a:rPr lang="en">
                <a:solidFill>
                  <a:schemeClr val="dk2"/>
                </a:solidFill>
              </a:rPr>
              <a:t>Reducir dimensión maximizando la varianza</a:t>
            </a:r>
            <a:endParaRPr>
              <a:solidFill>
                <a:schemeClr val="dk2"/>
              </a:solidFill>
            </a:endParaRPr>
          </a:p>
        </p:txBody>
      </p:sp>
      <p:pic>
        <p:nvPicPr>
          <p:cNvPr id="428" name="Google Shape;428;g2488cf56a81_0_144"/>
          <p:cNvPicPr preferRelativeResize="0"/>
          <p:nvPr/>
        </p:nvPicPr>
        <p:blipFill rotWithShape="1">
          <a:blip r:embed="rId3">
            <a:alphaModFix/>
          </a:blip>
          <a:srcRect b="0" l="55070" r="0" t="0"/>
          <a:stretch/>
        </p:blipFill>
        <p:spPr>
          <a:xfrm>
            <a:off x="6562800" y="1204825"/>
            <a:ext cx="2484001" cy="2193025"/>
          </a:xfrm>
          <a:prstGeom prst="rect">
            <a:avLst/>
          </a:prstGeom>
          <a:noFill/>
          <a:ln>
            <a:noFill/>
          </a:ln>
        </p:spPr>
      </p:pic>
      <p:pic>
        <p:nvPicPr>
          <p:cNvPr id="429" name="Google Shape;429;g2488cf56a81_0_144"/>
          <p:cNvPicPr preferRelativeResize="0"/>
          <p:nvPr/>
        </p:nvPicPr>
        <p:blipFill rotWithShape="1">
          <a:blip r:embed="rId3">
            <a:alphaModFix/>
          </a:blip>
          <a:srcRect b="67463" l="45643" r="44942" t="22484"/>
          <a:stretch/>
        </p:blipFill>
        <p:spPr>
          <a:xfrm>
            <a:off x="6042325" y="1696525"/>
            <a:ext cx="520475" cy="220450"/>
          </a:xfrm>
          <a:prstGeom prst="rect">
            <a:avLst/>
          </a:prstGeom>
          <a:noFill/>
          <a:ln>
            <a:noFill/>
          </a:ln>
        </p:spPr>
      </p:pic>
      <p:sp>
        <p:nvSpPr>
          <p:cNvPr id="430" name="Google Shape;430;g2488cf56a81_0_144"/>
          <p:cNvSpPr txBox="1"/>
          <p:nvPr/>
        </p:nvSpPr>
        <p:spPr>
          <a:xfrm>
            <a:off x="5528675" y="1448725"/>
            <a:ext cx="3527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CLUSTERING</a:t>
            </a:r>
            <a:endParaRPr b="1" sz="1300"/>
          </a:p>
        </p:txBody>
      </p:sp>
      <p:sp>
        <p:nvSpPr>
          <p:cNvPr id="431" name="Google Shape;431;g2488cf56a81_0_144"/>
          <p:cNvSpPr txBox="1"/>
          <p:nvPr/>
        </p:nvSpPr>
        <p:spPr>
          <a:xfrm>
            <a:off x="5513700" y="3430800"/>
            <a:ext cx="352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None/>
            </a:pPr>
            <a:r>
              <a:rPr lang="en">
                <a:solidFill>
                  <a:schemeClr val="dk2"/>
                </a:solidFill>
              </a:rPr>
              <a:t>Encontrar grupos homogéneos</a:t>
            </a:r>
            <a:endParaRPr>
              <a:solidFill>
                <a:schemeClr val="dk2"/>
              </a:solidFill>
            </a:endParaRPr>
          </a:p>
        </p:txBody>
      </p:sp>
      <p:sp>
        <p:nvSpPr>
          <p:cNvPr id="432" name="Google Shape;432;g2488cf56a81_0_144"/>
          <p:cNvSpPr/>
          <p:nvPr/>
        </p:nvSpPr>
        <p:spPr>
          <a:xfrm>
            <a:off x="7543200" y="1729900"/>
            <a:ext cx="636900" cy="459300"/>
          </a:xfrm>
          <a:prstGeom prst="ellipse">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2488cf56a81_0_144"/>
          <p:cNvSpPr/>
          <p:nvPr/>
        </p:nvSpPr>
        <p:spPr>
          <a:xfrm>
            <a:off x="8180100" y="1944200"/>
            <a:ext cx="593400" cy="432000"/>
          </a:xfrm>
          <a:prstGeom prst="ellipse">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2488cf56a81_0_144"/>
          <p:cNvSpPr/>
          <p:nvPr/>
        </p:nvSpPr>
        <p:spPr>
          <a:xfrm>
            <a:off x="7713375" y="2218400"/>
            <a:ext cx="520500" cy="4593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2488cf56a81_0_144"/>
          <p:cNvSpPr/>
          <p:nvPr/>
        </p:nvSpPr>
        <p:spPr>
          <a:xfrm>
            <a:off x="7017275" y="1997275"/>
            <a:ext cx="593400" cy="400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2488cf56a81_0_144"/>
          <p:cNvSpPr txBox="1"/>
          <p:nvPr/>
        </p:nvSpPr>
        <p:spPr>
          <a:xfrm>
            <a:off x="1843850" y="3940375"/>
            <a:ext cx="72744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chemeClr val="dk2"/>
                </a:solidFill>
              </a:rPr>
              <a:t>Se puede encontrar grupos en el espacio de features original</a:t>
            </a:r>
            <a:endParaRPr>
              <a:solidFill>
                <a:schemeClr val="dk2"/>
              </a:solidFill>
            </a:endParaRPr>
          </a:p>
          <a:p>
            <a:pPr indent="0" lvl="0" marL="0" marR="0" rtl="0" algn="l">
              <a:lnSpc>
                <a:spcPct val="100000"/>
              </a:lnSpc>
              <a:spcBef>
                <a:spcPts val="0"/>
              </a:spcBef>
              <a:spcAft>
                <a:spcPts val="0"/>
              </a:spcAft>
              <a:buNone/>
            </a:pPr>
            <a:r>
              <a:rPr lang="en">
                <a:solidFill>
                  <a:schemeClr val="dk2"/>
                </a:solidFill>
              </a:rPr>
              <a:t>Si son muchos </a:t>
            </a:r>
            <a:endParaRPr>
              <a:solidFill>
                <a:schemeClr val="dk2"/>
              </a:solidFill>
            </a:endParaRPr>
          </a:p>
          <a:p>
            <a:pPr indent="0" lvl="0" marL="0" marR="0" rtl="0" algn="l">
              <a:lnSpc>
                <a:spcPct val="100000"/>
              </a:lnSpc>
              <a:spcBef>
                <a:spcPts val="0"/>
              </a:spcBef>
              <a:spcAft>
                <a:spcPts val="0"/>
              </a:spcAft>
              <a:buNone/>
            </a:pPr>
            <a:r>
              <a:rPr lang="en">
                <a:solidFill>
                  <a:schemeClr val="dk2"/>
                </a:solidFill>
              </a:rPr>
              <a:t>-&gt; podría ser costoso computacionalmente</a:t>
            </a:r>
            <a:endParaRPr>
              <a:solidFill>
                <a:schemeClr val="dk2"/>
              </a:solidFill>
            </a:endParaRPr>
          </a:p>
          <a:p>
            <a:pPr indent="0" lvl="0" marL="0" marR="0" rtl="0" algn="l">
              <a:lnSpc>
                <a:spcPct val="100000"/>
              </a:lnSpc>
              <a:spcBef>
                <a:spcPts val="0"/>
              </a:spcBef>
              <a:spcAft>
                <a:spcPts val="0"/>
              </a:spcAft>
              <a:buNone/>
            </a:pPr>
            <a:r>
              <a:rPr lang="en">
                <a:solidFill>
                  <a:schemeClr val="dk2"/>
                </a:solidFill>
              </a:rPr>
              <a:t>-&gt; podrían esconderse las características que mejor agrupan los datos</a:t>
            </a:r>
            <a:endParaRPr>
              <a:solidFill>
                <a:schemeClr val="dk2"/>
              </a:solidFill>
            </a:endParaRPr>
          </a:p>
        </p:txBody>
      </p:sp>
      <p:sp>
        <p:nvSpPr>
          <p:cNvPr id="437" name="Google Shape;437;g2488cf56a81_0_144"/>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 - Diferencia con PCA</a:t>
            </a:r>
            <a:endParaRPr b="1" sz="2800">
              <a:solidFill>
                <a:srgbClr val="0000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2488cf56a81_0_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Buscamos encontrar grupos de casos que sean parecidos entre sí</a:t>
            </a:r>
            <a:endParaRPr/>
          </a:p>
          <a:p>
            <a:pPr indent="-342900" lvl="0" marL="457200" rtl="0" algn="l">
              <a:spcBef>
                <a:spcPts val="0"/>
              </a:spcBef>
              <a:spcAft>
                <a:spcPts val="0"/>
              </a:spcAft>
              <a:buSzPts val="1800"/>
              <a:buChar char="●"/>
            </a:pPr>
            <a:r>
              <a:rPr lang="en"/>
              <a:t>Es necesario definir qué significa </a:t>
            </a:r>
            <a:r>
              <a:rPr i="1" lang="en"/>
              <a:t>similitud</a:t>
            </a:r>
            <a:r>
              <a:rPr lang="en"/>
              <a:t> o </a:t>
            </a:r>
            <a:r>
              <a:rPr i="1" lang="en"/>
              <a:t>diferencia</a:t>
            </a:r>
            <a:r>
              <a:rPr lang="en"/>
              <a:t> </a:t>
            </a:r>
            <a:endParaRPr/>
          </a:p>
          <a:p>
            <a:pPr indent="-342900" lvl="0" marL="457200" rtl="0" algn="l">
              <a:spcBef>
                <a:spcPts val="0"/>
              </a:spcBef>
              <a:spcAft>
                <a:spcPts val="0"/>
              </a:spcAft>
              <a:buSzPts val="1800"/>
              <a:buChar char="●"/>
            </a:pPr>
            <a:r>
              <a:rPr lang="en"/>
              <a:t>El conocimiento del dominio es fundamental en esta definición</a:t>
            </a:r>
            <a:endParaRPr/>
          </a:p>
        </p:txBody>
      </p:sp>
      <p:sp>
        <p:nvSpPr>
          <p:cNvPr id="443" name="Google Shape;443;g2488cf56a81_0_159"/>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Tipos de problemas</a:t>
            </a:r>
            <a:endParaRPr b="1" sz="2800">
              <a:solidFill>
                <a:srgbClr val="0000FF"/>
              </a:solidFill>
            </a:endParaRPr>
          </a:p>
        </p:txBody>
      </p:sp>
      <p:sp>
        <p:nvSpPr>
          <p:cNvPr id="444" name="Google Shape;444;g2488cf56a81_0_15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b="1" lang="en">
                <a:solidFill>
                  <a:srgbClr val="0000FF"/>
                </a:solidFill>
              </a:rPr>
              <a:t>¿Qué es el aprendizaje no supervisado?</a:t>
            </a:r>
            <a:endParaRPr b="1">
              <a:solidFill>
                <a:srgbClr val="0000FF"/>
              </a:solidFill>
            </a:endParaRPr>
          </a:p>
        </p:txBody>
      </p:sp>
      <p:pic>
        <p:nvPicPr>
          <p:cNvPr id="67" name="Google Shape;67;p3"/>
          <p:cNvPicPr preferRelativeResize="0"/>
          <p:nvPr/>
        </p:nvPicPr>
        <p:blipFill rotWithShape="1">
          <a:blip r:embed="rId3">
            <a:alphaModFix/>
          </a:blip>
          <a:srcRect b="0" l="0" r="0" t="0"/>
          <a:stretch/>
        </p:blipFill>
        <p:spPr>
          <a:xfrm>
            <a:off x="490850" y="1542238"/>
            <a:ext cx="3240000" cy="2446200"/>
          </a:xfrm>
          <a:prstGeom prst="rect">
            <a:avLst/>
          </a:prstGeom>
          <a:noFill/>
          <a:ln>
            <a:noFill/>
          </a:ln>
        </p:spPr>
      </p:pic>
      <p:pic>
        <p:nvPicPr>
          <p:cNvPr id="68" name="Google Shape;68;p3"/>
          <p:cNvPicPr preferRelativeResize="0"/>
          <p:nvPr/>
        </p:nvPicPr>
        <p:blipFill rotWithShape="1">
          <a:blip r:embed="rId4">
            <a:alphaModFix/>
          </a:blip>
          <a:srcRect b="0" l="0" r="0" t="0"/>
          <a:stretch/>
        </p:blipFill>
        <p:spPr>
          <a:xfrm>
            <a:off x="5303250" y="1534151"/>
            <a:ext cx="3240000" cy="2462400"/>
          </a:xfrm>
          <a:prstGeom prst="rect">
            <a:avLst/>
          </a:prstGeom>
          <a:noFill/>
          <a:ln>
            <a:noFill/>
          </a:ln>
        </p:spPr>
      </p:pic>
      <p:sp>
        <p:nvSpPr>
          <p:cNvPr id="69" name="Google Shape;69;p3"/>
          <p:cNvSpPr txBox="1"/>
          <p:nvPr/>
        </p:nvSpPr>
        <p:spPr>
          <a:xfrm>
            <a:off x="311701" y="918775"/>
            <a:ext cx="7894200" cy="738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El estudio o la exploración de cómo están representados datos y qué conclusiones podemos sacar de dicha representación.</a:t>
            </a:r>
            <a:endParaRPr b="0" i="0" sz="1800" u="none" cap="none" strike="noStrike">
              <a:solidFill>
                <a:schemeClr val="dk2"/>
              </a:solidFill>
              <a:latin typeface="Arial"/>
              <a:ea typeface="Arial"/>
              <a:cs typeface="Arial"/>
              <a:sym typeface="Arial"/>
            </a:endParaRPr>
          </a:p>
        </p:txBody>
      </p:sp>
      <p:grpSp>
        <p:nvGrpSpPr>
          <p:cNvPr id="70" name="Google Shape;70;p3"/>
          <p:cNvGrpSpPr/>
          <p:nvPr/>
        </p:nvGrpSpPr>
        <p:grpSpPr>
          <a:xfrm>
            <a:off x="1945875" y="2715725"/>
            <a:ext cx="2487500" cy="945863"/>
            <a:chOff x="1945875" y="2944325"/>
            <a:chExt cx="2487500" cy="945863"/>
          </a:xfrm>
        </p:grpSpPr>
        <p:sp>
          <p:nvSpPr>
            <p:cNvPr id="71" name="Google Shape;71;p3"/>
            <p:cNvSpPr txBox="1"/>
            <p:nvPr/>
          </p:nvSpPr>
          <p:spPr>
            <a:xfrm>
              <a:off x="2375975" y="3489988"/>
              <a:ext cx="2057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Etiqueta de los datos</a:t>
              </a:r>
              <a:endParaRPr b="1" i="0" sz="1400" u="none" cap="none" strike="noStrike">
                <a:solidFill>
                  <a:srgbClr val="000000"/>
                </a:solidFill>
                <a:latin typeface="Arial"/>
                <a:ea typeface="Arial"/>
                <a:cs typeface="Arial"/>
                <a:sym typeface="Arial"/>
              </a:endParaRPr>
            </a:p>
          </p:txBody>
        </p:sp>
        <p:cxnSp>
          <p:nvCxnSpPr>
            <p:cNvPr id="72" name="Google Shape;72;p3"/>
            <p:cNvCxnSpPr/>
            <p:nvPr/>
          </p:nvCxnSpPr>
          <p:spPr>
            <a:xfrm>
              <a:off x="2962275" y="2944325"/>
              <a:ext cx="295500" cy="483300"/>
            </a:xfrm>
            <a:prstGeom prst="straightConnector1">
              <a:avLst/>
            </a:prstGeom>
            <a:noFill/>
            <a:ln cap="flat" cmpd="sng" w="9525">
              <a:solidFill>
                <a:srgbClr val="FF00FF"/>
              </a:solidFill>
              <a:prstDash val="solid"/>
              <a:round/>
              <a:headEnd len="sm" w="sm" type="none"/>
              <a:tailEnd len="med" w="med" type="triangle"/>
            </a:ln>
          </p:spPr>
        </p:cxnSp>
        <p:cxnSp>
          <p:nvCxnSpPr>
            <p:cNvPr id="73" name="Google Shape;73;p3"/>
            <p:cNvCxnSpPr/>
            <p:nvPr/>
          </p:nvCxnSpPr>
          <p:spPr>
            <a:xfrm>
              <a:off x="1945875" y="3563825"/>
              <a:ext cx="283200" cy="63900"/>
            </a:xfrm>
            <a:prstGeom prst="straightConnector1">
              <a:avLst/>
            </a:prstGeom>
            <a:noFill/>
            <a:ln cap="flat" cmpd="sng" w="9525">
              <a:solidFill>
                <a:srgbClr val="38761D"/>
              </a:solidFill>
              <a:prstDash val="solid"/>
              <a:round/>
              <a:headEnd len="sm" w="sm" type="none"/>
              <a:tailEnd len="med" w="med" type="triangle"/>
            </a:ln>
          </p:spPr>
        </p:cxnSp>
      </p:grpSp>
      <p:sp>
        <p:nvSpPr>
          <p:cNvPr id="74" name="Google Shape;74;p3"/>
          <p:cNvSpPr txBox="1"/>
          <p:nvPr/>
        </p:nvSpPr>
        <p:spPr>
          <a:xfrm>
            <a:off x="1619025" y="4157625"/>
            <a:ext cx="7267500" cy="615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a:t>
            </a:r>
            <a:r>
              <a:rPr b="1" i="0" lang="en" sz="1400" u="none" cap="none" strike="noStrike">
                <a:solidFill>
                  <a:srgbClr val="000000"/>
                </a:solidFill>
                <a:latin typeface="Arial"/>
                <a:ea typeface="Arial"/>
                <a:cs typeface="Arial"/>
                <a:sym typeface="Arial"/>
              </a:rPr>
              <a:t>prendizaje no supervisado </a:t>
            </a:r>
            <a:r>
              <a:rPr b="0" i="0" lang="en" sz="1400" u="none" cap="none" strike="noStrike">
                <a:solidFill>
                  <a:srgbClr val="000000"/>
                </a:solidFill>
                <a:latin typeface="Arial"/>
                <a:ea typeface="Arial"/>
                <a:cs typeface="Arial"/>
                <a:sym typeface="Arial"/>
              </a:rPr>
              <a:t>es todo lo que podemos hacer con solo la representación de los datos en el espacio de features.</a:t>
            </a:r>
            <a:endParaRPr b="0" i="0" sz="1400" u="none" cap="none" strike="noStrike">
              <a:solidFill>
                <a:srgbClr val="000000"/>
              </a:solidFill>
              <a:latin typeface="Arial"/>
              <a:ea typeface="Arial"/>
              <a:cs typeface="Arial"/>
              <a:sym typeface="Arial"/>
            </a:endParaRPr>
          </a:p>
        </p:txBody>
      </p:sp>
      <p:grpSp>
        <p:nvGrpSpPr>
          <p:cNvPr id="75" name="Google Shape;75;p3"/>
          <p:cNvGrpSpPr/>
          <p:nvPr/>
        </p:nvGrpSpPr>
        <p:grpSpPr>
          <a:xfrm>
            <a:off x="3730850" y="2120838"/>
            <a:ext cx="1572300" cy="644500"/>
            <a:chOff x="3730850" y="2349438"/>
            <a:chExt cx="1572300" cy="644500"/>
          </a:xfrm>
        </p:grpSpPr>
        <p:cxnSp>
          <p:nvCxnSpPr>
            <p:cNvPr id="76" name="Google Shape;76;p3"/>
            <p:cNvCxnSpPr>
              <a:stCxn id="67" idx="3"/>
              <a:endCxn id="68" idx="1"/>
            </p:cNvCxnSpPr>
            <p:nvPr/>
          </p:nvCxnSpPr>
          <p:spPr>
            <a:xfrm>
              <a:off x="3730850" y="2993938"/>
              <a:ext cx="1572300" cy="0"/>
            </a:xfrm>
            <a:prstGeom prst="straightConnector1">
              <a:avLst/>
            </a:prstGeom>
            <a:noFill/>
            <a:ln cap="flat" cmpd="sng" w="28575">
              <a:solidFill>
                <a:schemeClr val="dk2"/>
              </a:solidFill>
              <a:prstDash val="solid"/>
              <a:round/>
              <a:headEnd len="sm" w="sm" type="none"/>
              <a:tailEnd len="med" w="med" type="triangle"/>
            </a:ln>
          </p:spPr>
        </p:cxnSp>
        <p:sp>
          <p:nvSpPr>
            <p:cNvPr id="77" name="Google Shape;77;p3"/>
            <p:cNvSpPr txBox="1"/>
            <p:nvPr/>
          </p:nvSpPr>
          <p:spPr>
            <a:xfrm>
              <a:off x="4003225" y="2349438"/>
              <a:ext cx="12393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Olvidándonos del target</a:t>
              </a:r>
              <a:endParaRPr b="0" i="0" sz="12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5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5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5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2488cf56a81_0_16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K-medias</a:t>
            </a:r>
            <a:endParaRPr/>
          </a:p>
        </p:txBody>
      </p:sp>
      <p:sp>
        <p:nvSpPr>
          <p:cNvPr id="450" name="Google Shape;450;g2488cf56a81_0_16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Encontrar una partición de las observaciones según un número pre-definido de clusters</a:t>
            </a:r>
            <a:endParaRPr/>
          </a:p>
        </p:txBody>
      </p:sp>
      <p:sp>
        <p:nvSpPr>
          <p:cNvPr id="451" name="Google Shape;451;g2488cf56a81_0_165"/>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Dos métodos (entre muchos otros)</a:t>
            </a:r>
            <a:endParaRPr b="1" sz="280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2488cf56a81_0_17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Clustering jerárquico</a:t>
            </a:r>
            <a:endParaRPr/>
          </a:p>
        </p:txBody>
      </p:sp>
      <p:sp>
        <p:nvSpPr>
          <p:cNvPr id="457" name="Google Shape;457;g2488cf56a81_0_17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 conocemos a priori el número de clusters</a:t>
            </a:r>
            <a:endParaRPr/>
          </a:p>
          <a:p>
            <a:pPr indent="-317500" lvl="0" marL="457200" rtl="0" algn="l">
              <a:spcBef>
                <a:spcPts val="0"/>
              </a:spcBef>
              <a:spcAft>
                <a:spcPts val="0"/>
              </a:spcAft>
              <a:buSzPts val="1400"/>
              <a:buChar char="-"/>
            </a:pPr>
            <a:r>
              <a:rPr lang="en"/>
              <a:t>Usamos el </a:t>
            </a:r>
            <a:r>
              <a:rPr i="1" lang="en"/>
              <a:t>dendograma</a:t>
            </a:r>
            <a:r>
              <a:rPr lang="en"/>
              <a:t> para definirlo</a:t>
            </a:r>
            <a:endParaRPr/>
          </a:p>
        </p:txBody>
      </p:sp>
      <p:sp>
        <p:nvSpPr>
          <p:cNvPr id="458" name="Google Shape;458;g2488cf56a81_0_171"/>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Dos métodos (entre muchos otros)</a:t>
            </a:r>
            <a:endParaRPr b="1" sz="2800">
              <a:solidFill>
                <a:srgbClr val="0000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2488cf56a81_0_17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Cada puntito es una persona, caracterizada por su experiencia laboral (eje X) y su ingreso (eje Y)</a:t>
            </a:r>
            <a:endParaRPr/>
          </a:p>
          <a:p>
            <a:pPr indent="-317500" lvl="0" marL="457200" rtl="0" algn="l">
              <a:spcBef>
                <a:spcPts val="0"/>
              </a:spcBef>
              <a:spcAft>
                <a:spcPts val="0"/>
              </a:spcAft>
              <a:buSzPts val="1400"/>
              <a:buChar char="-"/>
            </a:pPr>
            <a:r>
              <a:rPr lang="en"/>
              <a:t>¿Cuántos grupos existen?  </a:t>
            </a:r>
            <a:endParaRPr/>
          </a:p>
        </p:txBody>
      </p:sp>
      <p:pic>
        <p:nvPicPr>
          <p:cNvPr id="464" name="Google Shape;464;g2488cf56a81_0_177"/>
          <p:cNvPicPr preferRelativeResize="0"/>
          <p:nvPr/>
        </p:nvPicPr>
        <p:blipFill rotWithShape="1">
          <a:blip r:embed="rId3">
            <a:alphaModFix/>
          </a:blip>
          <a:srcRect b="0" l="0" r="64359" t="10586"/>
          <a:stretch/>
        </p:blipFill>
        <p:spPr>
          <a:xfrm>
            <a:off x="1126475" y="1447475"/>
            <a:ext cx="2624175" cy="3040350"/>
          </a:xfrm>
          <a:prstGeom prst="rect">
            <a:avLst/>
          </a:prstGeom>
          <a:noFill/>
          <a:ln>
            <a:noFill/>
          </a:ln>
        </p:spPr>
      </p:pic>
      <p:sp>
        <p:nvSpPr>
          <p:cNvPr id="465" name="Google Shape;465;g2488cf56a81_0_177"/>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K-Medias</a:t>
            </a:r>
            <a:endParaRPr b="1" sz="2800">
              <a:solidFill>
                <a:srgbClr val="0000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g2488cf56a81_0_183"/>
          <p:cNvPicPr preferRelativeResize="0"/>
          <p:nvPr/>
        </p:nvPicPr>
        <p:blipFill>
          <a:blip r:embed="rId3">
            <a:alphaModFix/>
          </a:blip>
          <a:stretch>
            <a:fillRect/>
          </a:stretch>
        </p:blipFill>
        <p:spPr>
          <a:xfrm>
            <a:off x="1126475" y="1087400"/>
            <a:ext cx="7362825" cy="3400425"/>
          </a:xfrm>
          <a:prstGeom prst="rect">
            <a:avLst/>
          </a:prstGeom>
          <a:noFill/>
          <a:ln>
            <a:noFill/>
          </a:ln>
        </p:spPr>
      </p:pic>
      <p:sp>
        <p:nvSpPr>
          <p:cNvPr id="471" name="Google Shape;471;g2488cf56a81_0_183"/>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K-Medias</a:t>
            </a:r>
            <a:endParaRPr b="1" sz="2800">
              <a:solidFill>
                <a:srgbClr val="0000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2488cf56a81_0_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Tenemos K grupos C</a:t>
            </a:r>
            <a:r>
              <a:rPr baseline="-25000" lang="en"/>
              <a:t>1</a:t>
            </a:r>
            <a:r>
              <a:rPr lang="en"/>
              <a:t>, C</a:t>
            </a:r>
            <a:r>
              <a:rPr baseline="-25000" lang="en"/>
              <a:t>2</a:t>
            </a:r>
            <a:r>
              <a:rPr lang="en"/>
              <a:t>,..., C</a:t>
            </a:r>
            <a:r>
              <a:rPr baseline="-25000" lang="en"/>
              <a:t>K</a:t>
            </a:r>
            <a:r>
              <a:rPr lang="en"/>
              <a:t> </a:t>
            </a:r>
            <a:endParaRPr/>
          </a:p>
          <a:p>
            <a:pPr indent="-342900" lvl="0" marL="457200" rtl="0" algn="l">
              <a:spcBef>
                <a:spcPts val="0"/>
              </a:spcBef>
              <a:spcAft>
                <a:spcPts val="0"/>
              </a:spcAft>
              <a:buSzPts val="1800"/>
              <a:buChar char="●"/>
            </a:pPr>
            <a:r>
              <a:rPr lang="en"/>
              <a:t>Cada grupo tiene dos propiedades:</a:t>
            </a:r>
            <a:endParaRPr/>
          </a:p>
          <a:p>
            <a:pPr indent="0" lvl="0" marL="457200" rtl="0" algn="l">
              <a:spcBef>
                <a:spcPts val="0"/>
              </a:spcBef>
              <a:spcAft>
                <a:spcPts val="0"/>
              </a:spcAft>
              <a:buNone/>
            </a:pPr>
            <a:r>
              <a:t/>
            </a:r>
            <a:endParaRPr/>
          </a:p>
          <a:p>
            <a:pPr indent="-317500" lvl="1" marL="914400" rtl="0" algn="l">
              <a:spcBef>
                <a:spcPts val="1600"/>
              </a:spcBef>
              <a:spcAft>
                <a:spcPts val="0"/>
              </a:spcAft>
              <a:buSzPts val="1400"/>
              <a:buChar char="○"/>
            </a:pPr>
            <a:r>
              <a:rPr lang="en"/>
              <a:t>                                                           		   , es decir que </a:t>
            </a:r>
            <a:r>
              <a:rPr b="1" lang="en"/>
              <a:t>cada unidad pertenece a un cluster</a:t>
            </a:r>
            <a:endParaRPr b="1"/>
          </a:p>
          <a:p>
            <a:pPr indent="-317500" lvl="1" marL="914400" rtl="0" algn="l">
              <a:spcBef>
                <a:spcPts val="1600"/>
              </a:spcBef>
              <a:spcAft>
                <a:spcPts val="0"/>
              </a:spcAft>
              <a:buSzPts val="1400"/>
              <a:buChar char="○"/>
            </a:pPr>
            <a:r>
              <a:rPr lang="en"/>
              <a:t>                                         , 		es decir, que </a:t>
            </a:r>
            <a:r>
              <a:rPr b="1" lang="en"/>
              <a:t>cada elemento queda clasificado en un solo cluster</a:t>
            </a:r>
            <a:endParaRPr b="1"/>
          </a:p>
        </p:txBody>
      </p:sp>
      <p:pic>
        <p:nvPicPr>
          <p:cNvPr descr="C_{1} \cup C_{2} \cup ... \cup C_{K} = \{1,2,3,...,n\}" id="477" name="Google Shape;477;g2488cf56a81_0_188" title="MathEquation,#000000"/>
          <p:cNvPicPr preferRelativeResize="0"/>
          <p:nvPr/>
        </p:nvPicPr>
        <p:blipFill>
          <a:blip r:embed="rId3">
            <a:alphaModFix/>
          </a:blip>
          <a:stretch>
            <a:fillRect/>
          </a:stretch>
        </p:blipFill>
        <p:spPr>
          <a:xfrm>
            <a:off x="1155800" y="2339400"/>
            <a:ext cx="3968750" cy="317500"/>
          </a:xfrm>
          <a:prstGeom prst="rect">
            <a:avLst/>
          </a:prstGeom>
          <a:noFill/>
          <a:ln>
            <a:noFill/>
          </a:ln>
        </p:spPr>
      </p:pic>
      <p:pic>
        <p:nvPicPr>
          <p:cNvPr descr="C_{1} \cap C_{2} \cap ... \cap C_{K} = \emptyset" id="478" name="Google Shape;478;g2488cf56a81_0_188" title="MathEquation,#000000"/>
          <p:cNvPicPr preferRelativeResize="0"/>
          <p:nvPr/>
        </p:nvPicPr>
        <p:blipFill>
          <a:blip r:embed="rId4">
            <a:alphaModFix/>
          </a:blip>
          <a:stretch>
            <a:fillRect/>
          </a:stretch>
        </p:blipFill>
        <p:spPr>
          <a:xfrm>
            <a:off x="1155800" y="3056175"/>
            <a:ext cx="2760870" cy="317500"/>
          </a:xfrm>
          <a:prstGeom prst="rect">
            <a:avLst/>
          </a:prstGeom>
          <a:noFill/>
          <a:ln>
            <a:noFill/>
          </a:ln>
        </p:spPr>
      </p:pic>
      <p:sp>
        <p:nvSpPr>
          <p:cNvPr id="479" name="Google Shape;479;g2488cf56a81_0_188"/>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K-Medias</a:t>
            </a:r>
            <a:endParaRPr b="1" sz="2800">
              <a:solidFill>
                <a:srgbClr val="0000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2488cf56a81_0_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 idea es que un buen esquema de clustering implica que adentro del cluster existe la menor variabilidad posible</a:t>
            </a:r>
            <a:endParaRPr/>
          </a:p>
          <a:p>
            <a:pPr indent="-342900" lvl="0" marL="457200" rtl="0" algn="l">
              <a:spcBef>
                <a:spcPts val="0"/>
              </a:spcBef>
              <a:spcAft>
                <a:spcPts val="0"/>
              </a:spcAft>
              <a:buSzPts val="1800"/>
              <a:buChar char="●"/>
            </a:pPr>
            <a:r>
              <a:rPr lang="en"/>
              <a:t>Variabilidad intra-cluster WCV(C</a:t>
            </a:r>
            <a:r>
              <a:rPr baseline="-25000" lang="en"/>
              <a:t>k</a:t>
            </a:r>
            <a:r>
              <a:rPr lang="en"/>
              <a:t>): medida que indica cuánto se diferencian los elementos al interior de un cluster</a:t>
            </a:r>
            <a:endParaRPr/>
          </a:p>
          <a:p>
            <a:pPr indent="0" lvl="0" marL="457200" rtl="0" algn="l">
              <a:spcBef>
                <a:spcPts val="0"/>
              </a:spcBef>
              <a:spcAft>
                <a:spcPts val="0"/>
              </a:spcAft>
              <a:buNone/>
            </a:pPr>
            <a:r>
              <a:t/>
            </a:r>
            <a:endParaRPr/>
          </a:p>
        </p:txBody>
      </p:sp>
      <p:pic>
        <p:nvPicPr>
          <p:cNvPr descr="\underset{C_{1},C_{2},...,C_{K}}{\text{minimize}}\bigg\{ \sum_{k=1}^KWCV(C_{k})\bigg\}" id="485" name="Google Shape;485;g2488cf56a81_0_195" title="MathEquation,#000000"/>
          <p:cNvPicPr preferRelativeResize="0"/>
          <p:nvPr/>
        </p:nvPicPr>
        <p:blipFill>
          <a:blip r:embed="rId3">
            <a:alphaModFix/>
          </a:blip>
          <a:stretch>
            <a:fillRect/>
          </a:stretch>
        </p:blipFill>
        <p:spPr>
          <a:xfrm>
            <a:off x="2578100" y="2865525"/>
            <a:ext cx="4064000" cy="889000"/>
          </a:xfrm>
          <a:prstGeom prst="rect">
            <a:avLst/>
          </a:prstGeom>
          <a:noFill/>
          <a:ln>
            <a:noFill/>
          </a:ln>
        </p:spPr>
      </p:pic>
      <p:sp>
        <p:nvSpPr>
          <p:cNvPr id="486" name="Google Shape;486;g2488cf56a81_0_195"/>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K-Medias</a:t>
            </a:r>
            <a:endParaRPr b="1" sz="2800">
              <a:solidFill>
                <a:srgbClr val="0000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2488cf56a81_0_201"/>
          <p:cNvSpPr txBox="1"/>
          <p:nvPr>
            <p:ph idx="1" type="body"/>
          </p:nvPr>
        </p:nvSpPr>
        <p:spPr>
          <a:xfrm>
            <a:off x="311700" y="10892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¿Cómo definimos la medida de variación intra cluster -WCV-? Típicamente, la distancia euclidiana:</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Entonces, queremos minimizar (</a:t>
            </a:r>
            <a:r>
              <a:rPr b="1" lang="en"/>
              <a:t>nuestra función objetivo</a:t>
            </a:r>
            <a:r>
              <a:rPr lang="en"/>
              <a:t>)</a:t>
            </a:r>
            <a:endParaRPr/>
          </a:p>
        </p:txBody>
      </p:sp>
      <p:pic>
        <p:nvPicPr>
          <p:cNvPr descr="WCV(C_{k}) = \frac{1}{|C_{k}|} \sum_{i,i^`\in C_{k}}\sum_{j=1}^p\bigg(x_{i,j}-x_{i^`,j}&#10;\bigg)^2 " id="492" name="Google Shape;492;g2488cf56a81_0_201" title="MathEquation,#000000"/>
          <p:cNvPicPr preferRelativeResize="0"/>
          <p:nvPr/>
        </p:nvPicPr>
        <p:blipFill>
          <a:blip r:embed="rId3">
            <a:alphaModFix/>
          </a:blip>
          <a:stretch>
            <a:fillRect/>
          </a:stretch>
        </p:blipFill>
        <p:spPr>
          <a:xfrm>
            <a:off x="2175138" y="1930650"/>
            <a:ext cx="5105424" cy="714750"/>
          </a:xfrm>
          <a:prstGeom prst="rect">
            <a:avLst/>
          </a:prstGeom>
          <a:noFill/>
          <a:ln>
            <a:noFill/>
          </a:ln>
        </p:spPr>
      </p:pic>
      <p:pic>
        <p:nvPicPr>
          <p:cNvPr descr="\underset{C_{1},C_{2},..., C_{k}}{\text{minimize   }} \bigg \{ \sum_{k=1}&#10;^K \frac{1}{|C_{k}|} \sum_{i,i^`\in C_{k}}\sum_{j=1}^p\bigg(x_{i,j}-x_{i^`,j}&#10;\bigg)^2 \bigg \}" id="493" name="Google Shape;493;g2488cf56a81_0_201" title="MathEquation,#000000"/>
          <p:cNvPicPr preferRelativeResize="0"/>
          <p:nvPr/>
        </p:nvPicPr>
        <p:blipFill>
          <a:blip r:embed="rId4">
            <a:alphaModFix/>
          </a:blip>
          <a:stretch>
            <a:fillRect/>
          </a:stretch>
        </p:blipFill>
        <p:spPr>
          <a:xfrm>
            <a:off x="1301700" y="3159400"/>
            <a:ext cx="6709434" cy="889000"/>
          </a:xfrm>
          <a:prstGeom prst="rect">
            <a:avLst/>
          </a:prstGeom>
          <a:noFill/>
          <a:ln>
            <a:noFill/>
          </a:ln>
        </p:spPr>
      </p:pic>
      <p:sp>
        <p:nvSpPr>
          <p:cNvPr id="494" name="Google Shape;494;g2488cf56a81_0_201"/>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K-Medias</a:t>
            </a:r>
            <a:endParaRPr b="1" sz="2800">
              <a:solidFill>
                <a:srgbClr val="0000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2488cf56a81_0_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Asignar aleatoriamente cada observación a un cluster (entre 1 y K). Esto sirve como un punto de inicialización</a:t>
            </a:r>
            <a:endParaRPr/>
          </a:p>
          <a:p>
            <a:pPr indent="-342900" lvl="0" marL="457200" rtl="0" algn="l">
              <a:spcBef>
                <a:spcPts val="0"/>
              </a:spcBef>
              <a:spcAft>
                <a:spcPts val="0"/>
              </a:spcAft>
              <a:buSzPts val="1800"/>
              <a:buAutoNum type="arabicPeriod"/>
            </a:pPr>
            <a:r>
              <a:rPr lang="en"/>
              <a:t>Repetir hasta que la asignación deje de cambiar:</a:t>
            </a:r>
            <a:endParaRPr/>
          </a:p>
          <a:p>
            <a:pPr indent="0" lvl="0" marL="1371600" rtl="0" algn="l">
              <a:spcBef>
                <a:spcPts val="0"/>
              </a:spcBef>
              <a:spcAft>
                <a:spcPts val="0"/>
              </a:spcAft>
              <a:buNone/>
            </a:pPr>
            <a:r>
              <a:rPr lang="en"/>
              <a:t>2.1 Para cada uno de los K clusters, computar el centroide (el vector que contiene el promedio de cada una de las variables a considerar)</a:t>
            </a:r>
            <a:endParaRPr/>
          </a:p>
          <a:p>
            <a:pPr indent="0" lvl="0" marL="1371600" rtl="0" algn="l">
              <a:spcBef>
                <a:spcPts val="0"/>
              </a:spcBef>
              <a:spcAft>
                <a:spcPts val="0"/>
              </a:spcAft>
              <a:buNone/>
            </a:pPr>
            <a:r>
              <a:rPr lang="en"/>
              <a:t>2.2 Computar la distancia euclidiana de cada caso a cada centroide y asignar cada caso al cluster con el centroide más cercano</a:t>
            </a:r>
            <a:endParaRPr/>
          </a:p>
        </p:txBody>
      </p:sp>
      <p:sp>
        <p:nvSpPr>
          <p:cNvPr id="500" name="Google Shape;500;g2488cf56a81_0_208"/>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K-Medias - Algoritmo</a:t>
            </a:r>
            <a:endParaRPr b="1" sz="2800">
              <a:solidFill>
                <a:srgbClr val="0000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id="505" name="Google Shape;505;g2488cf56a81_0_213"/>
          <p:cNvPicPr preferRelativeResize="0"/>
          <p:nvPr/>
        </p:nvPicPr>
        <p:blipFill rotWithShape="1">
          <a:blip r:embed="rId3">
            <a:alphaModFix/>
          </a:blip>
          <a:srcRect b="50201" l="0" r="64252" t="1313"/>
          <a:stretch/>
        </p:blipFill>
        <p:spPr>
          <a:xfrm>
            <a:off x="1586300" y="971400"/>
            <a:ext cx="1547551" cy="1976424"/>
          </a:xfrm>
          <a:prstGeom prst="rect">
            <a:avLst/>
          </a:prstGeom>
          <a:noFill/>
          <a:ln>
            <a:noFill/>
          </a:ln>
        </p:spPr>
      </p:pic>
      <p:sp>
        <p:nvSpPr>
          <p:cNvPr id="506" name="Google Shape;506;g2488cf56a81_0_213"/>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K-Medias - Algoritmo</a:t>
            </a:r>
            <a:endParaRPr b="1" sz="2800">
              <a:solidFill>
                <a:srgbClr val="0000FF"/>
              </a:solidFill>
            </a:endParaRPr>
          </a:p>
        </p:txBody>
      </p:sp>
      <p:sp>
        <p:nvSpPr>
          <p:cNvPr id="507" name="Google Shape;507;g2488cf56a81_0_213"/>
          <p:cNvSpPr txBox="1"/>
          <p:nvPr/>
        </p:nvSpPr>
        <p:spPr>
          <a:xfrm>
            <a:off x="311700" y="1316500"/>
            <a:ext cx="1383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Definimos el número de clusters que buscamos (k)</a:t>
            </a:r>
            <a:endParaRPr>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g2488cf56a81_0_219"/>
          <p:cNvPicPr preferRelativeResize="0"/>
          <p:nvPr/>
        </p:nvPicPr>
        <p:blipFill rotWithShape="1">
          <a:blip r:embed="rId3">
            <a:alphaModFix/>
          </a:blip>
          <a:srcRect b="50201" l="0" r="33016" t="1313"/>
          <a:stretch/>
        </p:blipFill>
        <p:spPr>
          <a:xfrm>
            <a:off x="1586300" y="971400"/>
            <a:ext cx="2899850" cy="1976424"/>
          </a:xfrm>
          <a:prstGeom prst="rect">
            <a:avLst/>
          </a:prstGeom>
          <a:noFill/>
          <a:ln>
            <a:noFill/>
          </a:ln>
        </p:spPr>
      </p:pic>
      <p:sp>
        <p:nvSpPr>
          <p:cNvPr id="513" name="Google Shape;513;g2488cf56a81_0_219"/>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K-Medias - Algoritmo</a:t>
            </a:r>
            <a:endParaRPr b="1" sz="2800">
              <a:solidFill>
                <a:srgbClr val="0000FF"/>
              </a:solidFill>
            </a:endParaRPr>
          </a:p>
        </p:txBody>
      </p:sp>
      <p:sp>
        <p:nvSpPr>
          <p:cNvPr id="514" name="Google Shape;514;g2488cf56a81_0_219"/>
          <p:cNvSpPr txBox="1"/>
          <p:nvPr/>
        </p:nvSpPr>
        <p:spPr>
          <a:xfrm>
            <a:off x="311700" y="1316500"/>
            <a:ext cx="13839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chemeClr val="dk2"/>
                </a:solidFill>
              </a:rPr>
              <a:t>Definimos el número de clusters que buscamos (k)</a:t>
            </a:r>
            <a:endParaRPr>
              <a:solidFill>
                <a:schemeClr val="dk2"/>
              </a:solidFill>
            </a:endParaRPr>
          </a:p>
        </p:txBody>
      </p:sp>
      <p:sp>
        <p:nvSpPr>
          <p:cNvPr id="515" name="Google Shape;515;g2488cf56a81_0_219"/>
          <p:cNvSpPr txBox="1"/>
          <p:nvPr/>
        </p:nvSpPr>
        <p:spPr>
          <a:xfrm>
            <a:off x="4321575" y="21100"/>
            <a:ext cx="1869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Inicializamos los clusters de forma aleatoria</a:t>
            </a:r>
            <a:endParaRPr>
              <a:solidFill>
                <a:schemeClr val="dk2"/>
              </a:solidFill>
            </a:endParaRPr>
          </a:p>
        </p:txBody>
      </p:sp>
      <p:cxnSp>
        <p:nvCxnSpPr>
          <p:cNvPr id="516" name="Google Shape;516;g2488cf56a81_0_219"/>
          <p:cNvCxnSpPr>
            <a:stCxn id="515" idx="1"/>
          </p:cNvCxnSpPr>
          <p:nvPr/>
        </p:nvCxnSpPr>
        <p:spPr>
          <a:xfrm flipH="1">
            <a:off x="3856575" y="436750"/>
            <a:ext cx="465000" cy="52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idx="1" type="body"/>
          </p:nvPr>
        </p:nvSpPr>
        <p:spPr>
          <a:xfrm>
            <a:off x="311700" y="771475"/>
            <a:ext cx="8520600" cy="34614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800"/>
              <a:buNone/>
            </a:pPr>
            <a:r>
              <a:t/>
            </a:r>
            <a:endParaRPr/>
          </a:p>
          <a:p>
            <a:pPr indent="-342900" lvl="0" marL="457200" rtl="0" algn="just">
              <a:lnSpc>
                <a:spcPct val="115000"/>
              </a:lnSpc>
              <a:spcBef>
                <a:spcPts val="1600"/>
              </a:spcBef>
              <a:spcAft>
                <a:spcPts val="1600"/>
              </a:spcAft>
              <a:buClr>
                <a:schemeClr val="dk1"/>
              </a:buClr>
              <a:buSzPts val="1800"/>
              <a:buChar char="●"/>
            </a:pPr>
            <a:r>
              <a:rPr b="1" lang="en"/>
              <a:t>Reducción de la dimensionalidad:</a:t>
            </a:r>
            <a:r>
              <a:rPr lang="en"/>
              <a:t> encontrar combinaciones de features que reemplacen a los originales para reducir la dimensión del problema. “Reescribir” los datos en una menor cantidad de variables (o dimensiones)</a:t>
            </a:r>
            <a:endParaRPr/>
          </a:p>
        </p:txBody>
      </p:sp>
      <p:sp>
        <p:nvSpPr>
          <p:cNvPr id="83" name="Google Shape;83;p4"/>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b="1" lang="en">
                <a:solidFill>
                  <a:srgbClr val="0000FF"/>
                </a:solidFill>
              </a:rPr>
              <a:t>¿Qué podemos hacer solo con las features? </a:t>
            </a:r>
            <a:endParaRPr b="1">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500"/>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500"/>
                                        <p:tgtEl>
                                          <p:spTgt spid="8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pic>
        <p:nvPicPr>
          <p:cNvPr id="521" name="Google Shape;521;g2488cf56a81_0_227"/>
          <p:cNvPicPr preferRelativeResize="0"/>
          <p:nvPr/>
        </p:nvPicPr>
        <p:blipFill rotWithShape="1">
          <a:blip r:embed="rId3">
            <a:alphaModFix/>
          </a:blip>
          <a:srcRect b="50201" l="0" r="0" t="1313"/>
          <a:stretch/>
        </p:blipFill>
        <p:spPr>
          <a:xfrm>
            <a:off x="1586300" y="971400"/>
            <a:ext cx="4329175" cy="1976424"/>
          </a:xfrm>
          <a:prstGeom prst="rect">
            <a:avLst/>
          </a:prstGeom>
          <a:noFill/>
          <a:ln>
            <a:noFill/>
          </a:ln>
        </p:spPr>
      </p:pic>
      <p:sp>
        <p:nvSpPr>
          <p:cNvPr id="522" name="Google Shape;522;g2488cf56a81_0_227"/>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K-Medias - Algoritmo</a:t>
            </a:r>
            <a:endParaRPr b="1" sz="2800">
              <a:solidFill>
                <a:srgbClr val="0000FF"/>
              </a:solidFill>
            </a:endParaRPr>
          </a:p>
        </p:txBody>
      </p:sp>
      <p:sp>
        <p:nvSpPr>
          <p:cNvPr id="523" name="Google Shape;523;g2488cf56a81_0_227"/>
          <p:cNvSpPr txBox="1"/>
          <p:nvPr/>
        </p:nvSpPr>
        <p:spPr>
          <a:xfrm>
            <a:off x="311700" y="1316500"/>
            <a:ext cx="1383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Definimos el número de clusters que buscamos (k)</a:t>
            </a:r>
            <a:endParaRPr>
              <a:solidFill>
                <a:schemeClr val="dk2"/>
              </a:solidFill>
            </a:endParaRPr>
          </a:p>
        </p:txBody>
      </p:sp>
      <p:sp>
        <p:nvSpPr>
          <p:cNvPr id="524" name="Google Shape;524;g2488cf56a81_0_227"/>
          <p:cNvSpPr txBox="1"/>
          <p:nvPr/>
        </p:nvSpPr>
        <p:spPr>
          <a:xfrm>
            <a:off x="4321575" y="21100"/>
            <a:ext cx="1869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Inicializamos los clusters de forma aleatoria</a:t>
            </a:r>
            <a:endParaRPr>
              <a:solidFill>
                <a:schemeClr val="dk2"/>
              </a:solidFill>
            </a:endParaRPr>
          </a:p>
        </p:txBody>
      </p:sp>
      <p:cxnSp>
        <p:nvCxnSpPr>
          <p:cNvPr id="525" name="Google Shape;525;g2488cf56a81_0_227"/>
          <p:cNvCxnSpPr>
            <a:stCxn id="524" idx="1"/>
          </p:cNvCxnSpPr>
          <p:nvPr/>
        </p:nvCxnSpPr>
        <p:spPr>
          <a:xfrm flipH="1">
            <a:off x="3856575" y="436750"/>
            <a:ext cx="465000" cy="522000"/>
          </a:xfrm>
          <a:prstGeom prst="straightConnector1">
            <a:avLst/>
          </a:prstGeom>
          <a:noFill/>
          <a:ln cap="flat" cmpd="sng" w="9525">
            <a:solidFill>
              <a:schemeClr val="dk2"/>
            </a:solidFill>
            <a:prstDash val="solid"/>
            <a:round/>
            <a:headEnd len="med" w="med" type="none"/>
            <a:tailEnd len="med" w="med" type="triangle"/>
          </a:ln>
        </p:spPr>
      </p:cxnSp>
      <p:sp>
        <p:nvSpPr>
          <p:cNvPr id="526" name="Google Shape;526;g2488cf56a81_0_227"/>
          <p:cNvSpPr txBox="1"/>
          <p:nvPr/>
        </p:nvSpPr>
        <p:spPr>
          <a:xfrm>
            <a:off x="6538925" y="1070325"/>
            <a:ext cx="17997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chemeClr val="dk2"/>
                </a:solidFill>
              </a:rPr>
              <a:t>Calculamos los </a:t>
            </a:r>
            <a:r>
              <a:rPr b="1" lang="en">
                <a:solidFill>
                  <a:schemeClr val="dk2"/>
                </a:solidFill>
              </a:rPr>
              <a:t>centroides</a:t>
            </a:r>
            <a:r>
              <a:rPr lang="en">
                <a:solidFill>
                  <a:schemeClr val="dk2"/>
                </a:solidFill>
              </a:rPr>
              <a:t> (centros) de cada cluster como el promedio de las features de sus samples</a:t>
            </a:r>
            <a:endParaRPr>
              <a:solidFill>
                <a:schemeClr val="dk2"/>
              </a:solidFill>
            </a:endParaRPr>
          </a:p>
        </p:txBody>
      </p:sp>
      <p:cxnSp>
        <p:nvCxnSpPr>
          <p:cNvPr id="527" name="Google Shape;527;g2488cf56a81_0_227"/>
          <p:cNvCxnSpPr>
            <a:stCxn id="526" idx="1"/>
          </p:cNvCxnSpPr>
          <p:nvPr/>
        </p:nvCxnSpPr>
        <p:spPr>
          <a:xfrm flipH="1">
            <a:off x="5837825" y="1916925"/>
            <a:ext cx="701100" cy="108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pic>
        <p:nvPicPr>
          <p:cNvPr id="532" name="Google Shape;532;g2488cf56a81_0_237"/>
          <p:cNvPicPr preferRelativeResize="0"/>
          <p:nvPr/>
        </p:nvPicPr>
        <p:blipFill rotWithShape="1">
          <a:blip r:embed="rId3">
            <a:alphaModFix/>
          </a:blip>
          <a:srcRect b="1410" l="0" r="0" t="1313"/>
          <a:stretch/>
        </p:blipFill>
        <p:spPr>
          <a:xfrm>
            <a:off x="1586300" y="971400"/>
            <a:ext cx="4329175" cy="3965500"/>
          </a:xfrm>
          <a:prstGeom prst="rect">
            <a:avLst/>
          </a:prstGeom>
          <a:noFill/>
          <a:ln>
            <a:noFill/>
          </a:ln>
        </p:spPr>
      </p:pic>
      <p:sp>
        <p:nvSpPr>
          <p:cNvPr id="533" name="Google Shape;533;g2488cf56a81_0_237"/>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K-Medias - Algoritmo</a:t>
            </a:r>
            <a:endParaRPr b="1" sz="2800">
              <a:solidFill>
                <a:srgbClr val="0000FF"/>
              </a:solidFill>
            </a:endParaRPr>
          </a:p>
        </p:txBody>
      </p:sp>
      <p:sp>
        <p:nvSpPr>
          <p:cNvPr id="534" name="Google Shape;534;g2488cf56a81_0_237"/>
          <p:cNvSpPr/>
          <p:nvPr/>
        </p:nvSpPr>
        <p:spPr>
          <a:xfrm>
            <a:off x="3155315" y="2904905"/>
            <a:ext cx="2683200" cy="2010600"/>
          </a:xfrm>
          <a:prstGeom prst="rect">
            <a:avLst/>
          </a:prstGeom>
          <a:solidFill>
            <a:schemeClr val="lt1"/>
          </a:solid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535" name="Google Shape;535;g2488cf56a81_0_237"/>
          <p:cNvSpPr txBox="1"/>
          <p:nvPr/>
        </p:nvSpPr>
        <p:spPr>
          <a:xfrm>
            <a:off x="311700" y="1316500"/>
            <a:ext cx="1383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Definimos el número de clusters que buscamos (k)</a:t>
            </a:r>
            <a:endParaRPr/>
          </a:p>
        </p:txBody>
      </p:sp>
      <p:sp>
        <p:nvSpPr>
          <p:cNvPr id="536" name="Google Shape;536;g2488cf56a81_0_237"/>
          <p:cNvSpPr txBox="1"/>
          <p:nvPr/>
        </p:nvSpPr>
        <p:spPr>
          <a:xfrm>
            <a:off x="4321575" y="21100"/>
            <a:ext cx="1869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Inicializamos los clusters de forma aleatoria</a:t>
            </a:r>
            <a:endParaRPr>
              <a:solidFill>
                <a:schemeClr val="dk2"/>
              </a:solidFill>
            </a:endParaRPr>
          </a:p>
        </p:txBody>
      </p:sp>
      <p:cxnSp>
        <p:nvCxnSpPr>
          <p:cNvPr id="537" name="Google Shape;537;g2488cf56a81_0_237"/>
          <p:cNvCxnSpPr>
            <a:stCxn id="536" idx="1"/>
          </p:cNvCxnSpPr>
          <p:nvPr/>
        </p:nvCxnSpPr>
        <p:spPr>
          <a:xfrm flipH="1">
            <a:off x="3856575" y="436750"/>
            <a:ext cx="465000" cy="522000"/>
          </a:xfrm>
          <a:prstGeom prst="straightConnector1">
            <a:avLst/>
          </a:prstGeom>
          <a:noFill/>
          <a:ln cap="flat" cmpd="sng" w="9525">
            <a:solidFill>
              <a:schemeClr val="dk2"/>
            </a:solidFill>
            <a:prstDash val="solid"/>
            <a:round/>
            <a:headEnd len="med" w="med" type="none"/>
            <a:tailEnd len="med" w="med" type="triangle"/>
          </a:ln>
        </p:spPr>
      </p:cxnSp>
      <p:sp>
        <p:nvSpPr>
          <p:cNvPr id="538" name="Google Shape;538;g2488cf56a81_0_237"/>
          <p:cNvSpPr txBox="1"/>
          <p:nvPr/>
        </p:nvSpPr>
        <p:spPr>
          <a:xfrm>
            <a:off x="6538925" y="1070325"/>
            <a:ext cx="17997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chemeClr val="dk2"/>
                </a:solidFill>
              </a:rPr>
              <a:t>Calculamos los </a:t>
            </a:r>
            <a:r>
              <a:rPr b="1" lang="en">
                <a:solidFill>
                  <a:schemeClr val="dk2"/>
                </a:solidFill>
              </a:rPr>
              <a:t>centroides</a:t>
            </a:r>
            <a:r>
              <a:rPr lang="en">
                <a:solidFill>
                  <a:schemeClr val="dk2"/>
                </a:solidFill>
              </a:rPr>
              <a:t> (centros) de cada cluster como el promedio de las features de sus samples</a:t>
            </a:r>
            <a:endParaRPr>
              <a:solidFill>
                <a:schemeClr val="dk2"/>
              </a:solidFill>
            </a:endParaRPr>
          </a:p>
        </p:txBody>
      </p:sp>
      <p:cxnSp>
        <p:nvCxnSpPr>
          <p:cNvPr id="539" name="Google Shape;539;g2488cf56a81_0_237"/>
          <p:cNvCxnSpPr>
            <a:stCxn id="538" idx="1"/>
          </p:cNvCxnSpPr>
          <p:nvPr/>
        </p:nvCxnSpPr>
        <p:spPr>
          <a:xfrm flipH="1">
            <a:off x="5837825" y="1916925"/>
            <a:ext cx="701100" cy="108600"/>
          </a:xfrm>
          <a:prstGeom prst="straightConnector1">
            <a:avLst/>
          </a:prstGeom>
          <a:noFill/>
          <a:ln cap="flat" cmpd="sng" w="9525">
            <a:solidFill>
              <a:schemeClr val="dk2"/>
            </a:solidFill>
            <a:prstDash val="solid"/>
            <a:round/>
            <a:headEnd len="med" w="med" type="none"/>
            <a:tailEnd len="med" w="med" type="triangle"/>
          </a:ln>
        </p:spPr>
      </p:cxnSp>
      <p:sp>
        <p:nvSpPr>
          <p:cNvPr id="540" name="Google Shape;540;g2488cf56a81_0_237"/>
          <p:cNvSpPr txBox="1"/>
          <p:nvPr/>
        </p:nvSpPr>
        <p:spPr>
          <a:xfrm>
            <a:off x="162700" y="3007600"/>
            <a:ext cx="123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Asignamos cada caso al cluster con centroide más cercano</a:t>
            </a:r>
            <a:endParaRPr/>
          </a:p>
        </p:txBody>
      </p:sp>
      <p:cxnSp>
        <p:nvCxnSpPr>
          <p:cNvPr id="541" name="Google Shape;541;g2488cf56a81_0_237"/>
          <p:cNvCxnSpPr>
            <a:stCxn id="540" idx="3"/>
          </p:cNvCxnSpPr>
          <p:nvPr/>
        </p:nvCxnSpPr>
        <p:spPr>
          <a:xfrm>
            <a:off x="1402600" y="3638650"/>
            <a:ext cx="429000" cy="31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id="546" name="Google Shape;546;g2488cf56a81_0_250"/>
          <p:cNvPicPr preferRelativeResize="0"/>
          <p:nvPr/>
        </p:nvPicPr>
        <p:blipFill rotWithShape="1">
          <a:blip r:embed="rId3">
            <a:alphaModFix/>
          </a:blip>
          <a:srcRect b="1410" l="0" r="0" t="1313"/>
          <a:stretch/>
        </p:blipFill>
        <p:spPr>
          <a:xfrm>
            <a:off x="1586300" y="971400"/>
            <a:ext cx="4329175" cy="3965500"/>
          </a:xfrm>
          <a:prstGeom prst="rect">
            <a:avLst/>
          </a:prstGeom>
          <a:noFill/>
          <a:ln>
            <a:noFill/>
          </a:ln>
        </p:spPr>
      </p:pic>
      <p:sp>
        <p:nvSpPr>
          <p:cNvPr id="547" name="Google Shape;547;g2488cf56a81_0_250"/>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K-Medias - Algoritmo</a:t>
            </a:r>
            <a:endParaRPr b="1" sz="2800">
              <a:solidFill>
                <a:srgbClr val="0000FF"/>
              </a:solidFill>
            </a:endParaRPr>
          </a:p>
        </p:txBody>
      </p:sp>
      <p:sp>
        <p:nvSpPr>
          <p:cNvPr id="548" name="Google Shape;548;g2488cf56a81_0_250"/>
          <p:cNvSpPr/>
          <p:nvPr/>
        </p:nvSpPr>
        <p:spPr>
          <a:xfrm>
            <a:off x="4500445" y="2904900"/>
            <a:ext cx="1338000" cy="2010600"/>
          </a:xfrm>
          <a:prstGeom prst="rect">
            <a:avLst/>
          </a:prstGeom>
          <a:solidFill>
            <a:schemeClr val="lt1"/>
          </a:solid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549" name="Google Shape;549;g2488cf56a81_0_250"/>
          <p:cNvSpPr txBox="1"/>
          <p:nvPr/>
        </p:nvSpPr>
        <p:spPr>
          <a:xfrm>
            <a:off x="311700" y="1316500"/>
            <a:ext cx="1383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Definimos el número de clusters que buscamos (k)</a:t>
            </a:r>
            <a:endParaRPr>
              <a:solidFill>
                <a:schemeClr val="dk2"/>
              </a:solidFill>
            </a:endParaRPr>
          </a:p>
        </p:txBody>
      </p:sp>
      <p:sp>
        <p:nvSpPr>
          <p:cNvPr id="550" name="Google Shape;550;g2488cf56a81_0_250"/>
          <p:cNvSpPr txBox="1"/>
          <p:nvPr/>
        </p:nvSpPr>
        <p:spPr>
          <a:xfrm>
            <a:off x="4321575" y="21100"/>
            <a:ext cx="1869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2"/>
                </a:solidFill>
              </a:rPr>
              <a:t>Inicializamos los clusters de forma aleatoria</a:t>
            </a:r>
            <a:endParaRPr>
              <a:solidFill>
                <a:schemeClr val="dk2"/>
              </a:solidFill>
            </a:endParaRPr>
          </a:p>
        </p:txBody>
      </p:sp>
      <p:cxnSp>
        <p:nvCxnSpPr>
          <p:cNvPr id="551" name="Google Shape;551;g2488cf56a81_0_250"/>
          <p:cNvCxnSpPr>
            <a:stCxn id="550" idx="1"/>
          </p:cNvCxnSpPr>
          <p:nvPr/>
        </p:nvCxnSpPr>
        <p:spPr>
          <a:xfrm flipH="1">
            <a:off x="3856575" y="436750"/>
            <a:ext cx="465000" cy="522000"/>
          </a:xfrm>
          <a:prstGeom prst="straightConnector1">
            <a:avLst/>
          </a:prstGeom>
          <a:noFill/>
          <a:ln cap="flat" cmpd="sng" w="9525">
            <a:solidFill>
              <a:schemeClr val="dk2"/>
            </a:solidFill>
            <a:prstDash val="solid"/>
            <a:round/>
            <a:headEnd len="med" w="med" type="none"/>
            <a:tailEnd len="med" w="med" type="triangle"/>
          </a:ln>
        </p:spPr>
      </p:cxnSp>
      <p:sp>
        <p:nvSpPr>
          <p:cNvPr id="552" name="Google Shape;552;g2488cf56a81_0_250"/>
          <p:cNvSpPr txBox="1"/>
          <p:nvPr/>
        </p:nvSpPr>
        <p:spPr>
          <a:xfrm>
            <a:off x="6538925" y="1070325"/>
            <a:ext cx="17997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chemeClr val="dk2"/>
                </a:solidFill>
              </a:rPr>
              <a:t>Calculamos los </a:t>
            </a:r>
            <a:r>
              <a:rPr b="1" lang="en">
                <a:solidFill>
                  <a:schemeClr val="dk2"/>
                </a:solidFill>
              </a:rPr>
              <a:t>centroides</a:t>
            </a:r>
            <a:r>
              <a:rPr lang="en">
                <a:solidFill>
                  <a:schemeClr val="dk2"/>
                </a:solidFill>
              </a:rPr>
              <a:t> (centros) de cada cluster como el promedio de las features de sus samples</a:t>
            </a:r>
            <a:endParaRPr>
              <a:solidFill>
                <a:schemeClr val="dk2"/>
              </a:solidFill>
            </a:endParaRPr>
          </a:p>
        </p:txBody>
      </p:sp>
      <p:cxnSp>
        <p:nvCxnSpPr>
          <p:cNvPr id="553" name="Google Shape;553;g2488cf56a81_0_250"/>
          <p:cNvCxnSpPr>
            <a:stCxn id="552" idx="1"/>
          </p:cNvCxnSpPr>
          <p:nvPr/>
        </p:nvCxnSpPr>
        <p:spPr>
          <a:xfrm flipH="1">
            <a:off x="5837825" y="1916925"/>
            <a:ext cx="701100" cy="108600"/>
          </a:xfrm>
          <a:prstGeom prst="straightConnector1">
            <a:avLst/>
          </a:prstGeom>
          <a:noFill/>
          <a:ln cap="flat" cmpd="sng" w="9525">
            <a:solidFill>
              <a:schemeClr val="dk2"/>
            </a:solidFill>
            <a:prstDash val="solid"/>
            <a:round/>
            <a:headEnd len="med" w="med" type="none"/>
            <a:tailEnd len="med" w="med" type="triangle"/>
          </a:ln>
        </p:spPr>
      </p:cxnSp>
      <p:sp>
        <p:nvSpPr>
          <p:cNvPr id="554" name="Google Shape;554;g2488cf56a81_0_250"/>
          <p:cNvSpPr txBox="1"/>
          <p:nvPr/>
        </p:nvSpPr>
        <p:spPr>
          <a:xfrm>
            <a:off x="162700" y="3007600"/>
            <a:ext cx="123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Asignamos cada caso al cluster con centroide más cercano</a:t>
            </a:r>
            <a:endParaRPr/>
          </a:p>
        </p:txBody>
      </p:sp>
      <p:cxnSp>
        <p:nvCxnSpPr>
          <p:cNvPr id="555" name="Google Shape;555;g2488cf56a81_0_250"/>
          <p:cNvCxnSpPr>
            <a:stCxn id="554" idx="3"/>
          </p:cNvCxnSpPr>
          <p:nvPr/>
        </p:nvCxnSpPr>
        <p:spPr>
          <a:xfrm>
            <a:off x="1402600" y="3638650"/>
            <a:ext cx="429000" cy="310800"/>
          </a:xfrm>
          <a:prstGeom prst="straightConnector1">
            <a:avLst/>
          </a:prstGeom>
          <a:noFill/>
          <a:ln cap="flat" cmpd="sng" w="9525">
            <a:solidFill>
              <a:schemeClr val="dk2"/>
            </a:solidFill>
            <a:prstDash val="solid"/>
            <a:round/>
            <a:headEnd len="med" w="med" type="none"/>
            <a:tailEnd len="med" w="med" type="triangle"/>
          </a:ln>
        </p:spPr>
      </p:cxnSp>
      <p:cxnSp>
        <p:nvCxnSpPr>
          <p:cNvPr id="556" name="Google Shape;556;g2488cf56a81_0_250"/>
          <p:cNvCxnSpPr>
            <a:stCxn id="552" idx="1"/>
          </p:cNvCxnSpPr>
          <p:nvPr/>
        </p:nvCxnSpPr>
        <p:spPr>
          <a:xfrm flipH="1">
            <a:off x="4013825" y="1916925"/>
            <a:ext cx="2525100" cy="12528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pic>
        <p:nvPicPr>
          <p:cNvPr id="561" name="Google Shape;561;g2488cf56a81_0_264"/>
          <p:cNvPicPr preferRelativeResize="0"/>
          <p:nvPr/>
        </p:nvPicPr>
        <p:blipFill rotWithShape="1">
          <a:blip r:embed="rId3">
            <a:alphaModFix/>
          </a:blip>
          <a:srcRect b="1410" l="0" r="0" t="1313"/>
          <a:stretch/>
        </p:blipFill>
        <p:spPr>
          <a:xfrm>
            <a:off x="1586300" y="971400"/>
            <a:ext cx="4329175" cy="3965500"/>
          </a:xfrm>
          <a:prstGeom prst="rect">
            <a:avLst/>
          </a:prstGeom>
          <a:noFill/>
          <a:ln>
            <a:noFill/>
          </a:ln>
        </p:spPr>
      </p:pic>
      <p:sp>
        <p:nvSpPr>
          <p:cNvPr id="562" name="Google Shape;562;g2488cf56a81_0_264"/>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K-Medias - Algoritmo</a:t>
            </a:r>
            <a:endParaRPr b="1" sz="2800">
              <a:solidFill>
                <a:srgbClr val="0000FF"/>
              </a:solidFill>
            </a:endParaRPr>
          </a:p>
        </p:txBody>
      </p:sp>
      <p:sp>
        <p:nvSpPr>
          <p:cNvPr id="563" name="Google Shape;563;g2488cf56a81_0_264"/>
          <p:cNvSpPr txBox="1"/>
          <p:nvPr/>
        </p:nvSpPr>
        <p:spPr>
          <a:xfrm>
            <a:off x="311700" y="1316500"/>
            <a:ext cx="1383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Definimos el número de clusters que buscamos (k)</a:t>
            </a:r>
            <a:endParaRPr>
              <a:solidFill>
                <a:schemeClr val="dk2"/>
              </a:solidFill>
            </a:endParaRPr>
          </a:p>
        </p:txBody>
      </p:sp>
      <p:sp>
        <p:nvSpPr>
          <p:cNvPr id="564" name="Google Shape;564;g2488cf56a81_0_264"/>
          <p:cNvSpPr txBox="1"/>
          <p:nvPr/>
        </p:nvSpPr>
        <p:spPr>
          <a:xfrm>
            <a:off x="4321575" y="21100"/>
            <a:ext cx="1869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2"/>
                </a:solidFill>
              </a:rPr>
              <a:t>Inicializamos los clusters de forma aleatoria</a:t>
            </a:r>
            <a:endParaRPr>
              <a:solidFill>
                <a:schemeClr val="dk2"/>
              </a:solidFill>
            </a:endParaRPr>
          </a:p>
        </p:txBody>
      </p:sp>
      <p:cxnSp>
        <p:nvCxnSpPr>
          <p:cNvPr id="565" name="Google Shape;565;g2488cf56a81_0_264"/>
          <p:cNvCxnSpPr>
            <a:stCxn id="564" idx="1"/>
          </p:cNvCxnSpPr>
          <p:nvPr/>
        </p:nvCxnSpPr>
        <p:spPr>
          <a:xfrm flipH="1">
            <a:off x="3856575" y="436750"/>
            <a:ext cx="465000" cy="522000"/>
          </a:xfrm>
          <a:prstGeom prst="straightConnector1">
            <a:avLst/>
          </a:prstGeom>
          <a:noFill/>
          <a:ln cap="flat" cmpd="sng" w="9525">
            <a:solidFill>
              <a:schemeClr val="dk2"/>
            </a:solidFill>
            <a:prstDash val="solid"/>
            <a:round/>
            <a:headEnd len="med" w="med" type="none"/>
            <a:tailEnd len="med" w="med" type="triangle"/>
          </a:ln>
        </p:spPr>
      </p:cxnSp>
      <p:sp>
        <p:nvSpPr>
          <p:cNvPr id="566" name="Google Shape;566;g2488cf56a81_0_264"/>
          <p:cNvSpPr txBox="1"/>
          <p:nvPr/>
        </p:nvSpPr>
        <p:spPr>
          <a:xfrm>
            <a:off x="6538925" y="1070325"/>
            <a:ext cx="17997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chemeClr val="dk2"/>
                </a:solidFill>
              </a:rPr>
              <a:t>Calculamos los </a:t>
            </a:r>
            <a:r>
              <a:rPr b="1" lang="en">
                <a:solidFill>
                  <a:schemeClr val="dk2"/>
                </a:solidFill>
              </a:rPr>
              <a:t>centroides</a:t>
            </a:r>
            <a:r>
              <a:rPr lang="en">
                <a:solidFill>
                  <a:schemeClr val="dk2"/>
                </a:solidFill>
              </a:rPr>
              <a:t> (centros) de cada cluster como el promedio de las features de sus samples</a:t>
            </a:r>
            <a:endParaRPr>
              <a:solidFill>
                <a:schemeClr val="dk2"/>
              </a:solidFill>
            </a:endParaRPr>
          </a:p>
        </p:txBody>
      </p:sp>
      <p:cxnSp>
        <p:nvCxnSpPr>
          <p:cNvPr id="567" name="Google Shape;567;g2488cf56a81_0_264"/>
          <p:cNvCxnSpPr>
            <a:stCxn id="566" idx="1"/>
          </p:cNvCxnSpPr>
          <p:nvPr/>
        </p:nvCxnSpPr>
        <p:spPr>
          <a:xfrm flipH="1">
            <a:off x="5837825" y="1916925"/>
            <a:ext cx="701100" cy="108600"/>
          </a:xfrm>
          <a:prstGeom prst="straightConnector1">
            <a:avLst/>
          </a:prstGeom>
          <a:noFill/>
          <a:ln cap="flat" cmpd="sng" w="9525">
            <a:solidFill>
              <a:schemeClr val="dk2"/>
            </a:solidFill>
            <a:prstDash val="solid"/>
            <a:round/>
            <a:headEnd len="med" w="med" type="none"/>
            <a:tailEnd len="med" w="med" type="triangle"/>
          </a:ln>
        </p:spPr>
      </p:cxnSp>
      <p:sp>
        <p:nvSpPr>
          <p:cNvPr id="568" name="Google Shape;568;g2488cf56a81_0_264"/>
          <p:cNvSpPr txBox="1"/>
          <p:nvPr/>
        </p:nvSpPr>
        <p:spPr>
          <a:xfrm>
            <a:off x="162700" y="3007600"/>
            <a:ext cx="123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Asignamos cada caso al cluster con centroide más cercano</a:t>
            </a:r>
            <a:endParaRPr/>
          </a:p>
        </p:txBody>
      </p:sp>
      <p:cxnSp>
        <p:nvCxnSpPr>
          <p:cNvPr id="569" name="Google Shape;569;g2488cf56a81_0_264"/>
          <p:cNvCxnSpPr>
            <a:stCxn id="568" idx="3"/>
          </p:cNvCxnSpPr>
          <p:nvPr/>
        </p:nvCxnSpPr>
        <p:spPr>
          <a:xfrm>
            <a:off x="1402600" y="3638650"/>
            <a:ext cx="429000" cy="310800"/>
          </a:xfrm>
          <a:prstGeom prst="straightConnector1">
            <a:avLst/>
          </a:prstGeom>
          <a:noFill/>
          <a:ln cap="flat" cmpd="sng" w="9525">
            <a:solidFill>
              <a:schemeClr val="dk2"/>
            </a:solidFill>
            <a:prstDash val="solid"/>
            <a:round/>
            <a:headEnd len="med" w="med" type="none"/>
            <a:tailEnd len="med" w="med" type="triangle"/>
          </a:ln>
        </p:spPr>
      </p:cxnSp>
      <p:cxnSp>
        <p:nvCxnSpPr>
          <p:cNvPr id="570" name="Google Shape;570;g2488cf56a81_0_264"/>
          <p:cNvCxnSpPr>
            <a:stCxn id="568" idx="3"/>
          </p:cNvCxnSpPr>
          <p:nvPr/>
        </p:nvCxnSpPr>
        <p:spPr>
          <a:xfrm flipH="1" rot="10800000">
            <a:off x="1402600" y="3098050"/>
            <a:ext cx="3412800" cy="540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pic>
        <p:nvPicPr>
          <p:cNvPr id="575" name="Google Shape;575;g2488cf56a81_0_277"/>
          <p:cNvPicPr preferRelativeResize="0"/>
          <p:nvPr/>
        </p:nvPicPr>
        <p:blipFill rotWithShape="1">
          <a:blip r:embed="rId3">
            <a:alphaModFix/>
          </a:blip>
          <a:srcRect b="0" l="0" r="0" t="0"/>
          <a:stretch/>
        </p:blipFill>
        <p:spPr>
          <a:xfrm>
            <a:off x="1584675" y="971400"/>
            <a:ext cx="4290126" cy="3972350"/>
          </a:xfrm>
          <a:prstGeom prst="rect">
            <a:avLst/>
          </a:prstGeom>
          <a:noFill/>
          <a:ln>
            <a:noFill/>
          </a:ln>
        </p:spPr>
      </p:pic>
      <p:sp>
        <p:nvSpPr>
          <p:cNvPr id="576" name="Google Shape;576;g2488cf56a81_0_277"/>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K-Medias - Diferentes inicializaciones</a:t>
            </a:r>
            <a:endParaRPr b="1" sz="2800">
              <a:solidFill>
                <a:srgbClr val="0000FF"/>
              </a:solidFill>
            </a:endParaRPr>
          </a:p>
        </p:txBody>
      </p:sp>
      <p:sp>
        <p:nvSpPr>
          <p:cNvPr id="577" name="Google Shape;577;g2488cf56a81_0_277"/>
          <p:cNvSpPr txBox="1"/>
          <p:nvPr/>
        </p:nvSpPr>
        <p:spPr>
          <a:xfrm>
            <a:off x="5943600" y="2209800"/>
            <a:ext cx="3000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Inicialización aleatoria: modelo no determinista</a:t>
            </a:r>
            <a:endParaRPr>
              <a:solidFill>
                <a:schemeClr val="dk2"/>
              </a:solidFill>
            </a:endParaRPr>
          </a:p>
          <a:p>
            <a:pPr indent="0" lvl="0" marL="457200" rtl="0" algn="l">
              <a:spcBef>
                <a:spcPts val="0"/>
              </a:spcBef>
              <a:spcAft>
                <a:spcPts val="0"/>
              </a:spcAft>
              <a:buNone/>
            </a:pPr>
            <a:r>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Los resultados dependen de esa inicialización</a:t>
            </a:r>
            <a:endParaRPr>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id="582" name="Google Shape;582;g2488cf56a81_0_283"/>
          <p:cNvPicPr preferRelativeResize="0"/>
          <p:nvPr/>
        </p:nvPicPr>
        <p:blipFill>
          <a:blip r:embed="rId3">
            <a:alphaModFix/>
          </a:blip>
          <a:stretch>
            <a:fillRect/>
          </a:stretch>
        </p:blipFill>
        <p:spPr>
          <a:xfrm>
            <a:off x="5041100" y="1113000"/>
            <a:ext cx="3791201" cy="3820975"/>
          </a:xfrm>
          <a:prstGeom prst="rect">
            <a:avLst/>
          </a:prstGeom>
          <a:noFill/>
          <a:ln>
            <a:noFill/>
          </a:ln>
        </p:spPr>
      </p:pic>
      <p:sp>
        <p:nvSpPr>
          <p:cNvPr id="583" name="Google Shape;583;g2488cf56a81_0_283"/>
          <p:cNvSpPr txBox="1"/>
          <p:nvPr/>
        </p:nvSpPr>
        <p:spPr>
          <a:xfrm>
            <a:off x="311700" y="1113000"/>
            <a:ext cx="3924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0FF00"/>
              </a:buClr>
              <a:buSzPts val="1400"/>
              <a:buChar char="+"/>
            </a:pPr>
            <a:r>
              <a:rPr lang="en">
                <a:solidFill>
                  <a:srgbClr val="00FF00"/>
                </a:solidFill>
              </a:rPr>
              <a:t>Simple y Fácil de implementar</a:t>
            </a:r>
            <a:endParaRPr>
              <a:solidFill>
                <a:srgbClr val="00FF00"/>
              </a:solidFill>
            </a:endParaRPr>
          </a:p>
          <a:p>
            <a:pPr indent="-317500" lvl="0" marL="457200" rtl="0" algn="l">
              <a:spcBef>
                <a:spcPts val="0"/>
              </a:spcBef>
              <a:spcAft>
                <a:spcPts val="0"/>
              </a:spcAft>
              <a:buClr>
                <a:srgbClr val="00FF00"/>
              </a:buClr>
              <a:buSzPts val="1400"/>
              <a:buChar char="+"/>
            </a:pPr>
            <a:r>
              <a:rPr lang="en">
                <a:solidFill>
                  <a:srgbClr val="00FF00"/>
                </a:solidFill>
              </a:rPr>
              <a:t>Orden del algoritmo es lineal</a:t>
            </a:r>
            <a:endParaRPr>
              <a:solidFill>
                <a:srgbClr val="00FF00"/>
              </a:solidFill>
            </a:endParaRPr>
          </a:p>
          <a:p>
            <a:pPr indent="-317500" lvl="0" marL="457200" rtl="0" algn="l">
              <a:spcBef>
                <a:spcPts val="0"/>
              </a:spcBef>
              <a:spcAft>
                <a:spcPts val="0"/>
              </a:spcAft>
              <a:buClr>
                <a:srgbClr val="FF0000"/>
              </a:buClr>
              <a:buSzPts val="1400"/>
              <a:buChar char="-"/>
            </a:pPr>
            <a:r>
              <a:rPr lang="en">
                <a:solidFill>
                  <a:srgbClr val="FF0000"/>
                </a:solidFill>
              </a:rPr>
              <a:t>Depende de la inicialización</a:t>
            </a:r>
            <a:endParaRPr>
              <a:solidFill>
                <a:srgbClr val="FF0000"/>
              </a:solidFill>
            </a:endParaRPr>
          </a:p>
          <a:p>
            <a:pPr indent="-317500" lvl="0" marL="457200" rtl="0" algn="l">
              <a:spcBef>
                <a:spcPts val="0"/>
              </a:spcBef>
              <a:spcAft>
                <a:spcPts val="0"/>
              </a:spcAft>
              <a:buClr>
                <a:srgbClr val="FF0000"/>
              </a:buClr>
              <a:buSzPts val="1400"/>
              <a:buChar char="-"/>
            </a:pPr>
            <a:r>
              <a:rPr lang="en">
                <a:solidFill>
                  <a:srgbClr val="FF0000"/>
                </a:solidFill>
              </a:rPr>
              <a:t>Tiende a caer en un mínimo local</a:t>
            </a:r>
            <a:endParaRPr>
              <a:solidFill>
                <a:srgbClr val="FF0000"/>
              </a:solidFill>
            </a:endParaRPr>
          </a:p>
          <a:p>
            <a:pPr indent="-317500" lvl="0" marL="457200" rtl="0" algn="l">
              <a:spcBef>
                <a:spcPts val="0"/>
              </a:spcBef>
              <a:spcAft>
                <a:spcPts val="0"/>
              </a:spcAft>
              <a:buClr>
                <a:srgbClr val="FF0000"/>
              </a:buClr>
              <a:buSzPts val="1400"/>
              <a:buChar char="-"/>
            </a:pPr>
            <a:r>
              <a:rPr lang="en">
                <a:solidFill>
                  <a:srgbClr val="FF0000"/>
                </a:solidFill>
              </a:rPr>
              <a:t>Sensible a outliers</a:t>
            </a:r>
            <a:endParaRPr>
              <a:solidFill>
                <a:srgbClr val="FF0000"/>
              </a:solidFill>
            </a:endParaRPr>
          </a:p>
          <a:p>
            <a:pPr indent="-317500" lvl="0" marL="457200" rtl="0" algn="l">
              <a:spcBef>
                <a:spcPts val="0"/>
              </a:spcBef>
              <a:spcAft>
                <a:spcPts val="0"/>
              </a:spcAft>
              <a:buClr>
                <a:srgbClr val="FF0000"/>
              </a:buClr>
              <a:buSzPts val="1400"/>
              <a:buChar char="-"/>
            </a:pPr>
            <a:r>
              <a:rPr lang="en">
                <a:solidFill>
                  <a:srgbClr val="FF0000"/>
                </a:solidFill>
              </a:rPr>
              <a:t>Los clusters tienen que tener forma esférica</a:t>
            </a:r>
            <a:endParaRPr>
              <a:solidFill>
                <a:srgbClr val="FF0000"/>
              </a:solidFill>
            </a:endParaRPr>
          </a:p>
          <a:p>
            <a:pPr indent="-317500" lvl="0" marL="457200" rtl="0" algn="l">
              <a:spcBef>
                <a:spcPts val="0"/>
              </a:spcBef>
              <a:spcAft>
                <a:spcPts val="0"/>
              </a:spcAft>
              <a:buClr>
                <a:srgbClr val="FF0000"/>
              </a:buClr>
              <a:buSzPts val="1400"/>
              <a:buChar char="-"/>
            </a:pPr>
            <a:r>
              <a:rPr lang="en">
                <a:solidFill>
                  <a:srgbClr val="FF0000"/>
                </a:solidFill>
              </a:rPr>
              <a:t>No se puede aplicar a data categórica</a:t>
            </a:r>
            <a:endParaRPr>
              <a:solidFill>
                <a:srgbClr val="FF0000"/>
              </a:solidFill>
            </a:endParaRPr>
          </a:p>
        </p:txBody>
      </p:sp>
      <p:pic>
        <p:nvPicPr>
          <p:cNvPr id="584" name="Google Shape;584;g2488cf56a81_0_283"/>
          <p:cNvPicPr preferRelativeResize="0"/>
          <p:nvPr/>
        </p:nvPicPr>
        <p:blipFill>
          <a:blip r:embed="rId4">
            <a:alphaModFix/>
          </a:blip>
          <a:stretch>
            <a:fillRect/>
          </a:stretch>
        </p:blipFill>
        <p:spPr>
          <a:xfrm>
            <a:off x="2770575" y="3116875"/>
            <a:ext cx="1908600" cy="1908600"/>
          </a:xfrm>
          <a:prstGeom prst="rect">
            <a:avLst/>
          </a:prstGeom>
          <a:noFill/>
          <a:ln>
            <a:noFill/>
          </a:ln>
        </p:spPr>
      </p:pic>
      <p:sp>
        <p:nvSpPr>
          <p:cNvPr id="585" name="Google Shape;585;g2488cf56a81_0_283"/>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K-Medias - Ventajas y límites</a:t>
            </a:r>
            <a:endParaRPr b="1" sz="2800">
              <a:solidFill>
                <a:srgbClr val="0000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2488cf56a81_0_290"/>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K-Medias - Ventajas y límites</a:t>
            </a:r>
            <a:endParaRPr b="1" sz="2800">
              <a:solidFill>
                <a:srgbClr val="0000FF"/>
              </a:solidFill>
            </a:endParaRPr>
          </a:p>
        </p:txBody>
      </p:sp>
      <p:pic>
        <p:nvPicPr>
          <p:cNvPr id="591" name="Google Shape;591;g2488cf56a81_0_290"/>
          <p:cNvPicPr preferRelativeResize="0"/>
          <p:nvPr/>
        </p:nvPicPr>
        <p:blipFill>
          <a:blip r:embed="rId3">
            <a:alphaModFix/>
          </a:blip>
          <a:stretch>
            <a:fillRect/>
          </a:stretch>
        </p:blipFill>
        <p:spPr>
          <a:xfrm>
            <a:off x="4232025" y="835925"/>
            <a:ext cx="4972525" cy="3551800"/>
          </a:xfrm>
          <a:prstGeom prst="rect">
            <a:avLst/>
          </a:prstGeom>
          <a:noFill/>
          <a:ln>
            <a:noFill/>
          </a:ln>
        </p:spPr>
      </p:pic>
      <p:sp>
        <p:nvSpPr>
          <p:cNvPr id="592" name="Google Shape;592;g2488cf56a81_0_290"/>
          <p:cNvSpPr txBox="1"/>
          <p:nvPr/>
        </p:nvSpPr>
        <p:spPr>
          <a:xfrm>
            <a:off x="464100" y="1314850"/>
            <a:ext cx="3924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00FF00"/>
              </a:solidFill>
            </a:endParaRPr>
          </a:p>
          <a:p>
            <a:pPr indent="-317500" lvl="0" marL="457200" rtl="0" algn="l">
              <a:spcBef>
                <a:spcPts val="0"/>
              </a:spcBef>
              <a:spcAft>
                <a:spcPts val="0"/>
              </a:spcAft>
              <a:buClr>
                <a:srgbClr val="FF0000"/>
              </a:buClr>
              <a:buSzPts val="1400"/>
              <a:buChar char="-"/>
            </a:pPr>
            <a:r>
              <a:rPr lang="en">
                <a:solidFill>
                  <a:srgbClr val="FF0000"/>
                </a:solidFill>
              </a:rPr>
              <a:t>Da un clustering de los datos aún si los datos no están “clusterizados”</a:t>
            </a:r>
            <a:endParaRPr>
              <a:solidFill>
                <a:srgbClr val="FF0000"/>
              </a:solidFill>
            </a:endParaRPr>
          </a:p>
          <a:p>
            <a:pPr indent="0" lvl="0" marL="457200" rtl="0" algn="l">
              <a:spcBef>
                <a:spcPts val="0"/>
              </a:spcBef>
              <a:spcAft>
                <a:spcPts val="0"/>
              </a:spcAft>
              <a:buNone/>
            </a:pPr>
            <a:r>
              <a:t/>
            </a:r>
            <a:endParaRPr>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2488cf56a81_0_2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K-medias requiere especificar de antemano la cantidad de clusters buscados</a:t>
            </a:r>
            <a:endParaRPr/>
          </a:p>
          <a:p>
            <a:pPr indent="-342900" lvl="0" marL="457200" rtl="0" algn="l">
              <a:spcBef>
                <a:spcPts val="0"/>
              </a:spcBef>
              <a:spcAft>
                <a:spcPts val="0"/>
              </a:spcAft>
              <a:buSzPts val="1800"/>
              <a:buChar char="●"/>
            </a:pPr>
            <a:r>
              <a:rPr lang="en"/>
              <a:t>El clustering jerárquico ofrece un método para tratar de estimarlo</a:t>
            </a:r>
            <a:endParaRPr/>
          </a:p>
          <a:p>
            <a:pPr indent="-342900" lvl="0" marL="457200" rtl="0" algn="l">
              <a:spcBef>
                <a:spcPts val="0"/>
              </a:spcBef>
              <a:spcAft>
                <a:spcPts val="0"/>
              </a:spcAft>
              <a:buSzPts val="1800"/>
              <a:buChar char="●"/>
            </a:pPr>
            <a:r>
              <a:rPr lang="en"/>
              <a:t>Veremos el método más común de clustering jerárquico: bottom-up o “aglomerativo”</a:t>
            </a:r>
            <a:endParaRPr/>
          </a:p>
        </p:txBody>
      </p:sp>
      <p:sp>
        <p:nvSpPr>
          <p:cNvPr id="598" name="Google Shape;598;g2488cf56a81_0_296"/>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 jerárquico</a:t>
            </a:r>
            <a:endParaRPr b="1" sz="2800">
              <a:solidFill>
                <a:srgbClr val="0000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pic>
        <p:nvPicPr>
          <p:cNvPr id="603" name="Google Shape;603;g2488cf56a81_0_301"/>
          <p:cNvPicPr preferRelativeResize="0"/>
          <p:nvPr/>
        </p:nvPicPr>
        <p:blipFill>
          <a:blip r:embed="rId3">
            <a:alphaModFix/>
          </a:blip>
          <a:stretch>
            <a:fillRect/>
          </a:stretch>
        </p:blipFill>
        <p:spPr>
          <a:xfrm>
            <a:off x="2536100" y="1051625"/>
            <a:ext cx="3732125" cy="3787075"/>
          </a:xfrm>
          <a:prstGeom prst="rect">
            <a:avLst/>
          </a:prstGeom>
          <a:noFill/>
          <a:ln>
            <a:noFill/>
          </a:ln>
        </p:spPr>
      </p:pic>
      <p:sp>
        <p:nvSpPr>
          <p:cNvPr id="604" name="Google Shape;604;g2488cf56a81_0_301"/>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 jerárquico</a:t>
            </a:r>
            <a:endParaRPr b="1" sz="2800">
              <a:solidFill>
                <a:srgbClr val="0000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pic>
        <p:nvPicPr>
          <p:cNvPr id="609" name="Google Shape;609;g2488cf56a81_0_306"/>
          <p:cNvPicPr preferRelativeResize="0"/>
          <p:nvPr/>
        </p:nvPicPr>
        <p:blipFill>
          <a:blip r:embed="rId3">
            <a:alphaModFix/>
          </a:blip>
          <a:stretch>
            <a:fillRect/>
          </a:stretch>
        </p:blipFill>
        <p:spPr>
          <a:xfrm>
            <a:off x="2413245" y="1009650"/>
            <a:ext cx="3867330" cy="3905249"/>
          </a:xfrm>
          <a:prstGeom prst="rect">
            <a:avLst/>
          </a:prstGeom>
          <a:noFill/>
          <a:ln>
            <a:noFill/>
          </a:ln>
        </p:spPr>
      </p:pic>
      <p:sp>
        <p:nvSpPr>
          <p:cNvPr id="610" name="Google Shape;610;g2488cf56a81_0_306"/>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 jerárquico</a:t>
            </a:r>
            <a:endParaRPr b="1" sz="280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b="1" lang="en">
                <a:solidFill>
                  <a:srgbClr val="0000FF"/>
                </a:solidFill>
              </a:rPr>
              <a:t>¿Por qué reducir la dimensionalidad del problema?</a:t>
            </a:r>
            <a:endParaRPr b="1">
              <a:solidFill>
                <a:srgbClr val="0000FF"/>
              </a:solidFill>
            </a:endParaRPr>
          </a:p>
        </p:txBody>
      </p:sp>
      <p:sp>
        <p:nvSpPr>
          <p:cNvPr id="89" name="Google Shape;89;p5"/>
          <p:cNvSpPr txBox="1"/>
          <p:nvPr>
            <p:ph idx="1" type="body"/>
          </p:nvPr>
        </p:nvSpPr>
        <p:spPr>
          <a:xfrm>
            <a:off x="446100" y="1202225"/>
            <a:ext cx="8031300" cy="3222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¿Todos los features aportan información relevante? ¿Es necesario trabajar con todos? </a:t>
            </a:r>
            <a:endParaRPr/>
          </a:p>
          <a:p>
            <a:pPr indent="-342900" lvl="0" marL="457200" marR="0" rtl="0" algn="l">
              <a:lnSpc>
                <a:spcPct val="115000"/>
              </a:lnSpc>
              <a:spcBef>
                <a:spcPts val="0"/>
              </a:spcBef>
              <a:spcAft>
                <a:spcPts val="0"/>
              </a:spcAft>
              <a:buSzPts val="1800"/>
              <a:buChar char="-"/>
            </a:pPr>
            <a:r>
              <a:rPr lang="en"/>
              <a:t>Reduciendo la dimensión podemos:</a:t>
            </a:r>
            <a:endParaRPr/>
          </a:p>
          <a:p>
            <a:pPr indent="-342900" lvl="1" marL="914400" marR="0" rtl="0" algn="l">
              <a:lnSpc>
                <a:spcPct val="115000"/>
              </a:lnSpc>
              <a:spcBef>
                <a:spcPts val="0"/>
              </a:spcBef>
              <a:spcAft>
                <a:spcPts val="0"/>
              </a:spcAft>
              <a:buSzPts val="1800"/>
              <a:buChar char="-"/>
            </a:pPr>
            <a:r>
              <a:rPr lang="en" sz="1800"/>
              <a:t>Visualizar los datos en el espacio de dimensión reducida, más fácil de interpretar </a:t>
            </a:r>
            <a:endParaRPr sz="1800"/>
          </a:p>
          <a:p>
            <a:pPr indent="-342900" lvl="1" marL="914400" marR="0" rtl="0" algn="l">
              <a:lnSpc>
                <a:spcPct val="115000"/>
              </a:lnSpc>
              <a:spcBef>
                <a:spcPts val="0"/>
              </a:spcBef>
              <a:spcAft>
                <a:spcPts val="0"/>
              </a:spcAft>
              <a:buSzPts val="1800"/>
              <a:buChar char="-"/>
            </a:pPr>
            <a:r>
              <a:rPr lang="en" sz="1800"/>
              <a:t>Comprimir la información: nos permite separar la señal del ruido (abstracción)</a:t>
            </a:r>
            <a:endParaRPr sz="1800"/>
          </a:p>
          <a:p>
            <a:pPr indent="-342900" lvl="1" marL="914400" marR="0" rtl="0" algn="l">
              <a:lnSpc>
                <a:spcPct val="115000"/>
              </a:lnSpc>
              <a:spcBef>
                <a:spcPts val="0"/>
              </a:spcBef>
              <a:spcAft>
                <a:spcPts val="0"/>
              </a:spcAft>
              <a:buSzPts val="1800"/>
              <a:buChar char="-"/>
            </a:pPr>
            <a:r>
              <a:rPr lang="en" sz="1800"/>
              <a:t>Insumo para clustering: instancias parecidas en un espacio multidimensional son más parecidas en un espacio reducido (emergencia de estructuras).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500"/>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500"/>
                                        <p:tgtEl>
                                          <p:spTgt spid="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500"/>
                                        <p:tgtEl>
                                          <p:spTgt spid="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500"/>
                                        <p:tgtEl>
                                          <p:spTgt spid="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500"/>
                                        <p:tgtEl>
                                          <p:spTgt spid="8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g2488cf56a81_0_311"/>
          <p:cNvPicPr preferRelativeResize="0"/>
          <p:nvPr/>
        </p:nvPicPr>
        <p:blipFill>
          <a:blip r:embed="rId3">
            <a:alphaModFix/>
          </a:blip>
          <a:stretch>
            <a:fillRect/>
          </a:stretch>
        </p:blipFill>
        <p:spPr>
          <a:xfrm>
            <a:off x="2483300" y="1081300"/>
            <a:ext cx="3657450" cy="3698050"/>
          </a:xfrm>
          <a:prstGeom prst="rect">
            <a:avLst/>
          </a:prstGeom>
          <a:noFill/>
          <a:ln>
            <a:noFill/>
          </a:ln>
        </p:spPr>
      </p:pic>
      <p:sp>
        <p:nvSpPr>
          <p:cNvPr id="616" name="Google Shape;616;g2488cf56a81_0_311"/>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 jerárquico</a:t>
            </a:r>
            <a:endParaRPr b="1" sz="2800">
              <a:solidFill>
                <a:srgbClr val="0000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pic>
        <p:nvPicPr>
          <p:cNvPr id="621" name="Google Shape;621;g2488cf56a81_0_316"/>
          <p:cNvPicPr preferRelativeResize="0"/>
          <p:nvPr/>
        </p:nvPicPr>
        <p:blipFill>
          <a:blip r:embed="rId3">
            <a:alphaModFix/>
          </a:blip>
          <a:stretch>
            <a:fillRect/>
          </a:stretch>
        </p:blipFill>
        <p:spPr>
          <a:xfrm>
            <a:off x="2545475" y="989369"/>
            <a:ext cx="3732126" cy="3773132"/>
          </a:xfrm>
          <a:prstGeom prst="rect">
            <a:avLst/>
          </a:prstGeom>
          <a:noFill/>
          <a:ln>
            <a:noFill/>
          </a:ln>
        </p:spPr>
      </p:pic>
      <p:sp>
        <p:nvSpPr>
          <p:cNvPr id="622" name="Google Shape;622;g2488cf56a81_0_316"/>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 jerárquico</a:t>
            </a:r>
            <a:endParaRPr b="1" sz="2800">
              <a:solidFill>
                <a:srgbClr val="0000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pic>
        <p:nvPicPr>
          <p:cNvPr id="627" name="Google Shape;627;g2488cf56a81_0_321"/>
          <p:cNvPicPr preferRelativeResize="0"/>
          <p:nvPr/>
        </p:nvPicPr>
        <p:blipFill>
          <a:blip r:embed="rId3">
            <a:alphaModFix/>
          </a:blip>
          <a:stretch>
            <a:fillRect/>
          </a:stretch>
        </p:blipFill>
        <p:spPr>
          <a:xfrm>
            <a:off x="2444025" y="1020943"/>
            <a:ext cx="3677376" cy="3723349"/>
          </a:xfrm>
          <a:prstGeom prst="rect">
            <a:avLst/>
          </a:prstGeom>
          <a:noFill/>
          <a:ln>
            <a:noFill/>
          </a:ln>
        </p:spPr>
      </p:pic>
      <p:sp>
        <p:nvSpPr>
          <p:cNvPr id="628" name="Google Shape;628;g2488cf56a81_0_321"/>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 jerárquico</a:t>
            </a:r>
            <a:endParaRPr b="1" sz="2800">
              <a:solidFill>
                <a:srgbClr val="0000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g2488cf56a81_0_3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jerárquico</a:t>
            </a:r>
            <a:endParaRPr/>
          </a:p>
        </p:txBody>
      </p:sp>
      <p:sp>
        <p:nvSpPr>
          <p:cNvPr id="634" name="Google Shape;634;g2488cf56a81_0_3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Empieza con cada caso como un cluster único</a:t>
            </a:r>
            <a:endParaRPr/>
          </a:p>
          <a:p>
            <a:pPr indent="-342900" lvl="0" marL="457200" rtl="0" algn="l">
              <a:spcBef>
                <a:spcPts val="0"/>
              </a:spcBef>
              <a:spcAft>
                <a:spcPts val="0"/>
              </a:spcAft>
              <a:buSzPts val="1800"/>
              <a:buChar char="●"/>
            </a:pPr>
            <a:r>
              <a:rPr lang="en"/>
              <a:t>Identifica los clusters más cercanos y los une</a:t>
            </a:r>
            <a:endParaRPr/>
          </a:p>
          <a:p>
            <a:pPr indent="-342900" lvl="0" marL="457200" rtl="0" algn="l">
              <a:spcBef>
                <a:spcPts val="0"/>
              </a:spcBef>
              <a:spcAft>
                <a:spcPts val="0"/>
              </a:spcAft>
              <a:buSzPts val="1800"/>
              <a:buChar char="●"/>
            </a:pPr>
            <a:r>
              <a:rPr lang="en"/>
              <a:t>Repite el procedimiento</a:t>
            </a:r>
            <a:endParaRPr/>
          </a:p>
          <a:p>
            <a:pPr indent="-342900" lvl="0" marL="457200" rtl="0" algn="l">
              <a:spcBef>
                <a:spcPts val="0"/>
              </a:spcBef>
              <a:spcAft>
                <a:spcPts val="0"/>
              </a:spcAft>
              <a:buSzPts val="1800"/>
              <a:buChar char="●"/>
            </a:pPr>
            <a:r>
              <a:rPr lang="en"/>
              <a:t>Finaliza cuando todos los puntos han sido asignados a un único cluster</a:t>
            </a:r>
            <a:endParaRPr/>
          </a:p>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pic>
        <p:nvPicPr>
          <p:cNvPr id="639" name="Google Shape;639;g2488cf56a81_0_331"/>
          <p:cNvPicPr preferRelativeResize="0"/>
          <p:nvPr/>
        </p:nvPicPr>
        <p:blipFill>
          <a:blip r:embed="rId3">
            <a:alphaModFix/>
          </a:blip>
          <a:stretch>
            <a:fillRect/>
          </a:stretch>
        </p:blipFill>
        <p:spPr>
          <a:xfrm>
            <a:off x="844275" y="1123800"/>
            <a:ext cx="6719522" cy="3867299"/>
          </a:xfrm>
          <a:prstGeom prst="rect">
            <a:avLst/>
          </a:prstGeom>
          <a:noFill/>
          <a:ln>
            <a:noFill/>
          </a:ln>
        </p:spPr>
      </p:pic>
      <p:sp>
        <p:nvSpPr>
          <p:cNvPr id="640" name="Google Shape;640;g2488cf56a81_0_331"/>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 jerárquico</a:t>
            </a:r>
            <a:endParaRPr b="1" sz="2800">
              <a:solidFill>
                <a:srgbClr val="0000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g2488cf56a81_0_3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Otro ejemplo</a:t>
            </a:r>
            <a:endParaRPr/>
          </a:p>
        </p:txBody>
      </p:sp>
      <p:pic>
        <p:nvPicPr>
          <p:cNvPr id="646" name="Google Shape;646;g2488cf56a81_0_336"/>
          <p:cNvPicPr preferRelativeResize="0"/>
          <p:nvPr/>
        </p:nvPicPr>
        <p:blipFill>
          <a:blip r:embed="rId3">
            <a:alphaModFix/>
          </a:blip>
          <a:stretch>
            <a:fillRect/>
          </a:stretch>
        </p:blipFill>
        <p:spPr>
          <a:xfrm>
            <a:off x="4173749" y="1085850"/>
            <a:ext cx="4534825" cy="3741550"/>
          </a:xfrm>
          <a:prstGeom prst="rect">
            <a:avLst/>
          </a:prstGeom>
          <a:noFill/>
          <a:ln>
            <a:noFill/>
          </a:ln>
        </p:spPr>
      </p:pic>
      <p:sp>
        <p:nvSpPr>
          <p:cNvPr id="647" name="Google Shape;647;g2488cf56a81_0_336"/>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 jerárquico</a:t>
            </a:r>
            <a:endParaRPr b="1" sz="2800">
              <a:solidFill>
                <a:srgbClr val="0000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pic>
        <p:nvPicPr>
          <p:cNvPr id="652" name="Google Shape;652;g2488cf56a81_0_342"/>
          <p:cNvPicPr preferRelativeResize="0"/>
          <p:nvPr/>
        </p:nvPicPr>
        <p:blipFill>
          <a:blip r:embed="rId3">
            <a:alphaModFix/>
          </a:blip>
          <a:stretch>
            <a:fillRect/>
          </a:stretch>
        </p:blipFill>
        <p:spPr>
          <a:xfrm>
            <a:off x="848325" y="1079300"/>
            <a:ext cx="7305076" cy="3785400"/>
          </a:xfrm>
          <a:prstGeom prst="rect">
            <a:avLst/>
          </a:prstGeom>
          <a:noFill/>
          <a:ln>
            <a:noFill/>
          </a:ln>
        </p:spPr>
      </p:pic>
      <p:sp>
        <p:nvSpPr>
          <p:cNvPr id="653" name="Google Shape;653;g2488cf56a81_0_342"/>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 jerárquico</a:t>
            </a:r>
            <a:endParaRPr b="1" sz="2800">
              <a:solidFill>
                <a:srgbClr val="0000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2488cf56a81_0_3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59" name="Google Shape;659;g2488cf56a81_0_347"/>
          <p:cNvPicPr preferRelativeResize="0"/>
          <p:nvPr/>
        </p:nvPicPr>
        <p:blipFill>
          <a:blip r:embed="rId3">
            <a:alphaModFix/>
          </a:blip>
          <a:stretch>
            <a:fillRect/>
          </a:stretch>
        </p:blipFill>
        <p:spPr>
          <a:xfrm>
            <a:off x="228600" y="1162038"/>
            <a:ext cx="2762250" cy="2181225"/>
          </a:xfrm>
          <a:prstGeom prst="rect">
            <a:avLst/>
          </a:prstGeom>
          <a:noFill/>
          <a:ln>
            <a:noFill/>
          </a:ln>
        </p:spPr>
      </p:pic>
      <p:pic>
        <p:nvPicPr>
          <p:cNvPr id="660" name="Google Shape;660;g2488cf56a81_0_347"/>
          <p:cNvPicPr preferRelativeResize="0"/>
          <p:nvPr/>
        </p:nvPicPr>
        <p:blipFill>
          <a:blip r:embed="rId4">
            <a:alphaModFix/>
          </a:blip>
          <a:stretch>
            <a:fillRect/>
          </a:stretch>
        </p:blipFill>
        <p:spPr>
          <a:xfrm>
            <a:off x="2981325" y="1085838"/>
            <a:ext cx="2876550" cy="2314575"/>
          </a:xfrm>
          <a:prstGeom prst="rect">
            <a:avLst/>
          </a:prstGeom>
          <a:noFill/>
          <a:ln>
            <a:noFill/>
          </a:ln>
        </p:spPr>
      </p:pic>
      <p:pic>
        <p:nvPicPr>
          <p:cNvPr id="661" name="Google Shape;661;g2488cf56a81_0_347"/>
          <p:cNvPicPr preferRelativeResize="0"/>
          <p:nvPr/>
        </p:nvPicPr>
        <p:blipFill>
          <a:blip r:embed="rId5">
            <a:alphaModFix/>
          </a:blip>
          <a:stretch>
            <a:fillRect/>
          </a:stretch>
        </p:blipFill>
        <p:spPr>
          <a:xfrm>
            <a:off x="5797425" y="1042988"/>
            <a:ext cx="3238500" cy="2400300"/>
          </a:xfrm>
          <a:prstGeom prst="rect">
            <a:avLst/>
          </a:prstGeom>
          <a:noFill/>
          <a:ln>
            <a:noFill/>
          </a:ln>
        </p:spPr>
      </p:pic>
      <p:sp>
        <p:nvSpPr>
          <p:cNvPr id="662" name="Google Shape;662;g2488cf56a81_0_347"/>
          <p:cNvSpPr txBox="1"/>
          <p:nvPr/>
        </p:nvSpPr>
        <p:spPr>
          <a:xfrm>
            <a:off x="552950" y="3352475"/>
            <a:ext cx="1893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Single Linkage</a:t>
            </a:r>
            <a:endParaRPr b="1">
              <a:latin typeface="Open Sans"/>
              <a:ea typeface="Open Sans"/>
              <a:cs typeface="Open Sans"/>
              <a:sym typeface="Open Sans"/>
            </a:endParaRPr>
          </a:p>
        </p:txBody>
      </p:sp>
      <p:sp>
        <p:nvSpPr>
          <p:cNvPr id="663" name="Google Shape;663;g2488cf56a81_0_347"/>
          <p:cNvSpPr txBox="1"/>
          <p:nvPr/>
        </p:nvSpPr>
        <p:spPr>
          <a:xfrm>
            <a:off x="3625200" y="3352475"/>
            <a:ext cx="1893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Complete Linkage</a:t>
            </a:r>
            <a:endParaRPr b="1">
              <a:latin typeface="Open Sans"/>
              <a:ea typeface="Open Sans"/>
              <a:cs typeface="Open Sans"/>
              <a:sym typeface="Open Sans"/>
            </a:endParaRPr>
          </a:p>
        </p:txBody>
      </p:sp>
      <p:sp>
        <p:nvSpPr>
          <p:cNvPr id="664" name="Google Shape;664;g2488cf56a81_0_347"/>
          <p:cNvSpPr txBox="1"/>
          <p:nvPr/>
        </p:nvSpPr>
        <p:spPr>
          <a:xfrm>
            <a:off x="6506675" y="3352475"/>
            <a:ext cx="1893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Average Linkage</a:t>
            </a:r>
            <a:endParaRPr b="1">
              <a:latin typeface="Open Sans"/>
              <a:ea typeface="Open Sans"/>
              <a:cs typeface="Open Sans"/>
              <a:sym typeface="Open Sans"/>
            </a:endParaRPr>
          </a:p>
        </p:txBody>
      </p:sp>
      <p:sp>
        <p:nvSpPr>
          <p:cNvPr id="665" name="Google Shape;665;g2488cf56a81_0_347"/>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¿Cómo definir el método de aglomeración?</a:t>
            </a:r>
            <a:endParaRPr b="1" sz="2800">
              <a:solidFill>
                <a:srgbClr val="0000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2488cf56a81_0_358"/>
          <p:cNvSpPr txBox="1"/>
          <p:nvPr/>
        </p:nvSpPr>
        <p:spPr>
          <a:xfrm>
            <a:off x="145000" y="1311475"/>
            <a:ext cx="5664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0FF00"/>
              </a:buClr>
              <a:buSzPts val="1400"/>
              <a:buChar char="+"/>
            </a:pPr>
            <a:r>
              <a:rPr lang="en">
                <a:solidFill>
                  <a:srgbClr val="00FF00"/>
                </a:solidFill>
              </a:rPr>
              <a:t>Pueden revelar detalles finos en la relación de los datos</a:t>
            </a:r>
            <a:endParaRPr>
              <a:solidFill>
                <a:srgbClr val="00FF00"/>
              </a:solidFill>
            </a:endParaRPr>
          </a:p>
          <a:p>
            <a:pPr indent="-317500" lvl="0" marL="457200" rtl="0" algn="l">
              <a:spcBef>
                <a:spcPts val="0"/>
              </a:spcBef>
              <a:spcAft>
                <a:spcPts val="0"/>
              </a:spcAft>
              <a:buClr>
                <a:srgbClr val="00FF00"/>
              </a:buClr>
              <a:buSzPts val="1400"/>
              <a:buChar char="+"/>
            </a:pPr>
            <a:r>
              <a:rPr lang="en">
                <a:solidFill>
                  <a:srgbClr val="00FF00"/>
                </a:solidFill>
              </a:rPr>
              <a:t>Proveen un dendograma interpretable</a:t>
            </a:r>
            <a:endParaRPr>
              <a:solidFill>
                <a:srgbClr val="00FF00"/>
              </a:solidFill>
            </a:endParaRPr>
          </a:p>
          <a:p>
            <a:pPr indent="-317500" lvl="0" marL="457200" rtl="0" algn="l">
              <a:spcBef>
                <a:spcPts val="0"/>
              </a:spcBef>
              <a:spcAft>
                <a:spcPts val="0"/>
              </a:spcAft>
              <a:buClr>
                <a:srgbClr val="00FF00"/>
              </a:buClr>
              <a:buSzPts val="1400"/>
              <a:buChar char="+"/>
            </a:pPr>
            <a:r>
              <a:rPr lang="en">
                <a:solidFill>
                  <a:srgbClr val="00FF00"/>
                </a:solidFill>
              </a:rPr>
              <a:t>Son determinísticos - producen el mismo resultado si se corre el mismo modelo con el mismo input</a:t>
            </a:r>
            <a:endParaRPr>
              <a:solidFill>
                <a:srgbClr val="00FF00"/>
              </a:solidFill>
            </a:endParaRPr>
          </a:p>
          <a:p>
            <a:pPr indent="-317500" lvl="0" marL="457200" rtl="0" algn="l">
              <a:spcBef>
                <a:spcPts val="0"/>
              </a:spcBef>
              <a:spcAft>
                <a:spcPts val="0"/>
              </a:spcAft>
              <a:buClr>
                <a:srgbClr val="FF0000"/>
              </a:buClr>
              <a:buSzPts val="1400"/>
              <a:buChar char="-"/>
            </a:pPr>
            <a:r>
              <a:rPr lang="en">
                <a:solidFill>
                  <a:srgbClr val="FF0000"/>
                </a:solidFill>
              </a:rPr>
              <a:t>Son computacionalmente costosos</a:t>
            </a:r>
            <a:endParaRPr>
              <a:solidFill>
                <a:srgbClr val="FF0000"/>
              </a:solidFill>
            </a:endParaRPr>
          </a:p>
        </p:txBody>
      </p:sp>
      <p:pic>
        <p:nvPicPr>
          <p:cNvPr id="671" name="Google Shape;671;g2488cf56a81_0_358"/>
          <p:cNvPicPr preferRelativeResize="0"/>
          <p:nvPr/>
        </p:nvPicPr>
        <p:blipFill>
          <a:blip r:embed="rId3">
            <a:alphaModFix/>
          </a:blip>
          <a:stretch>
            <a:fillRect/>
          </a:stretch>
        </p:blipFill>
        <p:spPr>
          <a:xfrm>
            <a:off x="4959600" y="2131550"/>
            <a:ext cx="3596300" cy="2821475"/>
          </a:xfrm>
          <a:prstGeom prst="rect">
            <a:avLst/>
          </a:prstGeom>
          <a:noFill/>
          <a:ln>
            <a:noFill/>
          </a:ln>
        </p:spPr>
      </p:pic>
      <p:sp>
        <p:nvSpPr>
          <p:cNvPr id="672" name="Google Shape;672;g2488cf56a81_0_358"/>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Clustering jerárquico. Ventajas y limitaciones</a:t>
            </a:r>
            <a:endParaRPr b="1" sz="2800">
              <a:solidFill>
                <a:srgbClr val="0000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2488cf56a81_0_3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¿Es necesario normalizar las escalas de las variables?</a:t>
            </a:r>
            <a:endParaRPr/>
          </a:p>
          <a:p>
            <a:pPr indent="-342900" lvl="0" marL="457200" rtl="0" algn="l">
              <a:spcBef>
                <a:spcPts val="0"/>
              </a:spcBef>
              <a:spcAft>
                <a:spcPts val="0"/>
              </a:spcAft>
              <a:buSzPts val="1800"/>
              <a:buChar char="●"/>
            </a:pPr>
            <a:r>
              <a:rPr lang="en"/>
              <a:t>¿Qué métrica de similaridad usar? </a:t>
            </a:r>
            <a:endParaRPr/>
          </a:p>
          <a:p>
            <a:pPr indent="-342900" lvl="0" marL="457200" rtl="0" algn="l">
              <a:spcBef>
                <a:spcPts val="0"/>
              </a:spcBef>
              <a:spcAft>
                <a:spcPts val="0"/>
              </a:spcAft>
              <a:buSzPts val="1800"/>
              <a:buChar char="●"/>
            </a:pPr>
            <a:r>
              <a:rPr lang="en"/>
              <a:t>¿Qué método de aglomeración?</a:t>
            </a:r>
            <a:endParaRPr/>
          </a:p>
          <a:p>
            <a:pPr indent="-342900" lvl="0" marL="457200" rtl="0" algn="l">
              <a:spcBef>
                <a:spcPts val="0"/>
              </a:spcBef>
              <a:spcAft>
                <a:spcPts val="0"/>
              </a:spcAft>
              <a:buSzPts val="1800"/>
              <a:buChar char="●"/>
            </a:pPr>
            <a:r>
              <a:rPr lang="en"/>
              <a:t>¿Cuál es el número óptimo de clusters a utilizar?</a:t>
            </a:r>
            <a:endParaRPr/>
          </a:p>
        </p:txBody>
      </p:sp>
      <p:sp>
        <p:nvSpPr>
          <p:cNvPr id="678" name="Google Shape;678;g2488cf56a81_0_364"/>
          <p:cNvSpPr txBox="1"/>
          <p:nvPr/>
        </p:nvSpPr>
        <p:spPr>
          <a:xfrm>
            <a:off x="311700" y="140225"/>
            <a:ext cx="883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Problemas prácticos</a:t>
            </a:r>
            <a:endParaRPr b="1" sz="28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grpSp>
        <p:nvGrpSpPr>
          <p:cNvPr id="94" name="Google Shape;94;p6"/>
          <p:cNvGrpSpPr/>
          <p:nvPr/>
        </p:nvGrpSpPr>
        <p:grpSpPr>
          <a:xfrm>
            <a:off x="3389075" y="1093925"/>
            <a:ext cx="5622884" cy="3925350"/>
            <a:chOff x="3389075" y="1093925"/>
            <a:chExt cx="5622884" cy="3925350"/>
          </a:xfrm>
        </p:grpSpPr>
        <p:pic>
          <p:nvPicPr>
            <p:cNvPr id="95" name="Google Shape;95;p6"/>
            <p:cNvPicPr preferRelativeResize="0"/>
            <p:nvPr/>
          </p:nvPicPr>
          <p:blipFill rotWithShape="1">
            <a:blip r:embed="rId3">
              <a:alphaModFix/>
            </a:blip>
            <a:srcRect b="0" l="0" r="0" t="0"/>
            <a:stretch/>
          </p:blipFill>
          <p:spPr>
            <a:xfrm>
              <a:off x="4399250" y="1093925"/>
              <a:ext cx="4612709" cy="3820975"/>
            </a:xfrm>
            <a:prstGeom prst="rect">
              <a:avLst/>
            </a:prstGeom>
            <a:noFill/>
            <a:ln>
              <a:noFill/>
            </a:ln>
          </p:spPr>
        </p:pic>
        <p:sp>
          <p:nvSpPr>
            <p:cNvPr id="96" name="Google Shape;96;p6"/>
            <p:cNvSpPr txBox="1"/>
            <p:nvPr/>
          </p:nvSpPr>
          <p:spPr>
            <a:xfrm>
              <a:off x="3389075" y="4372775"/>
              <a:ext cx="25902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Van der Maaten, L., &amp; Hinton, G. (2008). Visualizing data using t-SNE. </a:t>
              </a:r>
              <a:r>
                <a:rPr b="0" i="1" lang="en" sz="1000" u="none" cap="none" strike="noStrike">
                  <a:solidFill>
                    <a:schemeClr val="dk1"/>
                  </a:solidFill>
                  <a:latin typeface="Arial"/>
                  <a:ea typeface="Arial"/>
                  <a:cs typeface="Arial"/>
                  <a:sym typeface="Arial"/>
                </a:rPr>
                <a:t>Journal of machine learning research</a:t>
              </a:r>
              <a:r>
                <a:rPr b="0" i="0" lang="en" sz="1000" u="none" cap="none" strike="noStrike">
                  <a:solidFill>
                    <a:schemeClr val="dk1"/>
                  </a:solidFill>
                  <a:latin typeface="Arial"/>
                  <a:ea typeface="Arial"/>
                  <a:cs typeface="Arial"/>
                  <a:sym typeface="Arial"/>
                </a:rPr>
                <a:t>, </a:t>
              </a:r>
              <a:r>
                <a:rPr b="0" i="1" lang="en" sz="1000" u="none" cap="none" strike="noStrike">
                  <a:solidFill>
                    <a:schemeClr val="dk1"/>
                  </a:solidFill>
                  <a:latin typeface="Arial"/>
                  <a:ea typeface="Arial"/>
                  <a:cs typeface="Arial"/>
                  <a:sym typeface="Arial"/>
                </a:rPr>
                <a:t>9</a:t>
              </a:r>
              <a:r>
                <a:rPr b="0" i="0" lang="en" sz="1000" u="none" cap="none" strike="noStrike">
                  <a:solidFill>
                    <a:schemeClr val="dk1"/>
                  </a:solidFill>
                  <a:latin typeface="Arial"/>
                  <a:ea typeface="Arial"/>
                  <a:cs typeface="Arial"/>
                  <a:sym typeface="Arial"/>
                </a:rPr>
                <a:t>(11).</a:t>
              </a:r>
              <a:endParaRPr b="0" i="0" sz="1000" u="none" cap="none" strike="noStrike">
                <a:solidFill>
                  <a:schemeClr val="dk1"/>
                </a:solidFill>
                <a:latin typeface="Arial"/>
                <a:ea typeface="Arial"/>
                <a:cs typeface="Arial"/>
                <a:sym typeface="Arial"/>
              </a:endParaRPr>
            </a:p>
          </p:txBody>
        </p:sp>
      </p:grpSp>
      <p:grpSp>
        <p:nvGrpSpPr>
          <p:cNvPr id="97" name="Google Shape;97;p6"/>
          <p:cNvGrpSpPr/>
          <p:nvPr/>
        </p:nvGrpSpPr>
        <p:grpSpPr>
          <a:xfrm>
            <a:off x="502325" y="1240825"/>
            <a:ext cx="2143200" cy="3192650"/>
            <a:chOff x="426125" y="1545625"/>
            <a:chExt cx="2143200" cy="3192650"/>
          </a:xfrm>
        </p:grpSpPr>
        <p:pic>
          <p:nvPicPr>
            <p:cNvPr id="98" name="Google Shape;98;p6"/>
            <p:cNvPicPr preferRelativeResize="0"/>
            <p:nvPr/>
          </p:nvPicPr>
          <p:blipFill rotWithShape="1">
            <a:blip r:embed="rId4">
              <a:alphaModFix/>
            </a:blip>
            <a:srcRect b="0" l="0" r="0" t="0"/>
            <a:stretch/>
          </p:blipFill>
          <p:spPr>
            <a:xfrm>
              <a:off x="426125" y="1545625"/>
              <a:ext cx="2143125" cy="2143125"/>
            </a:xfrm>
            <a:prstGeom prst="rect">
              <a:avLst/>
            </a:prstGeom>
            <a:noFill/>
            <a:ln>
              <a:noFill/>
            </a:ln>
          </p:spPr>
        </p:pic>
        <p:sp>
          <p:nvSpPr>
            <p:cNvPr id="99" name="Google Shape;99;p6"/>
            <p:cNvSpPr txBox="1"/>
            <p:nvPr/>
          </p:nvSpPr>
          <p:spPr>
            <a:xfrm>
              <a:off x="426125" y="3691575"/>
              <a:ext cx="21432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MNIST dataset</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Datos representados en un espacio de </a:t>
              </a:r>
              <a:r>
                <a:rPr b="1" i="0" lang="en" sz="1400" u="none" cap="none" strike="noStrike">
                  <a:solidFill>
                    <a:srgbClr val="000000"/>
                  </a:solidFill>
                  <a:latin typeface="Arial"/>
                  <a:ea typeface="Arial"/>
                  <a:cs typeface="Arial"/>
                  <a:sym typeface="Arial"/>
                </a:rPr>
                <a:t>748 píxeles</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grpSp>
        <p:nvGrpSpPr>
          <p:cNvPr id="100" name="Google Shape;100;p6"/>
          <p:cNvGrpSpPr/>
          <p:nvPr/>
        </p:nvGrpSpPr>
        <p:grpSpPr>
          <a:xfrm>
            <a:off x="2812625" y="2638075"/>
            <a:ext cx="1744200" cy="1254600"/>
            <a:chOff x="2812625" y="2638075"/>
            <a:chExt cx="1744200" cy="1254600"/>
          </a:xfrm>
        </p:grpSpPr>
        <p:cxnSp>
          <p:nvCxnSpPr>
            <p:cNvPr id="101" name="Google Shape;101;p6"/>
            <p:cNvCxnSpPr/>
            <p:nvPr/>
          </p:nvCxnSpPr>
          <p:spPr>
            <a:xfrm>
              <a:off x="3008075" y="2638075"/>
              <a:ext cx="1338600" cy="12300"/>
            </a:xfrm>
            <a:prstGeom prst="straightConnector1">
              <a:avLst/>
            </a:prstGeom>
            <a:noFill/>
            <a:ln cap="flat" cmpd="sng" w="38100">
              <a:solidFill>
                <a:srgbClr val="6AA84F"/>
              </a:solidFill>
              <a:prstDash val="solid"/>
              <a:round/>
              <a:headEnd len="sm" w="sm" type="none"/>
              <a:tailEnd len="med" w="med" type="triangle"/>
            </a:ln>
          </p:spPr>
        </p:cxnSp>
        <p:sp>
          <p:nvSpPr>
            <p:cNvPr id="102" name="Google Shape;102;p6"/>
            <p:cNvSpPr txBox="1"/>
            <p:nvPr/>
          </p:nvSpPr>
          <p:spPr>
            <a:xfrm>
              <a:off x="2812625" y="2845975"/>
              <a:ext cx="1744200" cy="1046700"/>
            </a:xfrm>
            <a:prstGeom prst="rect">
              <a:avLst/>
            </a:prstGeom>
            <a:noFill/>
            <a:ln cap="flat" cmpd="sng" w="19050">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Visualización de datos multidimensionales en 2D</a:t>
              </a:r>
              <a:endParaRPr b="0" i="0" sz="1400" u="none" cap="none" strike="noStrike">
                <a:solidFill>
                  <a:srgbClr val="000000"/>
                </a:solidFill>
                <a:latin typeface="Arial"/>
                <a:ea typeface="Arial"/>
                <a:cs typeface="Arial"/>
                <a:sym typeface="Arial"/>
              </a:endParaRPr>
            </a:p>
          </p:txBody>
        </p:sp>
      </p:grpSp>
      <p:sp>
        <p:nvSpPr>
          <p:cNvPr id="103" name="Google Shape;103;p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b="1" lang="en">
                <a:solidFill>
                  <a:srgbClr val="0000FF"/>
                </a:solidFill>
              </a:rPr>
              <a:t>¿Por qué reducir la dimensionalidad del problema?</a:t>
            </a:r>
            <a:endParaRPr b="1">
              <a:solidFill>
                <a:srgbClr val="0000FF"/>
              </a:solidFill>
            </a:endParaRPr>
          </a:p>
        </p:txBody>
      </p:sp>
      <p:sp>
        <p:nvSpPr>
          <p:cNvPr id="104" name="Google Shape;104;p6"/>
          <p:cNvSpPr txBox="1"/>
          <p:nvPr/>
        </p:nvSpPr>
        <p:spPr>
          <a:xfrm>
            <a:off x="6887725" y="1051525"/>
            <a:ext cx="22008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Notar que los datos se agrupan naturalmente (reducción dimensional favorece clustering).</a:t>
            </a:r>
            <a:endParaRPr b="0" i="0" sz="1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20"/>
          <p:cNvSpPr txBox="1"/>
          <p:nvPr>
            <p:ph type="title"/>
          </p:nvPr>
        </p:nvSpPr>
        <p:spPr>
          <a:xfrm>
            <a:off x="311700" y="18460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t/>
            </a:r>
            <a:endParaRPr b="1">
              <a:solidFill>
                <a:srgbClr val="0000FF"/>
              </a:solidFill>
            </a:endParaRPr>
          </a:p>
          <a:p>
            <a:pPr indent="0" lvl="0" marL="0" rtl="0" algn="ctr">
              <a:lnSpc>
                <a:spcPct val="100000"/>
              </a:lnSpc>
              <a:spcBef>
                <a:spcPts val="0"/>
              </a:spcBef>
              <a:spcAft>
                <a:spcPts val="0"/>
              </a:spcAft>
              <a:buClr>
                <a:schemeClr val="dk1"/>
              </a:buClr>
              <a:buSzPts val="1100"/>
              <a:buFont typeface="Arial"/>
              <a:buNone/>
            </a:pPr>
            <a:r>
              <a:rPr b="1" lang="en">
                <a:solidFill>
                  <a:srgbClr val="0000FF"/>
                </a:solidFill>
              </a:rPr>
              <a:t>Vamos al Notebook</a:t>
            </a:r>
            <a:endParaRPr b="1">
              <a:solidFill>
                <a:srgbClr val="0000FF"/>
              </a:solidFill>
            </a:endParaRPr>
          </a:p>
          <a:p>
            <a:pPr indent="0" lvl="0" marL="0" rtl="0" algn="l">
              <a:lnSpc>
                <a:spcPct val="100000"/>
              </a:lnSpc>
              <a:spcBef>
                <a:spcPts val="0"/>
              </a:spcBef>
              <a:spcAft>
                <a:spcPts val="0"/>
              </a:spcAft>
              <a:buSzPts val="3600"/>
              <a:buNone/>
            </a:pPr>
            <a:r>
              <a:t/>
            </a:r>
            <a:endParaRPr b="1">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nvSpPr>
        <p:spPr>
          <a:xfrm>
            <a:off x="2692743" y="1084300"/>
            <a:ext cx="2957100" cy="831300"/>
          </a:xfrm>
          <a:prstGeom prst="rect">
            <a:avLst/>
          </a:prstGeom>
          <a:noFill/>
          <a:ln cap="flat" cmpd="sng" w="19050">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Compresión (con pérdida) de la información: separación de la señal del ruido.</a:t>
            </a:r>
            <a:endParaRPr b="0" i="0" sz="1400" u="none" cap="none" strike="noStrike">
              <a:solidFill>
                <a:srgbClr val="000000"/>
              </a:solidFill>
              <a:latin typeface="Arial"/>
              <a:ea typeface="Arial"/>
              <a:cs typeface="Arial"/>
              <a:sym typeface="Arial"/>
            </a:endParaRPr>
          </a:p>
        </p:txBody>
      </p:sp>
      <p:sp>
        <p:nvSpPr>
          <p:cNvPr id="110" name="Google Shape;110;p7"/>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¿Por qué reducir la dimensionalidad del problema?</a:t>
            </a:r>
            <a:endParaRPr/>
          </a:p>
        </p:txBody>
      </p:sp>
      <p:grpSp>
        <p:nvGrpSpPr>
          <p:cNvPr id="111" name="Google Shape;111;p7"/>
          <p:cNvGrpSpPr/>
          <p:nvPr/>
        </p:nvGrpSpPr>
        <p:grpSpPr>
          <a:xfrm>
            <a:off x="273725" y="1691171"/>
            <a:ext cx="2164225" cy="2907904"/>
            <a:chOff x="273725" y="1691171"/>
            <a:chExt cx="2164225" cy="2907904"/>
          </a:xfrm>
        </p:grpSpPr>
        <p:pic>
          <p:nvPicPr>
            <p:cNvPr id="112" name="Google Shape;112;p7"/>
            <p:cNvPicPr preferRelativeResize="0"/>
            <p:nvPr/>
          </p:nvPicPr>
          <p:blipFill rotWithShape="1">
            <a:blip r:embed="rId3">
              <a:alphaModFix/>
            </a:blip>
            <a:srcRect b="0" l="0" r="0" t="0"/>
            <a:stretch/>
          </p:blipFill>
          <p:spPr>
            <a:xfrm>
              <a:off x="407200" y="1691171"/>
              <a:ext cx="2030750" cy="2129100"/>
            </a:xfrm>
            <a:prstGeom prst="rect">
              <a:avLst/>
            </a:prstGeom>
            <a:noFill/>
            <a:ln>
              <a:noFill/>
            </a:ln>
          </p:spPr>
        </p:pic>
        <p:sp>
          <p:nvSpPr>
            <p:cNvPr id="113" name="Google Shape;113;p7"/>
            <p:cNvSpPr txBox="1"/>
            <p:nvPr/>
          </p:nvSpPr>
          <p:spPr>
            <a:xfrm>
              <a:off x="273725" y="3767775"/>
              <a:ext cx="21432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Datos representados en un espacio de </a:t>
              </a:r>
              <a:r>
                <a:rPr b="1" i="0" lang="en" sz="1400" u="none" cap="none" strike="noStrike">
                  <a:solidFill>
                    <a:srgbClr val="000000"/>
                  </a:solidFill>
                  <a:latin typeface="Arial"/>
                  <a:ea typeface="Arial"/>
                  <a:cs typeface="Arial"/>
                  <a:sym typeface="Arial"/>
                </a:rPr>
                <a:t>4096 píxeles</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grpSp>
        <p:nvGrpSpPr>
          <p:cNvPr id="114" name="Google Shape;114;p7"/>
          <p:cNvGrpSpPr/>
          <p:nvPr/>
        </p:nvGrpSpPr>
        <p:grpSpPr>
          <a:xfrm>
            <a:off x="2887675" y="2638050"/>
            <a:ext cx="6036000" cy="2318075"/>
            <a:chOff x="2887675" y="2638050"/>
            <a:chExt cx="6036000" cy="2318075"/>
          </a:xfrm>
        </p:grpSpPr>
        <p:pic>
          <p:nvPicPr>
            <p:cNvPr id="115" name="Google Shape;115;p7"/>
            <p:cNvPicPr preferRelativeResize="0"/>
            <p:nvPr/>
          </p:nvPicPr>
          <p:blipFill rotWithShape="1">
            <a:blip r:embed="rId4">
              <a:alphaModFix/>
            </a:blip>
            <a:srcRect b="0" l="0" r="0" t="0"/>
            <a:stretch/>
          </p:blipFill>
          <p:spPr>
            <a:xfrm>
              <a:off x="3015400" y="2638050"/>
              <a:ext cx="5815576" cy="1149750"/>
            </a:xfrm>
            <a:prstGeom prst="rect">
              <a:avLst/>
            </a:prstGeom>
            <a:noFill/>
            <a:ln>
              <a:noFill/>
            </a:ln>
          </p:spPr>
        </p:pic>
        <p:sp>
          <p:nvSpPr>
            <p:cNvPr id="116" name="Google Shape;116;p7"/>
            <p:cNvSpPr/>
            <p:nvPr/>
          </p:nvSpPr>
          <p:spPr>
            <a:xfrm rot="5400000">
              <a:off x="5509225" y="1021375"/>
              <a:ext cx="792900" cy="6036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7"/>
            <p:cNvSpPr txBox="1"/>
            <p:nvPr/>
          </p:nvSpPr>
          <p:spPr>
            <a:xfrm>
              <a:off x="3222425" y="4555925"/>
              <a:ext cx="5608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Imagen reconstruida de un espacio de dimensión reducida</a:t>
              </a:r>
              <a:endParaRPr b="0" i="0" sz="1400" u="none" cap="none" strike="noStrike">
                <a:solidFill>
                  <a:srgbClr val="000000"/>
                </a:solidFill>
                <a:latin typeface="Arial"/>
                <a:ea typeface="Arial"/>
                <a:cs typeface="Arial"/>
                <a:sym typeface="Arial"/>
              </a:endParaRPr>
            </a:p>
          </p:txBody>
        </p:sp>
      </p:grpSp>
      <p:grpSp>
        <p:nvGrpSpPr>
          <p:cNvPr id="118" name="Google Shape;118;p7"/>
          <p:cNvGrpSpPr/>
          <p:nvPr/>
        </p:nvGrpSpPr>
        <p:grpSpPr>
          <a:xfrm>
            <a:off x="3704700" y="2060525"/>
            <a:ext cx="3409475" cy="369300"/>
            <a:chOff x="3704700" y="2060525"/>
            <a:chExt cx="3409475" cy="369300"/>
          </a:xfrm>
        </p:grpSpPr>
        <p:cxnSp>
          <p:nvCxnSpPr>
            <p:cNvPr id="119" name="Google Shape;119;p7"/>
            <p:cNvCxnSpPr/>
            <p:nvPr/>
          </p:nvCxnSpPr>
          <p:spPr>
            <a:xfrm>
              <a:off x="3953675" y="2404425"/>
              <a:ext cx="3160500" cy="0"/>
            </a:xfrm>
            <a:prstGeom prst="straightConnector1">
              <a:avLst/>
            </a:prstGeom>
            <a:noFill/>
            <a:ln cap="flat" cmpd="sng" w="19050">
              <a:solidFill>
                <a:schemeClr val="dk2"/>
              </a:solidFill>
              <a:prstDash val="solid"/>
              <a:round/>
              <a:headEnd len="sm" w="sm" type="none"/>
              <a:tailEnd len="med" w="med" type="triangle"/>
            </a:ln>
          </p:spPr>
        </p:cxnSp>
        <p:sp>
          <p:nvSpPr>
            <p:cNvPr id="120" name="Google Shape;120;p7"/>
            <p:cNvSpPr txBox="1"/>
            <p:nvPr/>
          </p:nvSpPr>
          <p:spPr>
            <a:xfrm>
              <a:off x="3704700" y="2060525"/>
              <a:ext cx="30501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dimensiones del espacio reducido</a:t>
              </a:r>
              <a:endParaRPr b="0" i="0" sz="1200" u="none" cap="none" strike="noStrike">
                <a:solidFill>
                  <a:srgbClr val="000000"/>
                </a:solidFill>
                <a:latin typeface="Arial"/>
                <a:ea typeface="Arial"/>
                <a:cs typeface="Arial"/>
                <a:sym typeface="Arial"/>
              </a:endParaRPr>
            </a:p>
          </p:txBody>
        </p:sp>
      </p:grpSp>
      <p:grpSp>
        <p:nvGrpSpPr>
          <p:cNvPr id="121" name="Google Shape;121;p7"/>
          <p:cNvGrpSpPr/>
          <p:nvPr/>
        </p:nvGrpSpPr>
        <p:grpSpPr>
          <a:xfrm>
            <a:off x="7114175" y="1074375"/>
            <a:ext cx="1809900" cy="1399400"/>
            <a:chOff x="7114175" y="1074375"/>
            <a:chExt cx="1809900" cy="1399400"/>
          </a:xfrm>
        </p:grpSpPr>
        <p:cxnSp>
          <p:nvCxnSpPr>
            <p:cNvPr id="122" name="Google Shape;122;p7"/>
            <p:cNvCxnSpPr/>
            <p:nvPr/>
          </p:nvCxnSpPr>
          <p:spPr>
            <a:xfrm flipH="1" rot="10800000">
              <a:off x="8141688" y="2038175"/>
              <a:ext cx="125100" cy="435600"/>
            </a:xfrm>
            <a:prstGeom prst="straightConnector1">
              <a:avLst/>
            </a:prstGeom>
            <a:noFill/>
            <a:ln cap="flat" cmpd="sng" w="19050">
              <a:solidFill>
                <a:schemeClr val="dk2"/>
              </a:solidFill>
              <a:prstDash val="solid"/>
              <a:round/>
              <a:headEnd len="sm" w="sm" type="none"/>
              <a:tailEnd len="med" w="med" type="triangle"/>
            </a:ln>
          </p:spPr>
        </p:cxnSp>
        <p:sp>
          <p:nvSpPr>
            <p:cNvPr id="123" name="Google Shape;123;p7"/>
            <p:cNvSpPr txBox="1"/>
            <p:nvPr/>
          </p:nvSpPr>
          <p:spPr>
            <a:xfrm>
              <a:off x="7114175" y="1074375"/>
              <a:ext cx="18099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Con 100 dimensiones (&lt;&lt; 4096) ya logramos una reproducción fiel de la imagen original.</a:t>
              </a:r>
              <a:endParaRPr b="0" i="0" sz="12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b="1" lang="en">
                <a:solidFill>
                  <a:srgbClr val="0000FF"/>
                </a:solidFill>
              </a:rPr>
              <a:t>Algunos métodos de reducción dimensional</a:t>
            </a:r>
            <a:endParaRPr b="1">
              <a:solidFill>
                <a:srgbClr val="0000FF"/>
              </a:solidFill>
            </a:endParaRPr>
          </a:p>
        </p:txBody>
      </p:sp>
      <p:sp>
        <p:nvSpPr>
          <p:cNvPr id="129" name="Google Shape;129;p8"/>
          <p:cNvSpPr txBox="1"/>
          <p:nvPr/>
        </p:nvSpPr>
        <p:spPr>
          <a:xfrm>
            <a:off x="2382538" y="4702225"/>
            <a:ext cx="1586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Autoencoders</a:t>
            </a:r>
            <a:endParaRPr b="1" i="0" sz="1400" u="none" cap="none" strike="noStrike">
              <a:solidFill>
                <a:srgbClr val="000000"/>
              </a:solidFill>
              <a:latin typeface="Arial"/>
              <a:ea typeface="Arial"/>
              <a:cs typeface="Arial"/>
              <a:sym typeface="Arial"/>
            </a:endParaRPr>
          </a:p>
        </p:txBody>
      </p:sp>
      <p:grpSp>
        <p:nvGrpSpPr>
          <p:cNvPr id="130" name="Google Shape;130;p8"/>
          <p:cNvGrpSpPr/>
          <p:nvPr/>
        </p:nvGrpSpPr>
        <p:grpSpPr>
          <a:xfrm>
            <a:off x="3428849" y="784750"/>
            <a:ext cx="5626525" cy="968075"/>
            <a:chOff x="3581249" y="1318150"/>
            <a:chExt cx="5626525" cy="968075"/>
          </a:xfrm>
        </p:grpSpPr>
        <p:pic>
          <p:nvPicPr>
            <p:cNvPr id="131" name="Google Shape;131;p8"/>
            <p:cNvPicPr preferRelativeResize="0"/>
            <p:nvPr/>
          </p:nvPicPr>
          <p:blipFill rotWithShape="1">
            <a:blip r:embed="rId3">
              <a:alphaModFix/>
            </a:blip>
            <a:srcRect b="0" l="0" r="0" t="0"/>
            <a:stretch/>
          </p:blipFill>
          <p:spPr>
            <a:xfrm>
              <a:off x="3581249" y="1318150"/>
              <a:ext cx="3311650" cy="826700"/>
            </a:xfrm>
            <a:prstGeom prst="rect">
              <a:avLst/>
            </a:prstGeom>
            <a:noFill/>
            <a:ln>
              <a:noFill/>
            </a:ln>
          </p:spPr>
        </p:pic>
        <p:sp>
          <p:nvSpPr>
            <p:cNvPr id="132" name="Google Shape;132;p8"/>
            <p:cNvSpPr txBox="1"/>
            <p:nvPr/>
          </p:nvSpPr>
          <p:spPr>
            <a:xfrm>
              <a:off x="6637374" y="1670625"/>
              <a:ext cx="2570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Non-negative matrix factorization (NMF)</a:t>
              </a:r>
              <a:endParaRPr b="1" i="0" sz="1400" u="none" cap="none" strike="noStrike">
                <a:solidFill>
                  <a:srgbClr val="000000"/>
                </a:solidFill>
                <a:latin typeface="Arial"/>
                <a:ea typeface="Arial"/>
                <a:cs typeface="Arial"/>
                <a:sym typeface="Arial"/>
              </a:endParaRPr>
            </a:p>
          </p:txBody>
        </p:sp>
      </p:grpSp>
      <p:pic>
        <p:nvPicPr>
          <p:cNvPr id="133" name="Google Shape;133;p8"/>
          <p:cNvPicPr preferRelativeResize="0"/>
          <p:nvPr/>
        </p:nvPicPr>
        <p:blipFill rotWithShape="1">
          <a:blip r:embed="rId4">
            <a:alphaModFix/>
          </a:blip>
          <a:srcRect b="0" l="0" r="0" t="0"/>
          <a:stretch/>
        </p:blipFill>
        <p:spPr>
          <a:xfrm>
            <a:off x="311700" y="765175"/>
            <a:ext cx="2493796" cy="2563623"/>
          </a:xfrm>
          <a:prstGeom prst="rect">
            <a:avLst/>
          </a:prstGeom>
          <a:noFill/>
          <a:ln>
            <a:noFill/>
          </a:ln>
        </p:spPr>
      </p:pic>
      <p:pic>
        <p:nvPicPr>
          <p:cNvPr id="134" name="Google Shape;134;p8"/>
          <p:cNvPicPr preferRelativeResize="0"/>
          <p:nvPr/>
        </p:nvPicPr>
        <p:blipFill rotWithShape="1">
          <a:blip r:embed="rId5">
            <a:alphaModFix/>
          </a:blip>
          <a:srcRect b="0" l="0" r="0" t="0"/>
          <a:stretch/>
        </p:blipFill>
        <p:spPr>
          <a:xfrm>
            <a:off x="4559004" y="1873475"/>
            <a:ext cx="3366225" cy="2511725"/>
          </a:xfrm>
          <a:prstGeom prst="rect">
            <a:avLst/>
          </a:prstGeom>
          <a:noFill/>
          <a:ln>
            <a:noFill/>
          </a:ln>
        </p:spPr>
      </p:pic>
      <p:sp>
        <p:nvSpPr>
          <p:cNvPr id="135" name="Google Shape;135;p8"/>
          <p:cNvSpPr txBox="1"/>
          <p:nvPr/>
        </p:nvSpPr>
        <p:spPr>
          <a:xfrm>
            <a:off x="7268100" y="2729100"/>
            <a:ext cx="1716600" cy="8313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Arial"/>
                <a:ea typeface="Arial"/>
                <a:cs typeface="Arial"/>
                <a:sym typeface="Arial"/>
              </a:rPr>
              <a:t>Descomposición en componentes principales (PCA)</a:t>
            </a:r>
            <a:endParaRPr b="1" i="0" sz="1400" u="none" cap="none" strike="noStrike">
              <a:solidFill>
                <a:srgbClr val="FF0000"/>
              </a:solidFill>
              <a:latin typeface="Arial"/>
              <a:ea typeface="Arial"/>
              <a:cs typeface="Arial"/>
              <a:sym typeface="Arial"/>
            </a:endParaRPr>
          </a:p>
        </p:txBody>
      </p:sp>
      <p:pic>
        <p:nvPicPr>
          <p:cNvPr id="136" name="Google Shape;136;p8"/>
          <p:cNvPicPr preferRelativeResize="0"/>
          <p:nvPr/>
        </p:nvPicPr>
        <p:blipFill rotWithShape="1">
          <a:blip r:embed="rId6">
            <a:alphaModFix/>
          </a:blip>
          <a:srcRect b="0" l="0" r="0" t="0"/>
          <a:stretch/>
        </p:blipFill>
        <p:spPr>
          <a:xfrm>
            <a:off x="1821175" y="3137588"/>
            <a:ext cx="2838450" cy="1609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b="1" lang="en">
                <a:solidFill>
                  <a:srgbClr val="0000FF"/>
                </a:solidFill>
              </a:rPr>
              <a:t>Análisis de componentes principales (PCA)</a:t>
            </a:r>
            <a:endParaRPr b="1">
              <a:solidFill>
                <a:srgbClr val="0000FF"/>
              </a:solidFill>
            </a:endParaRPr>
          </a:p>
        </p:txBody>
      </p:sp>
      <p:grpSp>
        <p:nvGrpSpPr>
          <p:cNvPr id="142" name="Google Shape;142;p9"/>
          <p:cNvGrpSpPr/>
          <p:nvPr/>
        </p:nvGrpSpPr>
        <p:grpSpPr>
          <a:xfrm>
            <a:off x="623350" y="2029000"/>
            <a:ext cx="7653399" cy="2106293"/>
            <a:chOff x="623350" y="2181400"/>
            <a:chExt cx="7653399" cy="2106293"/>
          </a:xfrm>
        </p:grpSpPr>
        <p:pic>
          <p:nvPicPr>
            <p:cNvPr id="143" name="Google Shape;143;p9"/>
            <p:cNvPicPr preferRelativeResize="0"/>
            <p:nvPr/>
          </p:nvPicPr>
          <p:blipFill rotWithShape="1">
            <a:blip r:embed="rId3">
              <a:alphaModFix/>
            </a:blip>
            <a:srcRect b="0" l="0" r="0" t="0"/>
            <a:stretch/>
          </p:blipFill>
          <p:spPr>
            <a:xfrm>
              <a:off x="623350" y="2181400"/>
              <a:ext cx="3240000" cy="2106293"/>
            </a:xfrm>
            <a:prstGeom prst="rect">
              <a:avLst/>
            </a:prstGeom>
            <a:noFill/>
            <a:ln>
              <a:noFill/>
            </a:ln>
          </p:spPr>
        </p:pic>
        <p:pic>
          <p:nvPicPr>
            <p:cNvPr id="144" name="Google Shape;144;p9"/>
            <p:cNvPicPr preferRelativeResize="0"/>
            <p:nvPr/>
          </p:nvPicPr>
          <p:blipFill rotWithShape="1">
            <a:blip r:embed="rId4">
              <a:alphaModFix/>
            </a:blip>
            <a:srcRect b="0" l="0" r="0" t="0"/>
            <a:stretch/>
          </p:blipFill>
          <p:spPr>
            <a:xfrm>
              <a:off x="5036750" y="2181550"/>
              <a:ext cx="3239999" cy="2106000"/>
            </a:xfrm>
            <a:prstGeom prst="rect">
              <a:avLst/>
            </a:prstGeom>
            <a:noFill/>
            <a:ln>
              <a:noFill/>
            </a:ln>
          </p:spPr>
        </p:pic>
      </p:grpSp>
      <p:sp>
        <p:nvSpPr>
          <p:cNvPr id="145" name="Google Shape;145;p9"/>
          <p:cNvSpPr txBox="1"/>
          <p:nvPr/>
        </p:nvSpPr>
        <p:spPr>
          <a:xfrm>
            <a:off x="311700" y="803800"/>
            <a:ext cx="8401200" cy="109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800"/>
              <a:buFont typeface="Arial"/>
              <a:buNone/>
            </a:pPr>
            <a:r>
              <a:rPr b="0" i="0" lang="en" sz="1800" u="none" cap="none" strike="noStrike">
                <a:solidFill>
                  <a:schemeClr val="dk2"/>
                </a:solidFill>
                <a:latin typeface="Arial"/>
                <a:ea typeface="Arial"/>
                <a:cs typeface="Arial"/>
                <a:sym typeface="Arial"/>
              </a:rPr>
              <a:t>Problema: muchas veces hay variables que contienen prácticamente la misma información que otras (están muy correlacionadas entre sí), por lo que agregan una dimensión más al problema sin aportar muchas más información.</a:t>
            </a:r>
            <a:endParaRPr b="0" i="0" sz="1800" u="none" cap="none" strike="noStrike">
              <a:solidFill>
                <a:schemeClr val="dk2"/>
              </a:solidFill>
              <a:latin typeface="Arial"/>
              <a:ea typeface="Arial"/>
              <a:cs typeface="Arial"/>
              <a:sym typeface="Arial"/>
            </a:endParaRPr>
          </a:p>
        </p:txBody>
      </p:sp>
      <p:grpSp>
        <p:nvGrpSpPr>
          <p:cNvPr id="146" name="Google Shape;146;p9"/>
          <p:cNvGrpSpPr/>
          <p:nvPr/>
        </p:nvGrpSpPr>
        <p:grpSpPr>
          <a:xfrm>
            <a:off x="987875" y="1821450"/>
            <a:ext cx="2174525" cy="865250"/>
            <a:chOff x="987875" y="2126250"/>
            <a:chExt cx="2174525" cy="865250"/>
          </a:xfrm>
        </p:grpSpPr>
        <p:sp>
          <p:nvSpPr>
            <p:cNvPr id="147" name="Google Shape;147;p9"/>
            <p:cNvSpPr txBox="1"/>
            <p:nvPr/>
          </p:nvSpPr>
          <p:spPr>
            <a:xfrm>
              <a:off x="1476700" y="2126250"/>
              <a:ext cx="16857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Spearman R = 0.84</a:t>
              </a:r>
              <a:endParaRPr b="1" i="0" sz="1000" u="none" cap="none" strike="noStrike">
                <a:solidFill>
                  <a:srgbClr val="000000"/>
                </a:solidFill>
                <a:latin typeface="Arial"/>
                <a:ea typeface="Arial"/>
                <a:cs typeface="Arial"/>
                <a:sym typeface="Arial"/>
              </a:endParaRPr>
            </a:p>
          </p:txBody>
        </p:sp>
        <p:sp>
          <p:nvSpPr>
            <p:cNvPr id="148" name="Google Shape;148;p9"/>
            <p:cNvSpPr txBox="1"/>
            <p:nvPr/>
          </p:nvSpPr>
          <p:spPr>
            <a:xfrm>
              <a:off x="987875" y="2498900"/>
              <a:ext cx="1756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0000"/>
                  </a:solidFill>
                  <a:latin typeface="Arial"/>
                  <a:ea typeface="Arial"/>
                  <a:cs typeface="Arial"/>
                  <a:sym typeface="Arial"/>
                </a:rPr>
                <a:t>Variables muy correlacionadas</a:t>
              </a:r>
              <a:endParaRPr b="1" i="0" sz="1000" u="none" cap="none" strike="noStrike">
                <a:solidFill>
                  <a:srgbClr val="FF0000"/>
                </a:solidFill>
                <a:latin typeface="Arial"/>
                <a:ea typeface="Arial"/>
                <a:cs typeface="Arial"/>
                <a:sym typeface="Arial"/>
              </a:endParaRPr>
            </a:p>
          </p:txBody>
        </p:sp>
      </p:grpSp>
      <p:grpSp>
        <p:nvGrpSpPr>
          <p:cNvPr id="149" name="Google Shape;149;p9"/>
          <p:cNvGrpSpPr/>
          <p:nvPr/>
        </p:nvGrpSpPr>
        <p:grpSpPr>
          <a:xfrm>
            <a:off x="5862325" y="1821450"/>
            <a:ext cx="3130150" cy="1932050"/>
            <a:chOff x="5862325" y="2126250"/>
            <a:chExt cx="3130150" cy="1932050"/>
          </a:xfrm>
        </p:grpSpPr>
        <p:sp>
          <p:nvSpPr>
            <p:cNvPr id="150" name="Google Shape;150;p9"/>
            <p:cNvSpPr txBox="1"/>
            <p:nvPr/>
          </p:nvSpPr>
          <p:spPr>
            <a:xfrm>
              <a:off x="5862325" y="2126250"/>
              <a:ext cx="17562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Spearman R = 0.05</a:t>
              </a:r>
              <a:endParaRPr b="1" i="0" sz="1000" u="none" cap="none" strike="noStrike">
                <a:solidFill>
                  <a:srgbClr val="000000"/>
                </a:solidFill>
                <a:latin typeface="Arial"/>
                <a:ea typeface="Arial"/>
                <a:cs typeface="Arial"/>
                <a:sym typeface="Arial"/>
              </a:endParaRPr>
            </a:p>
          </p:txBody>
        </p:sp>
        <p:sp>
          <p:nvSpPr>
            <p:cNvPr id="151" name="Google Shape;151;p9"/>
            <p:cNvSpPr txBox="1"/>
            <p:nvPr/>
          </p:nvSpPr>
          <p:spPr>
            <a:xfrm>
              <a:off x="7236275" y="3565700"/>
              <a:ext cx="1756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0000"/>
                  </a:solidFill>
                  <a:latin typeface="Arial"/>
                  <a:ea typeface="Arial"/>
                  <a:cs typeface="Arial"/>
                  <a:sym typeface="Arial"/>
                </a:rPr>
                <a:t>Variables que aportan información distinta.</a:t>
              </a:r>
              <a:endParaRPr b="1" i="0" sz="1000" u="none" cap="none" strike="noStrike">
                <a:solidFill>
                  <a:srgbClr val="FF0000"/>
                </a:solidFill>
                <a:latin typeface="Arial"/>
                <a:ea typeface="Arial"/>
                <a:cs typeface="Arial"/>
                <a:sym typeface="Arial"/>
              </a:endParaRPr>
            </a:p>
          </p:txBody>
        </p:sp>
      </p:grpSp>
      <p:grpSp>
        <p:nvGrpSpPr>
          <p:cNvPr id="152" name="Google Shape;152;p9"/>
          <p:cNvGrpSpPr/>
          <p:nvPr/>
        </p:nvGrpSpPr>
        <p:grpSpPr>
          <a:xfrm>
            <a:off x="2776250" y="3244925"/>
            <a:ext cx="5903700" cy="1704675"/>
            <a:chOff x="2776250" y="3549725"/>
            <a:chExt cx="5903700" cy="1704675"/>
          </a:xfrm>
        </p:grpSpPr>
        <p:cxnSp>
          <p:nvCxnSpPr>
            <p:cNvPr id="153" name="Google Shape;153;p9"/>
            <p:cNvCxnSpPr/>
            <p:nvPr/>
          </p:nvCxnSpPr>
          <p:spPr>
            <a:xfrm>
              <a:off x="3569475" y="3549725"/>
              <a:ext cx="545400" cy="644400"/>
            </a:xfrm>
            <a:prstGeom prst="straightConnector1">
              <a:avLst/>
            </a:prstGeom>
            <a:noFill/>
            <a:ln cap="flat" cmpd="sng" w="19050">
              <a:solidFill>
                <a:schemeClr val="dk2"/>
              </a:solidFill>
              <a:prstDash val="solid"/>
              <a:round/>
              <a:headEnd len="sm" w="sm" type="none"/>
              <a:tailEnd len="med" w="med" type="triangle"/>
            </a:ln>
          </p:spPr>
        </p:cxnSp>
        <p:sp>
          <p:nvSpPr>
            <p:cNvPr id="154" name="Google Shape;154;p9"/>
            <p:cNvSpPr txBox="1"/>
            <p:nvPr/>
          </p:nvSpPr>
          <p:spPr>
            <a:xfrm>
              <a:off x="2776250" y="4515500"/>
              <a:ext cx="5903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Una opción para solucionar el problema sería tirar una de las dimensiones por redundante, sin embargo ¿estamos seguros que toda la información que tiramos no es necesaria? ¿Hay alguna otra forma más inteligente de tirar dimensiones?</a:t>
              </a:r>
              <a:endParaRPr b="0" i="0" sz="1200" u="none" cap="none" strike="noStrike">
                <a:solidFill>
                  <a:schemeClr val="dk2"/>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