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0DED6-3962-4004-A5C5-6ABD54CDC8D0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F2130C-7DE2-47ED-A5F5-004A4835B9EC}" type="pres">
      <dgm:prSet presAssocID="{C200DED6-3962-4004-A5C5-6ABD54CDC8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6497D67D-160F-4655-B19D-F5CE5449C2C1}" type="presOf" srcId="{C200DED6-3962-4004-A5C5-6ABD54CDC8D0}" destId="{0AF2130C-7DE2-47ED-A5F5-004A4835B9E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4B2A2F-C98D-4B06-B79A-CFD51CE76CAB}" type="doc">
      <dgm:prSet loTypeId="urn:microsoft.com/office/officeart/2005/8/layout/default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217DC-91BA-4C58-B038-2D53913D22CE}" type="pres">
      <dgm:prSet presAssocID="{D74B2A2F-C98D-4B06-B79A-CFD51CE76C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E28AC40-D8BD-480A-8DAB-78B3E4AAABA3}" type="presOf" srcId="{D74B2A2F-C98D-4B06-B79A-CFD51CE76CAB}" destId="{88D217DC-91BA-4C58-B038-2D53913D22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382D-98E9-484E-8902-FAF620DA3554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542B-EADF-43A2-B847-B76398EC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39541"/>
            <a:ext cx="3733800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Sentimental Analysis</a:t>
            </a:r>
          </a:p>
          <a:p>
            <a:r>
              <a:rPr lang="en-US" sz="1600" dirty="0" smtClean="0"/>
              <a:t>(an computational study of opinion</a:t>
            </a:r>
            <a:r>
              <a:rPr lang="en-US" dirty="0" smtClean="0"/>
              <a:t>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9929" y="1096851"/>
            <a:ext cx="4322778" cy="21035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418" y="1319998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Analyzing </a:t>
            </a:r>
            <a:r>
              <a:rPr lang="en-US" dirty="0"/>
              <a:t>survey data, </a:t>
            </a:r>
            <a:r>
              <a:rPr lang="en-US" dirty="0" smtClean="0"/>
              <a:t>generating </a:t>
            </a:r>
            <a:r>
              <a:rPr lang="en-US" dirty="0"/>
              <a:t>easily  interpretable representations.</a:t>
            </a:r>
          </a:p>
          <a:p>
            <a:r>
              <a:rPr lang="en-US" dirty="0" smtClean="0"/>
              <a:t>The </a:t>
            </a:r>
            <a:r>
              <a:rPr lang="en-US" dirty="0"/>
              <a:t>amount of data generated is     </a:t>
            </a:r>
            <a:r>
              <a:rPr lang="en-US" dirty="0" smtClean="0"/>
              <a:t>huge and </a:t>
            </a:r>
            <a:r>
              <a:rPr lang="en-US" dirty="0"/>
              <a:t>manually going through is time-consuming.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9964" y="1102754"/>
            <a:ext cx="4390086" cy="2097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1219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maps/graphs on product acceptance and quality of service gives definitive idea on  areas of improvement.</a:t>
            </a:r>
          </a:p>
          <a:p>
            <a:r>
              <a:rPr lang="en-US" dirty="0" smtClean="0"/>
              <a:t>Higher NPS – better growth.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930" y="3288405"/>
            <a:ext cx="8750120" cy="1970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cs typeface="Aharoni" panose="02010803020104030203" pitchFamily="2" charset="-79"/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112" y="3504337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haroni" panose="02010803020104030203" pitchFamily="2" charset="-79"/>
              </a:rPr>
              <a:t>So far – went through current system (Python, NLTK, Text Blob), material on </a:t>
            </a:r>
            <a:r>
              <a:rPr lang="en-US" dirty="0" smtClean="0">
                <a:cs typeface="Aharoni" panose="02010803020104030203" pitchFamily="2" charset="-79"/>
              </a:rPr>
              <a:t>tokenization</a:t>
            </a:r>
            <a:r>
              <a:rPr lang="en-US" dirty="0">
                <a:cs typeface="Aharoni" panose="02010803020104030203" pitchFamily="2" charset="-79"/>
              </a:rPr>
              <a:t>, stemming and algorithms on sentimental analysis.</a:t>
            </a:r>
          </a:p>
          <a:p>
            <a:r>
              <a:rPr lang="en-US" dirty="0">
                <a:cs typeface="Aharoni" panose="02010803020104030203" pitchFamily="2" charset="-79"/>
              </a:rPr>
              <a:t> </a:t>
            </a:r>
            <a:r>
              <a:rPr lang="en-US" dirty="0" smtClean="0">
                <a:cs typeface="Aharoni" panose="02010803020104030203" pitchFamily="2" charset="-79"/>
              </a:rPr>
              <a:t>  What </a:t>
            </a:r>
            <a:r>
              <a:rPr lang="en-US" dirty="0">
                <a:cs typeface="Aharoni" panose="02010803020104030203" pitchFamily="2" charset="-79"/>
              </a:rPr>
              <a:t>Next?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cs typeface="Aharoni" panose="02010803020104030203" pitchFamily="2" charset="-79"/>
              </a:rPr>
              <a:t>Tweaks </a:t>
            </a:r>
            <a:r>
              <a:rPr lang="en-US" dirty="0">
                <a:cs typeface="Aharoni" panose="02010803020104030203" pitchFamily="2" charset="-79"/>
              </a:rPr>
              <a:t>to tokenizer, phrase </a:t>
            </a:r>
            <a:r>
              <a:rPr lang="en-US" dirty="0" smtClean="0">
                <a:cs typeface="Aharoni" panose="02010803020104030203" pitchFamily="2" charset="-79"/>
              </a:rPr>
              <a:t>extraction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cs typeface="Aharoni" panose="02010803020104030203" pitchFamily="2" charset="-79"/>
              </a:rPr>
              <a:t>custom </a:t>
            </a:r>
            <a:r>
              <a:rPr lang="en-US" dirty="0">
                <a:cs typeface="Aharoni" panose="02010803020104030203" pitchFamily="2" charset="-79"/>
              </a:rPr>
              <a:t>sentiment analyzer – lighter, better accuracy.</a:t>
            </a:r>
            <a:endParaRPr lang="en-US" dirty="0"/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57884" y="6196206"/>
            <a:ext cx="8692166" cy="359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May26		June5	</a:t>
            </a:r>
            <a:r>
              <a:rPr lang="en-US" dirty="0"/>
              <a:t>	 </a:t>
            </a:r>
            <a:r>
              <a:rPr lang="en-US" dirty="0" smtClean="0"/>
              <a:t>              June20	                June 30	         July19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22679" y="5426969"/>
            <a:ext cx="1494689" cy="728462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Get familiar with Tools and Language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971541" y="5402961"/>
            <a:ext cx="1600200" cy="776477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Documentation and Design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54904" y="5662806"/>
            <a:ext cx="1524000" cy="533400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Coding and Testing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356030" y="5426969"/>
            <a:ext cx="1704304" cy="755285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Improving Accuracy and Adding Features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0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892228" y="801229"/>
            <a:ext cx="6851072" cy="533400"/>
            <a:chOff x="2124509" y="487233"/>
            <a:chExt cx="4876800" cy="533400"/>
          </a:xfrm>
        </p:grpSpPr>
        <p:sp>
          <p:nvSpPr>
            <p:cNvPr id="6" name="Rounded Rectangle 5"/>
            <p:cNvSpPr/>
            <p:nvPr/>
          </p:nvSpPr>
          <p:spPr>
            <a:xfrm>
              <a:off x="2124509" y="487233"/>
              <a:ext cx="487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HTML5/JavaScript/CSS3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599" y="523101"/>
              <a:ext cx="1447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Web UI – Responsive UI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4870" y="3429000"/>
            <a:ext cx="6446402" cy="552361"/>
            <a:chOff x="2146234" y="2367665"/>
            <a:chExt cx="4864166" cy="627010"/>
          </a:xfrm>
        </p:grpSpPr>
        <p:sp>
          <p:nvSpPr>
            <p:cNvPr id="8" name="Rounded Rectangle 7"/>
            <p:cNvSpPr/>
            <p:nvPr/>
          </p:nvSpPr>
          <p:spPr>
            <a:xfrm>
              <a:off x="2146234" y="2367665"/>
              <a:ext cx="4864166" cy="6270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Web API / Controller/Business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6846" y="2489017"/>
              <a:ext cx="1168664" cy="38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RESTful Service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88127" y="2641763"/>
            <a:ext cx="6463147" cy="711037"/>
            <a:chOff x="2147454" y="4017727"/>
            <a:chExt cx="5334000" cy="407964"/>
          </a:xfrm>
        </p:grpSpPr>
        <p:sp>
          <p:nvSpPr>
            <p:cNvPr id="14" name="Rounded Rectangle 13"/>
            <p:cNvSpPr/>
            <p:nvPr/>
          </p:nvSpPr>
          <p:spPr>
            <a:xfrm>
              <a:off x="2147454" y="4017727"/>
              <a:ext cx="5334000" cy="4079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Authentication/Authorization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6329" y="4058686"/>
              <a:ext cx="820616" cy="19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Security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8126" y="4066809"/>
            <a:ext cx="6463145" cy="657591"/>
            <a:chOff x="2147454" y="3424155"/>
            <a:chExt cx="5334000" cy="520820"/>
          </a:xfrm>
        </p:grpSpPr>
        <p:sp>
          <p:nvSpPr>
            <p:cNvPr id="20" name="Rounded Rectangle 19"/>
            <p:cNvSpPr/>
            <p:nvPr/>
          </p:nvSpPr>
          <p:spPr>
            <a:xfrm>
              <a:off x="2147454" y="3424155"/>
              <a:ext cx="5334000" cy="52082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ADO.Net</a:t>
              </a:r>
              <a:r>
                <a:rPr lang="en-US" dirty="0" smtClean="0"/>
                <a:t>/Entity Framework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3817" y="3426072"/>
              <a:ext cx="157284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Data Access layer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019568" y="4918478"/>
            <a:ext cx="1524000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187" y="6219742"/>
            <a:ext cx="151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SQL DB</a:t>
            </a:r>
            <a:endParaRPr lang="en-US" sz="1400" b="1" dirty="0"/>
          </a:p>
        </p:txBody>
      </p:sp>
      <p:pic>
        <p:nvPicPr>
          <p:cNvPr id="1028" name="Picture 4" descr="https://cdn1.iconfinder.com/data/icons/LUMINA/database/png/400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85" y="5026984"/>
            <a:ext cx="983765" cy="1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3922590" y="4918478"/>
            <a:ext cx="4528681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6" descr="https://encrypted-tbn1.gstatic.com/images?q=tbn:ANd9GcQenck5nnY7D5lyAuIoMjd6Ljo7sc-6RbHeiJ9BRXsig3OeUG2R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23" y="5026984"/>
            <a:ext cx="1531049" cy="14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194449" y="5047259"/>
            <a:ext cx="1136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70C0"/>
                </a:solidFill>
              </a:rPr>
              <a:t>Data Load from external systems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34" name="Straight Arrow Connector 1033"/>
          <p:cNvCxnSpPr/>
          <p:nvPr/>
        </p:nvCxnSpPr>
        <p:spPr>
          <a:xfrm flipH="1" flipV="1">
            <a:off x="3387697" y="5889297"/>
            <a:ext cx="14373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>
            <a:off x="2781568" y="138869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17751" y="140631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393236" y="139295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2444804" y="13753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43018" y="1353452"/>
            <a:ext cx="363360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91423" y="135771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05883" y="2641763"/>
            <a:ext cx="1586345" cy="3987637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1000" y="267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Cross-cutting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60" name="Round Diagonal Corner Rectangle 59"/>
          <p:cNvSpPr/>
          <p:nvPr/>
        </p:nvSpPr>
        <p:spPr>
          <a:xfrm>
            <a:off x="381000" y="3130050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Exception Handling</a:t>
            </a:r>
            <a:endParaRPr lang="en-US" sz="1600" b="1" dirty="0"/>
          </a:p>
        </p:txBody>
      </p:sp>
      <p:sp>
        <p:nvSpPr>
          <p:cNvPr id="104" name="Round Diagonal Corner Rectangle 103"/>
          <p:cNvSpPr/>
          <p:nvPr/>
        </p:nvSpPr>
        <p:spPr>
          <a:xfrm>
            <a:off x="381000" y="4366118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Logging</a:t>
            </a:r>
            <a:endParaRPr lang="en-US" sz="1600" b="1" dirty="0"/>
          </a:p>
        </p:txBody>
      </p:sp>
      <p:sp>
        <p:nvSpPr>
          <p:cNvPr id="105" name="Round Diagonal Corner Rectangle 104"/>
          <p:cNvSpPr/>
          <p:nvPr/>
        </p:nvSpPr>
        <p:spPr>
          <a:xfrm>
            <a:off x="416720" y="5613119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Auditing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305882" y="2202462"/>
            <a:ext cx="8609518" cy="4510476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62824" y="1353451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74873" y="1375332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070273" y="1370497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48521" y="13753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1270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GCM Print Fax View</a:t>
            </a:r>
            <a:endParaRPr lang="en-US" sz="2800" u="sng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81000" y="2169724"/>
            <a:ext cx="8534400" cy="200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32200" y="2202462"/>
            <a:ext cx="357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600" spc="600" dirty="0" smtClean="0">
                <a:solidFill>
                  <a:schemeClr val="bg2">
                    <a:lumMod val="75000"/>
                  </a:schemeClr>
                </a:solidFill>
              </a:rPr>
              <a:t>SERVICE BOUNDARY</a:t>
            </a:r>
            <a:endParaRPr lang="en-US" sz="1600" kern="1600" spc="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3533137"/>
              </p:ext>
            </p:extLst>
          </p:nvPr>
        </p:nvGraphicFramePr>
        <p:xfrm>
          <a:off x="0" y="0"/>
          <a:ext cx="9144000" cy="675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5234722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76200" y="914400"/>
            <a:ext cx="8915400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Reducing number of order processors as this could become the page  to process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Was built almost 10 years ago, with </a:t>
            </a:r>
            <a:r>
              <a:rPr lang="en-US" b="1" dirty="0" err="1"/>
              <a:t>.Net</a:t>
            </a:r>
            <a:r>
              <a:rPr lang="en-US" b="1" dirty="0"/>
              <a:t> 1.0 or </a:t>
            </a:r>
            <a:r>
              <a:rPr lang="en-US" b="1" dirty="0" smtClean="0"/>
              <a:t>1.1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Makes use of user controls/custom web controls, which are heavy for what the page does functionally. Performance is an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6200" y="2895600"/>
            <a:ext cx="8915400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Made a sample UI for US users using HTML5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dirty="0" err="1" smtClean="0"/>
              <a:t>AngularJS</a:t>
            </a:r>
            <a:r>
              <a:rPr lang="en-US" b="1" dirty="0" smtClean="0"/>
              <a:t> MVC architecture.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Can populate the page using data from a JSON object.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6200" y="4343400"/>
            <a:ext cx="8915400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Extend the project to EMEA and APJ regions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Make </a:t>
            </a:r>
            <a:r>
              <a:rPr lang="en-US" b="1" dirty="0"/>
              <a:t>it editable so that, the orders can be changed and submitted from this page itself, which will eliminate another data entry system. </a:t>
            </a:r>
            <a:r>
              <a:rPr lang="en-US" b="1" dirty="0" smtClean="0"/>
              <a:t>(Using </a:t>
            </a:r>
            <a:r>
              <a:rPr lang="en-US" b="1" dirty="0" err="1" smtClean="0"/>
              <a:t>AngularJS</a:t>
            </a:r>
            <a:r>
              <a:rPr lang="en-US" b="1" dirty="0" smtClean="0"/>
              <a:t> two way binding).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87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256</Words>
  <Application>Microsoft Office PowerPoint</Application>
  <PresentationFormat>On-screen Show (4:3)</PresentationFormat>
  <Paragraphs>63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Ghosh, Manav</dc:creator>
  <cp:keywords>No Restrictions</cp:keywords>
  <cp:lastModifiedBy>Thankachan, Karun</cp:lastModifiedBy>
  <cp:revision>49</cp:revision>
  <dcterms:created xsi:type="dcterms:W3CDTF">2013-10-16T06:36:05Z</dcterms:created>
  <dcterms:modified xsi:type="dcterms:W3CDTF">2014-06-05T03:56:57Z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edc167a6-1d14-4c04-96c2-101dd1fc7743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>Privileged</vt:lpwstr>
  </property>
</Properties>
</file>