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7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8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9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0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4241" r:id="rId4"/>
    <p:sldMasterId id="2147484162" r:id="rId5"/>
    <p:sldMasterId id="2147484256" r:id="rId6"/>
    <p:sldMasterId id="2147484265" r:id="rId7"/>
    <p:sldMasterId id="2147484273" r:id="rId8"/>
    <p:sldMasterId id="2147484281" r:id="rId9"/>
    <p:sldMasterId id="2147484289" r:id="rId10"/>
    <p:sldMasterId id="2147484297" r:id="rId11"/>
    <p:sldMasterId id="2147484313" r:id="rId12"/>
    <p:sldMasterId id="2147484321" r:id="rId13"/>
    <p:sldMasterId id="2147484366" r:id="rId14"/>
  </p:sldMasterIdLst>
  <p:notesMasterIdLst>
    <p:notesMasterId r:id="rId18"/>
  </p:notesMasterIdLst>
  <p:handoutMasterIdLst>
    <p:handoutMasterId r:id="rId19"/>
  </p:handoutMasterIdLst>
  <p:sldIdLst>
    <p:sldId id="256" r:id="rId15"/>
    <p:sldId id="257" r:id="rId16"/>
    <p:sldId id="258" r:id="rId17"/>
  </p:sldIdLst>
  <p:sldSz cx="9144000" cy="6858000" type="screen4x3"/>
  <p:notesSz cx="7010400" cy="9296400"/>
  <p:embeddedFontLst>
    <p:embeddedFont>
      <p:font typeface="Aharoni" panose="02010803020104030203" pitchFamily="2" charset="-79"/>
      <p:bold r:id="rId20"/>
    </p:embeddedFont>
    <p:embeddedFont>
      <p:font typeface="Arial Black" panose="020B0A04020102020204" pitchFamily="34" charset="0"/>
      <p:bold r:id="rId21"/>
    </p:embeddedFont>
    <p:embeddedFont>
      <p:font typeface="Museo For Dell 300" panose="02000000000000000000" charset="0"/>
      <p:regular r:id="rId22"/>
    </p:embeddedFont>
    <p:embeddedFont>
      <p:font typeface="Museo Sans For Dell" panose="02000000000000000000" pitchFamily="2" charset="0"/>
      <p:regular r:id="rId23"/>
      <p:bold r:id="rId24"/>
    </p:embeddedFont>
    <p:embeddedFont>
      <p:font typeface="Museo For Dell" panose="02000000000000000000" pitchFamily="2" charset="0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11">
          <p15:clr>
            <a:srgbClr val="A4A3A4"/>
          </p15:clr>
        </p15:guide>
        <p15:guide id="2" pos="5577">
          <p15:clr>
            <a:srgbClr val="A4A3A4"/>
          </p15:clr>
        </p15:guide>
        <p15:guide id="3" pos="2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860"/>
    <a:srgbClr val="00447C"/>
    <a:srgbClr val="0085C3"/>
    <a:srgbClr val="AAAAAA"/>
    <a:srgbClr val="74CAC7"/>
    <a:srgbClr val="C82B67"/>
    <a:srgbClr val="6E2585"/>
    <a:srgbClr val="EEEEEE"/>
    <a:srgbClr val="F05B40"/>
    <a:srgbClr val="BAD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951" autoAdjust="0"/>
  </p:normalViewPr>
  <p:slideViewPr>
    <p:cSldViewPr snapToGrid="0">
      <p:cViewPr varScale="1">
        <p:scale>
          <a:sx n="74" d="100"/>
          <a:sy n="74" d="100"/>
        </p:scale>
        <p:origin x="-1206" y="-90"/>
      </p:cViewPr>
      <p:guideLst>
        <p:guide orient="horz" pos="4111"/>
        <p:guide pos="5577"/>
        <p:guide pos="2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362"/>
    </p:cViewPr>
  </p:sorterViewPr>
  <p:notesViewPr>
    <p:cSldViewPr snapToGrid="0">
      <p:cViewPr varScale="1">
        <p:scale>
          <a:sx n="84" d="100"/>
          <a:sy n="84" d="100"/>
        </p:scale>
        <p:origin x="-3756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Master" Target="slideMasters/slideMaster7.xml"/><Relationship Id="rId19" Type="http://schemas.openxmlformats.org/officeDocument/2006/relationships/handoutMaster" Target="handoutMasters/handoutMaster1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0DED6-3962-4004-A5C5-6ABD54CDC8D0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AF2130C-7DE2-47ED-A5F5-004A4835B9EC}" type="pres">
      <dgm:prSet presAssocID="{C200DED6-3962-4004-A5C5-6ABD54CDC8D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D2060CC-ED2C-4B7B-B588-809DF1DF1AC5}" type="presOf" srcId="{C200DED6-3962-4004-A5C5-6ABD54CDC8D0}" destId="{0AF2130C-7DE2-47ED-A5F5-004A4835B9E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4B2A2F-C98D-4B06-B79A-CFD51CE76CAB}" type="doc">
      <dgm:prSet loTypeId="urn:microsoft.com/office/officeart/2005/8/layout/default" loCatId="list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D217DC-91BA-4C58-B038-2D53913D22CE}" type="pres">
      <dgm:prSet presAssocID="{D74B2A2F-C98D-4B06-B79A-CFD51CE76CA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92E12D2-B2CD-4FC8-86EB-71D6F0C9C6DF}" type="presOf" srcId="{D74B2A2F-C98D-4B06-B79A-CFD51CE76CAB}" destId="{88D217DC-91BA-4C58-B038-2D53913D22C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endParaRPr lang="en-US" sz="850" b="1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384175"/>
            <a:ext cx="524192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9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542B-EADF-43A2-B847-B76398EC00D1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42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ell Blue background">
    <p:bg>
      <p:bgPr>
        <a:solidFill>
          <a:srgbClr val="008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53343" y="367681"/>
            <a:ext cx="5200791" cy="2036852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subTitle" idx="1"/>
          </p:nvPr>
        </p:nvSpPr>
        <p:spPr>
          <a:xfrm>
            <a:off x="353343" y="2517418"/>
            <a:ext cx="5200791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8" name="Picture 7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18870" y="5491886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88567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332399"/>
          </a:xfrm>
        </p:spPr>
        <p:txBody>
          <a:bodyPr/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idx="1"/>
          </p:nvPr>
        </p:nvSpPr>
        <p:spPr bwMode="auto">
          <a:xfrm>
            <a:off x="357878" y="1706880"/>
            <a:ext cx="79552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882115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 bwMode="auto">
          <a:xfrm>
            <a:off x="364632" y="2072640"/>
            <a:ext cx="7955280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735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018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81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5042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l 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869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823757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91701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938685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04376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076613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966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900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394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lue footer 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8899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ay divider slide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538" y="5974411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55484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2572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27293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948466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048370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6058747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502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992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09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ay footer 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65978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Blue divider slide">
    <p:bg>
      <p:bgPr>
        <a:solidFill>
          <a:srgbClr val="0044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346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41421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615045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47850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636149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218375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065324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451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207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091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Blue footer 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05343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Teal divider slide">
    <p:bg>
      <p:bgPr>
        <a:solidFill>
          <a:srgbClr val="74CA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298688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9792390"/>
      </p:ext>
    </p:extLst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25452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707728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397692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852246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573324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25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58565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56103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86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445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Teal footer 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21082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een divider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298563" y="5974870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2156822"/>
      </p:ext>
    </p:extLst>
  </p:cSld>
  <p:clrMapOvr>
    <a:masterClrMapping/>
  </p:clrMapOvr>
  <p:transition spd="med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10941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6526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237682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94929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3343" y="365760"/>
            <a:ext cx="6149058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3343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3343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07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186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810391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073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130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een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43992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Yellow divider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0946" y="5971979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97336"/>
      </p:ext>
    </p:extLst>
  </p:cSld>
  <p:clrMapOvr>
    <a:masterClrMapping/>
  </p:clrMapOvr>
  <p:transition spd="med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88738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392238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30450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46350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437858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80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181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293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Yellow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5335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Red divid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346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70259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67539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78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36672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05655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020169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076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520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346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Red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31323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erry divider slide 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0868" y="5973110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2920117"/>
      </p:ext>
    </p:extLst>
  </p:cSld>
  <p:clrMapOvr>
    <a:masterClrMapping/>
  </p:clrMapOvr>
  <p:transition spd="med">
    <p:wipe dir="r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398873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5256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252670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36753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392702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415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554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010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erry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2872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0" y="6299200"/>
            <a:ext cx="9144000" cy="59247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7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95521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2329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75124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2273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26810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64271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37560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92546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54475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4814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2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84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1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9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8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7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6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75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53344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3344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6409690"/>
            <a:ext cx="9144000" cy="48090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400" dirty="0" err="1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242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623770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5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64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6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B15B81B-FD48-4BBB-A42F-9BDB2C0CB1C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7/23/2014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D39C0F5-E142-45D7-A60E-502BA3CA3F4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0" y="6299200"/>
            <a:ext cx="9144000" cy="59247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2" y="370595"/>
            <a:ext cx="795528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7878" y="1706880"/>
            <a:ext cx="79552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15" name="TextBox 14" hidden="1"/>
          <p:cNvSpPr txBox="1"/>
          <p:nvPr/>
        </p:nvSpPr>
        <p:spPr>
          <a:xfrm>
            <a:off x="1895477" y="6454881"/>
            <a:ext cx="64953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B8D0290F-9E23-41BA-BCF9-EF3BA4816832}" type="datetime1">
              <a:rPr lang="en-US" sz="1000" smtClean="0">
                <a:solidFill>
                  <a:schemeClr val="tx2"/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1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Picture 9" descr="white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l" descr="                              Dell - Internal Use - Confidential&#10;"/>
          <p:cNvSpPr txBox="1"/>
          <p:nvPr/>
        </p:nvSpPr>
        <p:spPr>
          <a:xfrm>
            <a:off x="0" y="6460490"/>
            <a:ext cx="9144000" cy="42960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14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68568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68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9" r:id="rId7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tx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400">
          <a:solidFill>
            <a:schemeClr val="tx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200" baseline="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Museo Sans For Dell" pitchFamily="2" charset="0"/>
        <a:buChar char="›"/>
        <a:defRPr sz="10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Courier New" panose="02070309020205020404" pitchFamily="49" charset="0"/>
        <a:buChar char="o"/>
        <a:defRPr sz="10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 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7722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1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350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038976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2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353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rgbClr val="AAAAAA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34405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4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355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rgbClr val="00447C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575854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7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356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860425" indent="-171450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anose="02000000000000000000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sz="1000" dirty="0" smtClean="0"/>
              <a:t>Fourth level</a:t>
            </a:r>
            <a:endParaRPr lang="en-US" dirty="0" smtClean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26900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9" r:id="rId1"/>
    <p:sldLayoutId id="2147484290" r:id="rId2"/>
    <p:sldLayoutId id="2147484291" r:id="rId3"/>
    <p:sldLayoutId id="2147484292" r:id="rId4"/>
    <p:sldLayoutId id="2147484293" r:id="rId5"/>
    <p:sldLayoutId id="2147484294" r:id="rId6"/>
    <p:sldLayoutId id="2147484295" r:id="rId7"/>
    <p:sldLayoutId id="2147484296" r:id="rId8"/>
    <p:sldLayoutId id="2147484358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3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53344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3344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99505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1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60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4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7/23/2014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090431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2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63" r:id="rId9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5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195388" indent="-1714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0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605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4632" y="204299"/>
            <a:ext cx="3733800" cy="67710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2"/>
                </a:solidFill>
              </a:rPr>
              <a:t>Sentimental Analysis</a:t>
            </a:r>
          </a:p>
          <a:p>
            <a:r>
              <a:rPr lang="en-US" sz="1500" dirty="0" smtClean="0">
                <a:solidFill>
                  <a:schemeClr val="bg2"/>
                </a:solidFill>
              </a:rPr>
              <a:t>(an computational study of opinions)</a:t>
            </a:r>
            <a:r>
              <a:rPr lang="en-US" sz="1500" dirty="0" smtClean="0"/>
              <a:t>)</a:t>
            </a:r>
            <a:endParaRPr lang="en-US" sz="1500" dirty="0"/>
          </a:p>
        </p:txBody>
      </p:sp>
      <p:sp>
        <p:nvSpPr>
          <p:cNvPr id="7" name="Rectangle 6"/>
          <p:cNvSpPr/>
          <p:nvPr/>
        </p:nvSpPr>
        <p:spPr>
          <a:xfrm>
            <a:off x="199928" y="1096851"/>
            <a:ext cx="4524471" cy="1355117"/>
          </a:xfrm>
          <a:prstGeom prst="rect">
            <a:avLst/>
          </a:prstGeom>
          <a:solidFill>
            <a:srgbClr val="76E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632" y="1205473"/>
            <a:ext cx="43750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bg2"/>
                </a:solidFill>
                <a:latin typeface="+mj-lt"/>
              </a:rPr>
              <a:t>A software that analyzes the sentiment of data generated by Survey/Social Networks and creates an </a:t>
            </a:r>
            <a:r>
              <a:rPr lang="en-US" sz="1500" dirty="0" smtClean="0">
                <a:solidFill>
                  <a:schemeClr val="bg2"/>
                </a:solidFill>
                <a:latin typeface="+mj-lt"/>
              </a:rPr>
              <a:t>easily interpretable </a:t>
            </a:r>
            <a:r>
              <a:rPr lang="en-US" sz="1500" dirty="0" smtClean="0">
                <a:solidFill>
                  <a:schemeClr val="bg2"/>
                </a:solidFill>
                <a:latin typeface="+mj-lt"/>
              </a:rPr>
              <a:t>representation using MVC </a:t>
            </a:r>
            <a:r>
              <a:rPr lang="en-US" sz="1500" dirty="0" smtClean="0">
                <a:solidFill>
                  <a:schemeClr val="bg2"/>
                </a:solidFill>
                <a:latin typeface="+mj-lt"/>
              </a:rPr>
              <a:t>Design Pattern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2610" y="1096851"/>
            <a:ext cx="4112790" cy="1355117"/>
          </a:xfrm>
          <a:prstGeom prst="rect">
            <a:avLst/>
          </a:prstGeom>
          <a:solidFill>
            <a:srgbClr val="F4D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32318" y="1320889"/>
            <a:ext cx="38273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bg2"/>
                </a:solidFill>
                <a:latin typeface="+mj-lt"/>
              </a:rPr>
              <a:t>Acceptance and quality of service gives definitive idea on  areas of improvement.</a:t>
            </a:r>
          </a:p>
          <a:p>
            <a:r>
              <a:rPr lang="en-US" sz="1500" dirty="0" smtClean="0">
                <a:solidFill>
                  <a:schemeClr val="bg2"/>
                </a:solidFill>
                <a:latin typeface="+mj-lt"/>
              </a:rPr>
              <a:t>Higher </a:t>
            </a:r>
            <a:r>
              <a:rPr lang="en-US" sz="1500" dirty="0" smtClean="0">
                <a:solidFill>
                  <a:schemeClr val="bg2"/>
                </a:solidFill>
                <a:latin typeface="+mj-lt"/>
              </a:rPr>
              <a:t>NPS – better growth.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2632" y="2565401"/>
            <a:ext cx="5072468" cy="36068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cs typeface="Aharoni" panose="02010803020104030203" pitchFamily="2" charset="-79"/>
              </a:rPr>
              <a:t>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84800" y="2565401"/>
            <a:ext cx="3549326" cy="36068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cs typeface="Aharoni" panose="02010803020104030203" pitchFamily="2" charset="-79"/>
              </a:rPr>
              <a:t>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782" y="2692400"/>
            <a:ext cx="4856168" cy="359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dirty="0" smtClean="0">
              <a:solidFill>
                <a:schemeClr val="bg2"/>
              </a:solidFill>
              <a:latin typeface="+mj-lt"/>
            </a:endParaRPr>
          </a:p>
          <a:p>
            <a:r>
              <a:rPr lang="en-US" sz="1500" dirty="0" smtClean="0">
                <a:solidFill>
                  <a:schemeClr val="bg2"/>
                </a:solidFill>
                <a:latin typeface="+mj-lt"/>
              </a:rPr>
              <a:t>Product/Service specific sentiment</a:t>
            </a:r>
          </a:p>
          <a:p>
            <a:r>
              <a:rPr lang="en-US" sz="1500" dirty="0" smtClean="0">
                <a:solidFill>
                  <a:schemeClr val="bg2"/>
                </a:solidFill>
                <a:latin typeface="+mj-lt"/>
              </a:rPr>
              <a:t>Heat Map (World view in single screen shot)</a:t>
            </a:r>
          </a:p>
          <a:p>
            <a:r>
              <a:rPr lang="en-US" sz="1500" dirty="0" smtClean="0">
                <a:solidFill>
                  <a:schemeClr val="bg2"/>
                </a:solidFill>
                <a:latin typeface="+mj-lt"/>
              </a:rPr>
              <a:t>Increased speed when using market-sentiment analyzer libraries</a:t>
            </a:r>
          </a:p>
          <a:p>
            <a:r>
              <a:rPr lang="en-US" sz="1500" dirty="0" smtClean="0">
                <a:solidFill>
                  <a:schemeClr val="bg2"/>
                </a:solidFill>
                <a:latin typeface="+mj-lt"/>
              </a:rPr>
              <a:t>User-friendly UI </a:t>
            </a:r>
          </a:p>
          <a:p>
            <a:endParaRPr lang="en-US" sz="1500" dirty="0" smtClean="0">
              <a:solidFill>
                <a:schemeClr val="bg2"/>
              </a:solidFill>
              <a:latin typeface="+mj-lt"/>
            </a:endParaRPr>
          </a:p>
          <a:p>
            <a:endParaRPr lang="en-US" sz="1500" dirty="0">
              <a:solidFill>
                <a:schemeClr val="bg2"/>
              </a:solidFill>
              <a:latin typeface="+mj-lt"/>
            </a:endParaRPr>
          </a:p>
          <a:p>
            <a:r>
              <a:rPr lang="en-US" sz="1500" dirty="0" smtClean="0">
                <a:solidFill>
                  <a:schemeClr val="bg2"/>
                </a:solidFill>
              </a:rPr>
              <a:t>Lexicon-based custom Sentiment Analyzer :</a:t>
            </a:r>
            <a:endParaRPr lang="en-US" sz="1500" dirty="0" smtClean="0">
              <a:solidFill>
                <a:schemeClr val="bg2"/>
              </a:solidFill>
              <a:latin typeface="+mj-lt"/>
            </a:endParaRPr>
          </a:p>
          <a:p>
            <a:r>
              <a:rPr lang="en-US" sz="1500" dirty="0" smtClean="0">
                <a:solidFill>
                  <a:schemeClr val="bg2"/>
                </a:solidFill>
              </a:rPr>
              <a:t>Dell Specific dictionary</a:t>
            </a:r>
          </a:p>
          <a:p>
            <a:r>
              <a:rPr lang="en-US" sz="1500" dirty="0">
                <a:solidFill>
                  <a:schemeClr val="bg2"/>
                </a:solidFill>
              </a:rPr>
              <a:t>Internet slangs and Emoticons considered </a:t>
            </a:r>
            <a:endParaRPr lang="en-US" sz="1500" dirty="0" smtClean="0">
              <a:solidFill>
                <a:schemeClr val="bg2"/>
              </a:solidFill>
              <a:latin typeface="+mj-lt"/>
            </a:endParaRPr>
          </a:p>
          <a:p>
            <a:r>
              <a:rPr lang="en-US" sz="1500" dirty="0" smtClean="0">
                <a:solidFill>
                  <a:schemeClr val="bg2"/>
                </a:solidFill>
                <a:latin typeface="+mj-lt"/>
              </a:rPr>
              <a:t>Intensifiers,  Negation and All capital words</a:t>
            </a:r>
          </a:p>
          <a:p>
            <a:r>
              <a:rPr lang="en-US" sz="1500" dirty="0" smtClean="0">
                <a:solidFill>
                  <a:schemeClr val="bg2"/>
                </a:solidFill>
                <a:latin typeface="+mj-lt"/>
              </a:rPr>
              <a:t>Purity Index  - an indicator of Sarcasm.</a:t>
            </a:r>
            <a:endParaRPr lang="en-US" sz="1500" dirty="0" smtClean="0">
              <a:solidFill>
                <a:schemeClr val="bg2"/>
              </a:solidFill>
              <a:latin typeface="+mj-lt"/>
            </a:endParaRPr>
          </a:p>
          <a:p>
            <a:endParaRPr lang="en-US" sz="15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4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5300" y="2794000"/>
            <a:ext cx="3197367" cy="313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bg2"/>
                </a:solidFill>
                <a:latin typeface="+mj-lt"/>
              </a:rPr>
              <a:t>Heat </a:t>
            </a:r>
            <a:r>
              <a:rPr lang="en-US" sz="1500" dirty="0" smtClean="0">
                <a:solidFill>
                  <a:schemeClr val="bg2"/>
                </a:solidFill>
                <a:latin typeface="+mj-lt"/>
              </a:rPr>
              <a:t>Map ad Graphs on a Keyword Basis.</a:t>
            </a:r>
          </a:p>
          <a:p>
            <a:r>
              <a:rPr lang="en-US" sz="1500" dirty="0" smtClean="0">
                <a:solidFill>
                  <a:schemeClr val="bg2"/>
                </a:solidFill>
                <a:latin typeface="+mj-lt"/>
              </a:rPr>
              <a:t>Search Feature displays Heat Map and Graphs</a:t>
            </a:r>
          </a:p>
          <a:p>
            <a:endParaRPr lang="en-US" sz="1500" dirty="0" smtClean="0">
              <a:solidFill>
                <a:schemeClr val="bg2"/>
              </a:solidFill>
              <a:latin typeface="+mj-lt"/>
            </a:endParaRPr>
          </a:p>
          <a:p>
            <a:endParaRPr lang="en-US" sz="1500" dirty="0">
              <a:solidFill>
                <a:schemeClr val="bg2"/>
              </a:solidFill>
              <a:latin typeface="+mj-lt"/>
            </a:endParaRPr>
          </a:p>
          <a:p>
            <a:r>
              <a:rPr lang="en-US" sz="1500" dirty="0">
                <a:solidFill>
                  <a:schemeClr val="bg2"/>
                </a:solidFill>
              </a:rPr>
              <a:t>Noun-</a:t>
            </a:r>
            <a:r>
              <a:rPr lang="en-US" sz="1500" dirty="0" err="1">
                <a:solidFill>
                  <a:schemeClr val="bg2"/>
                </a:solidFill>
              </a:rPr>
              <a:t>Adj</a:t>
            </a:r>
            <a:r>
              <a:rPr lang="en-US" sz="1500" dirty="0">
                <a:solidFill>
                  <a:schemeClr val="bg2"/>
                </a:solidFill>
              </a:rPr>
              <a:t>-Verb relation has scope to improve</a:t>
            </a:r>
          </a:p>
          <a:p>
            <a:r>
              <a:rPr lang="en-US" sz="1500" dirty="0">
                <a:solidFill>
                  <a:schemeClr val="bg2"/>
                </a:solidFill>
              </a:rPr>
              <a:t>Conjunction testing</a:t>
            </a:r>
          </a:p>
          <a:p>
            <a:r>
              <a:rPr lang="en-US" sz="1500" dirty="0">
                <a:solidFill>
                  <a:schemeClr val="bg2"/>
                </a:solidFill>
              </a:rPr>
              <a:t>Performance improvement.</a:t>
            </a:r>
          </a:p>
          <a:p>
            <a:endParaRPr lang="en-US" sz="1500" dirty="0">
              <a:solidFill>
                <a:schemeClr val="bg2"/>
              </a:solidFill>
              <a:latin typeface="+mj-lt"/>
            </a:endParaRPr>
          </a:p>
          <a:p>
            <a:endParaRPr lang="en-US" sz="15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40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51216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14393449"/>
              </p:ext>
            </p:extLst>
          </p:nvPr>
        </p:nvGraphicFramePr>
        <p:xfrm>
          <a:off x="0" y="0"/>
          <a:ext cx="9144000" cy="675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32825566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95250" y="1371600"/>
            <a:ext cx="8915400" cy="2590800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black"/>
                </a:solidFill>
              </a:rPr>
              <a:t>Using this module, ATS </a:t>
            </a:r>
            <a:r>
              <a:rPr lang="en-US" sz="1800" b="1" dirty="0">
                <a:solidFill>
                  <a:prstClr val="black"/>
                </a:solidFill>
              </a:rPr>
              <a:t>business users can subscribe for </a:t>
            </a:r>
            <a:r>
              <a:rPr lang="en-US" sz="1800" b="1" dirty="0" smtClean="0">
                <a:solidFill>
                  <a:prstClr val="black"/>
                </a:solidFill>
              </a:rPr>
              <a:t>single/multiple SKU(Region </a:t>
            </a:r>
            <a:r>
              <a:rPr lang="en-US" sz="1800" b="1" dirty="0">
                <a:solidFill>
                  <a:prstClr val="black"/>
                </a:solidFill>
              </a:rPr>
              <a:t>and Country specific) to receive e-mail notifications(work in progress) for single/multiple events(Sell Action Changed, Lead Time Changed, Activate/Inactivate).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black"/>
                </a:solidFill>
              </a:rPr>
              <a:t> 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black"/>
                </a:solidFill>
              </a:rPr>
              <a:t>This module will help ATS business users to get email notifications without logging in to ATS or LTM Dashboard for checking the status of SKUs. 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5250" y="4114800"/>
            <a:ext cx="5105400" cy="1828800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black"/>
                </a:solidFill>
              </a:rPr>
              <a:t>Technologies used: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black"/>
                </a:solidFill>
              </a:rPr>
              <a:t>User Interface: HTML5, </a:t>
            </a:r>
            <a:r>
              <a:rPr lang="en-US" sz="1800" b="1" dirty="0" err="1">
                <a:solidFill>
                  <a:prstClr val="black"/>
                </a:solidFill>
              </a:rPr>
              <a:t>AngularJS</a:t>
            </a:r>
            <a:r>
              <a:rPr lang="en-US" sz="1800" b="1" dirty="0">
                <a:solidFill>
                  <a:prstClr val="black"/>
                </a:solidFill>
              </a:rPr>
              <a:t>, Bootstrap 3.0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black"/>
                </a:solidFill>
              </a:rPr>
              <a:t>Server Side: </a:t>
            </a:r>
            <a:r>
              <a:rPr lang="en-US" sz="1800" b="1" dirty="0" err="1">
                <a:solidFill>
                  <a:prstClr val="black"/>
                </a:solidFill>
              </a:rPr>
              <a:t>RESTful</a:t>
            </a:r>
            <a:r>
              <a:rPr lang="en-US" sz="1800" b="1" dirty="0">
                <a:solidFill>
                  <a:prstClr val="black"/>
                </a:solidFill>
              </a:rPr>
              <a:t>  Services using Web API 2.0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black"/>
                </a:solidFill>
              </a:rPr>
              <a:t>Database: SQL Server 2012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152397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u="sng" dirty="0" smtClean="0">
                <a:solidFill>
                  <a:prstClr val="black"/>
                </a:solidFill>
                <a:latin typeface="Calibri"/>
              </a:rPr>
              <a:t>Email Subscription Alert for ATS</a:t>
            </a:r>
            <a:endParaRPr lang="en-US" sz="3200" u="sng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14950" y="4114800"/>
            <a:ext cx="3695700" cy="1828800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prstClr val="black"/>
                </a:solidFill>
              </a:rPr>
              <a:t>Subscribing to Email alerts fully functional and integrated with Lead Time SNP application.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prstClr val="black"/>
                </a:solidFill>
              </a:rPr>
              <a:t>Generating emails pending.</a:t>
            </a:r>
            <a:endParaRPr lang="en-US" sz="1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33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_Template_4x3_2014_Updated">
  <a:themeElements>
    <a:clrScheme name="Custom 1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2" id="{DAFB7478-47B3-40DE-90C0-3857378F45FF}" vid="{6E384890-8F9F-4A11-9330-31F5F14C349B}"/>
    </a:ext>
  </a:extLst>
</a:theme>
</file>

<file path=ppt/theme/theme10.xml><?xml version="1.0" encoding="utf-8"?>
<a:theme xmlns:a="http://schemas.openxmlformats.org/drawingml/2006/main" name="Content with Dell Berr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2" id="{DAFB7478-47B3-40DE-90C0-3857378F45FF}" vid="{C8BAF95F-293E-49F1-9C5A-6A7DFEFCDE30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Dell Blue background 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TTF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14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2" id="{DAFB7478-47B3-40DE-90C0-3857378F45FF}" vid="{21BA7CA8-7620-4C1E-95A4-65CD1B58CD3B}"/>
    </a:ext>
  </a:extLst>
</a:theme>
</file>

<file path=ppt/theme/theme3.xml><?xml version="1.0" encoding="utf-8"?>
<a:theme xmlns:a="http://schemas.openxmlformats.org/drawingml/2006/main" name="Content with Dell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2" id="{DAFB7478-47B3-40DE-90C0-3857378F45FF}" vid="{62936EF5-9C78-4A9F-B13F-C44543044758}"/>
    </a:ext>
  </a:extLst>
</a:theme>
</file>

<file path=ppt/theme/theme4.xml><?xml version="1.0" encoding="utf-8"?>
<a:theme xmlns:a="http://schemas.openxmlformats.org/drawingml/2006/main" name="Content with Dell Gra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2" id="{DAFB7478-47B3-40DE-90C0-3857378F45FF}" vid="{AF3762C5-E896-4764-88B9-1C96F93B9BCD}"/>
    </a:ext>
  </a:extLst>
</a:theme>
</file>

<file path=ppt/theme/theme5.xml><?xml version="1.0" encoding="utf-8"?>
<a:theme xmlns:a="http://schemas.openxmlformats.org/drawingml/2006/main" name="Content with Dell Dark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2" id="{DAFB7478-47B3-40DE-90C0-3857378F45FF}" vid="{113EF733-E79B-44B7-BFB7-3203CC8C70D7}"/>
    </a:ext>
  </a:extLst>
</a:theme>
</file>

<file path=ppt/theme/theme6.xml><?xml version="1.0" encoding="utf-8"?>
<a:theme xmlns:a="http://schemas.openxmlformats.org/drawingml/2006/main" name="Content with Dell Teal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2" id="{DAFB7478-47B3-40DE-90C0-3857378F45FF}" vid="{5C4A94E3-FA97-42A4-BA2D-437C73A6F7E5}"/>
    </a:ext>
  </a:extLst>
</a:theme>
</file>

<file path=ppt/theme/theme7.xml><?xml version="1.0" encoding="utf-8"?>
<a:theme xmlns:a="http://schemas.openxmlformats.org/drawingml/2006/main" name="Content with Dell Green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2" id="{DAFB7478-47B3-40DE-90C0-3857378F45FF}" vid="{61C20380-6C7B-4A01-A2EA-DEBD17F86DFB}"/>
    </a:ext>
  </a:extLst>
</a:theme>
</file>

<file path=ppt/theme/theme8.xml><?xml version="1.0" encoding="utf-8"?>
<a:theme xmlns:a="http://schemas.openxmlformats.org/drawingml/2006/main" name="Content with Dell Yellow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2" id="{DAFB7478-47B3-40DE-90C0-3857378F45FF}" vid="{C05AC854-A408-4B81-86C9-67883E0C9BF8}"/>
    </a:ext>
  </a:extLst>
</a:theme>
</file>

<file path=ppt/theme/theme9.xml><?xml version="1.0" encoding="utf-8"?>
<a:theme xmlns:a="http://schemas.openxmlformats.org/drawingml/2006/main" name="Content with Dell Dark Red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2" id="{DAFB7478-47B3-40DE-90C0-3857378F45FF}" vid="{532E81F1-70E5-4D00-AE0F-456D020155F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Dell_Template_4x3_2014_Updated</Template>
  <TotalTime>62</TotalTime>
  <Words>203</Words>
  <Application>Microsoft Office PowerPoint</Application>
  <PresentationFormat>On-screen Show (4:3)</PresentationFormat>
  <Paragraphs>41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3</vt:i4>
      </vt:variant>
    </vt:vector>
  </HeadingPairs>
  <TitlesOfParts>
    <vt:vector size="23" baseType="lpstr">
      <vt:lpstr>Arial</vt:lpstr>
      <vt:lpstr>Aharoni</vt:lpstr>
      <vt:lpstr>Arial Black</vt:lpstr>
      <vt:lpstr>Museo For Dell 300</vt:lpstr>
      <vt:lpstr>Museo Sans For Dell</vt:lpstr>
      <vt:lpstr>Museo For Dell</vt:lpstr>
      <vt:lpstr>Calibri</vt:lpstr>
      <vt:lpstr>Courier New</vt:lpstr>
      <vt:lpstr>Wingdings</vt:lpstr>
      <vt:lpstr>Dell_Template_4x3_2014_Updated</vt:lpstr>
      <vt:lpstr>Content Dell Blue background </vt:lpstr>
      <vt:lpstr>Content with Dell Blue footer</vt:lpstr>
      <vt:lpstr>Content with Dell Gray footer</vt:lpstr>
      <vt:lpstr>Content with Dell Dark Blue footer</vt:lpstr>
      <vt:lpstr>Content with Dell Teal footer</vt:lpstr>
      <vt:lpstr>Content with Dell Green footer</vt:lpstr>
      <vt:lpstr>Content with Dell Yellow footer</vt:lpstr>
      <vt:lpstr>Content with Dell Dark Red footer</vt:lpstr>
      <vt:lpstr>Content with Dell Berry footer</vt:lpstr>
      <vt:lpstr>Office Theme</vt:lpstr>
      <vt:lpstr>PowerPoint Presentation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Thankachan, Karun</dc:creator>
  <cp:keywords>Internal Use</cp:keywords>
  <cp:lastModifiedBy>Ved, Kruthika</cp:lastModifiedBy>
  <cp:revision>11</cp:revision>
  <cp:lastPrinted>2014-02-14T16:26:12Z</cp:lastPrinted>
  <dcterms:created xsi:type="dcterms:W3CDTF">2014-07-21T08:22:29Z</dcterms:created>
  <dcterms:modified xsi:type="dcterms:W3CDTF">2014-07-23T08:40:05Z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dedaacc5-af43-40b1-b4a0-d7a6bf3e4cdd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1.2AMER</vt:lpwstr>
  </property>
</Properties>
</file>