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9" r:id="rId3"/>
    <p:sldId id="270" r:id="rId4"/>
    <p:sldId id="272" r:id="rId5"/>
    <p:sldId id="273" r:id="rId6"/>
    <p:sldId id="27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8ADAD-43F1-4F81-A3F4-1781489FD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476D2A-E490-4CF9-A847-649C1F48D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EB6F2-19EA-4B9A-8033-45AE36BD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60B-5AD7-4B6B-92DC-44EBD24AF38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66B57-CE02-4123-8E1F-8D60214A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CF9A6-B526-451C-A196-AFAF974E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F42-FEE7-47E5-8DEC-2D4DF8147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7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CF068-E5E8-434A-96ED-A4D53317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A256E7-7D14-431E-9A8C-D3340505C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EB084-108C-49DA-8752-59D8E43C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60B-5AD7-4B6B-92DC-44EBD24AF38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48AE-3D3F-44FD-8D74-A22E4524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B83C6-DC64-48AE-A2F2-1AE6E441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F42-FEE7-47E5-8DEC-2D4DF8147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5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273E1C-5A42-4676-8841-E130868C7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E9D265-B23D-4459-A0A0-C24B45FE8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D472B-3133-4DEB-9A7E-A0A072D2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60B-5AD7-4B6B-92DC-44EBD24AF38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E1FE0-A497-4D50-A85F-76E2CEA4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1EEA6-AD36-4C64-88E7-D625CEE4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F42-FEE7-47E5-8DEC-2D4DF8147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6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081F9-0614-41E1-A7A1-9BA7DD15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B38F4-7ACF-4EFA-AA74-E5187C2B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D23FE-B347-4978-B042-DA9AD7BD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60B-5AD7-4B6B-92DC-44EBD24AF38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031B1-5E55-43A5-9B4B-5CF06829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EFDA1-236F-42D1-8F69-B235E6B4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F42-FEE7-47E5-8DEC-2D4DF8147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11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A02C3-B7AB-4482-A8E2-3E834B29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A6952-7EDA-4A49-BBDC-C7AE1A90E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146A5-8702-49FF-B7E3-E564B31A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60B-5AD7-4B6B-92DC-44EBD24AF38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3724D-7CEA-4683-B56F-93E50DF6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7E4A0-6D64-4063-A224-8F968B43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F42-FEE7-47E5-8DEC-2D4DF8147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0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4DC99-B12F-4C79-9302-38F6ED78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F1D0F-7919-4E40-966B-6A00D1606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983DF-9517-4FE3-BBF0-65F0321C0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E8ED29-FE28-4E71-A461-D9A4A8FA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60B-5AD7-4B6B-92DC-44EBD24AF38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58F33-48A5-449B-B0B7-1EB442D5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2A6EE-99D8-4EEE-B00D-B072A896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F42-FEE7-47E5-8DEC-2D4DF8147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0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5D5EE-712D-493E-9171-287BEE67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94E29-4524-43C7-88D0-E4471E39C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5BD6B-C4FE-4817-BFA4-B8C6661F6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587DBB-0FD5-4980-A6AB-75873BDF1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42A97B-082C-4256-9758-14124CAF8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61DE6A-307E-47B1-8846-B6661849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60B-5AD7-4B6B-92DC-44EBD24AF38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B5EFA2-9771-4307-A044-190D5FAD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7A3174-D4F4-4954-9523-90914E7D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F42-FEE7-47E5-8DEC-2D4DF8147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8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E381C-BCBB-4473-AA7C-3BA1E6E8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0EE2D8-7613-4814-A069-63340862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60B-5AD7-4B6B-92DC-44EBD24AF38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2A7F75-A396-4EA7-87D7-2DCBB42E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29245C-353E-4902-B481-939E740D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F42-FEE7-47E5-8DEC-2D4DF8147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68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6BA594-8F89-47A8-8FE9-1D0AF6DC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60B-5AD7-4B6B-92DC-44EBD24AF38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731F47-F951-432F-B7E8-F1274754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34EA4B-81CD-4F5A-9759-B1FAD235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F42-FEE7-47E5-8DEC-2D4DF8147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50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C5C55-EB4A-4B85-AC8A-ECD5C9DC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9A3B2-5A95-4E48-912D-7782B0470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4621C-8D29-4F91-A4E0-F08D1AFB9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82EC24-6B3A-4B32-A67B-82BC9D89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60B-5AD7-4B6B-92DC-44EBD24AF38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37D5E3-6A65-4AD2-A8FE-30F63B08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A7BEE-8885-4847-B757-5DBD55AF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F42-FEE7-47E5-8DEC-2D4DF8147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0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87805-951C-45D1-831A-1F33B73B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3BD6A8-13D4-4D45-9E9B-B41CF0A29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1DFDC-A754-4875-A534-4D4102A68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45100-04BE-4692-AB79-DF056CB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60B-5AD7-4B6B-92DC-44EBD24AF38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06A273-678E-4F34-8010-07B752C0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FE6C3-38DA-46EF-906C-EE5FCD3D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6F42-FEE7-47E5-8DEC-2D4DF8147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10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72E87C-0F6E-49F5-A889-5E063FD8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8F781C-CCA5-40F2-A7AE-46FC3A4E2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107E1-9EBD-4D57-95D6-54271B134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8D60B-5AD7-4B6B-92DC-44EBD24AF38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1D483-3C2A-4AC6-8CC8-F1A426473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CE669-8330-49FF-BA0C-D93CACDC8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6F42-FEE7-47E5-8DEC-2D4DF8147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7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7" y="423333"/>
            <a:ext cx="11159067" cy="25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7" y="440267"/>
            <a:ext cx="635000" cy="110913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84200" y="1092200"/>
            <a:ext cx="499533" cy="364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en-US" sz="2000" b="1" spc="133" dirty="0">
                <a:solidFill>
                  <a:srgbClr val="FFFFFF"/>
                </a:solidFill>
                <a:latin typeface="210 OmniGothic 050"/>
              </a:rPr>
              <a:t>01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65867" y="1261534"/>
            <a:ext cx="8051800" cy="8551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ko-KR" altLang="en-US" sz="4800" spc="-333" dirty="0">
                <a:solidFill>
                  <a:srgbClr val="4D4D4D"/>
                </a:solidFill>
                <a:latin typeface="Arial" panose="020B0604020202020204" pitchFamily="34" charset="0"/>
                <a:ea typeface="210 OmniGothic 050" panose="020B0600000101010101" charset="-127"/>
                <a:cs typeface="Arial" panose="020B0604020202020204" pitchFamily="34" charset="0"/>
              </a:rPr>
              <a:t>인코딩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37667" y="956734"/>
            <a:ext cx="2116667" cy="270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en-US" sz="1533" spc="-67" dirty="0">
                <a:solidFill>
                  <a:srgbClr val="18A8F1"/>
                </a:solidFill>
                <a:latin typeface="210 OmniGothic 050" panose="020B0600000101010101" charset="-127"/>
              </a:rPr>
              <a:t>Business Project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grpSp>
        <p:nvGrpSpPr>
          <p:cNvPr id="13" name="Group 13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B41FDB27-D694-4C02-AB19-A22A9968F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67" y="2116667"/>
            <a:ext cx="7705025" cy="156633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F04A44E-CAE7-4741-BE5C-4A476E483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41" y="3861929"/>
            <a:ext cx="7724751" cy="110913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DB0CCF0-7C12-4BC1-894B-702F9B10AD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467" y="5149991"/>
            <a:ext cx="4634059" cy="1109133"/>
          </a:xfrm>
          <a:prstGeom prst="rect">
            <a:avLst/>
          </a:prstGeom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8CF8D2C5-30A8-42A0-B860-9B7796D44A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7533" y="2311400"/>
            <a:ext cx="3208867" cy="3606800"/>
          </a:xfrm>
          <a:prstGeom prst="rect">
            <a:avLst/>
          </a:prstGeom>
        </p:spPr>
      </p:pic>
      <p:sp>
        <p:nvSpPr>
          <p:cNvPr id="42" name="TextBox 10">
            <a:extLst>
              <a:ext uri="{FF2B5EF4-FFF2-40B4-BE49-F238E27FC236}">
                <a16:creationId xmlns:a16="http://schemas.microsoft.com/office/drawing/2014/main" id="{14939D8D-C8EF-4F5D-B1F7-F5E6E57C27F0}"/>
              </a:ext>
            </a:extLst>
          </p:cNvPr>
          <p:cNvSpPr txBox="1"/>
          <p:nvPr/>
        </p:nvSpPr>
        <p:spPr>
          <a:xfrm>
            <a:off x="9135533" y="2565400"/>
            <a:ext cx="2184400" cy="3725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133" spc="-133" dirty="0">
                <a:solidFill>
                  <a:srgbClr val="18A8F1"/>
                </a:solidFill>
                <a:latin typeface="Pretendard SemiBold"/>
              </a:rPr>
              <a:t>인코딩</a:t>
            </a:r>
            <a:endParaRPr lang="en-US" sz="2133" spc="-133" dirty="0">
              <a:solidFill>
                <a:srgbClr val="18A8F1"/>
              </a:solidFill>
              <a:latin typeface="Pretendard SemiBold"/>
            </a:endParaRPr>
          </a:p>
        </p:txBody>
      </p:sp>
      <p:pic>
        <p:nvPicPr>
          <p:cNvPr id="43" name="Picture 31">
            <a:extLst>
              <a:ext uri="{FF2B5EF4-FFF2-40B4-BE49-F238E27FC236}">
                <a16:creationId xmlns:a16="http://schemas.microsoft.com/office/drawing/2014/main" id="{9CDD0510-974F-41FC-977F-922AF6FFD1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6933" y="3276600"/>
            <a:ext cx="59267" cy="59267"/>
          </a:xfrm>
          <a:prstGeom prst="rect">
            <a:avLst/>
          </a:prstGeom>
        </p:spPr>
      </p:pic>
      <p:sp>
        <p:nvSpPr>
          <p:cNvPr id="44" name="TextBox 32">
            <a:extLst>
              <a:ext uri="{FF2B5EF4-FFF2-40B4-BE49-F238E27FC236}">
                <a16:creationId xmlns:a16="http://schemas.microsoft.com/office/drawing/2014/main" id="{8079D865-F9C9-4920-A4D7-D0430803E3B1}"/>
              </a:ext>
            </a:extLst>
          </p:cNvPr>
          <p:cNvSpPr txBox="1"/>
          <p:nvPr/>
        </p:nvSpPr>
        <p:spPr>
          <a:xfrm>
            <a:off x="9059334" y="3293533"/>
            <a:ext cx="25315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7859"/>
              </a:lnSpc>
            </a:pPr>
            <a:r>
              <a:rPr lang="ko-KR" altLang="en-US" sz="1333" spc="-67" dirty="0">
                <a:solidFill>
                  <a:srgbClr val="4D4D4D"/>
                </a:solidFill>
                <a:latin typeface="Pretendard Regular"/>
              </a:rPr>
              <a:t>범주형 컬럼 </a:t>
            </a:r>
            <a:endParaRPr lang="en-US" altLang="ko-KR" sz="1333" spc="-67" dirty="0">
              <a:solidFill>
                <a:srgbClr val="4D4D4D"/>
              </a:solidFill>
              <a:latin typeface="Pretendard Regular"/>
            </a:endParaRPr>
          </a:p>
          <a:p>
            <a:pPr lvl="0" algn="l">
              <a:lnSpc>
                <a:spcPct val="117859"/>
              </a:lnSpc>
            </a:pPr>
            <a:r>
              <a:rPr lang="en-US" altLang="ko-KR" sz="1333" spc="-67" dirty="0">
                <a:solidFill>
                  <a:srgbClr val="4D4D4D"/>
                </a:solidFill>
                <a:latin typeface="Pretendard Regular"/>
              </a:rPr>
              <a:t>=&gt; </a:t>
            </a:r>
            <a:r>
              <a:rPr lang="ko-KR" altLang="en-US" sz="1333" spc="-67" dirty="0">
                <a:solidFill>
                  <a:srgbClr val="4D4D4D"/>
                </a:solidFill>
                <a:latin typeface="Pretendard Regular"/>
              </a:rPr>
              <a:t>숫자 범주로 </a:t>
            </a:r>
            <a:r>
              <a:rPr lang="ko-KR" altLang="en-US" sz="1333" spc="-67" dirty="0" err="1">
                <a:solidFill>
                  <a:srgbClr val="4D4D4D"/>
                </a:solidFill>
                <a:latin typeface="Pretendard Regular"/>
              </a:rPr>
              <a:t>바꿔주기</a:t>
            </a:r>
            <a:endParaRPr lang="en-US" sz="1333" spc="-67" dirty="0">
              <a:solidFill>
                <a:srgbClr val="4D4D4D"/>
              </a:solidFill>
              <a:latin typeface="Pretendard Regular"/>
            </a:endParaRPr>
          </a:p>
        </p:txBody>
      </p:sp>
      <p:pic>
        <p:nvPicPr>
          <p:cNvPr id="51" name="Picture 39">
            <a:extLst>
              <a:ext uri="{FF2B5EF4-FFF2-40B4-BE49-F238E27FC236}">
                <a16:creationId xmlns:a16="http://schemas.microsoft.com/office/drawing/2014/main" id="{A4F974D1-2F23-4247-89A3-6A8C14B8BB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6933" y="4385733"/>
            <a:ext cx="59267" cy="59267"/>
          </a:xfrm>
          <a:prstGeom prst="rect">
            <a:avLst/>
          </a:prstGeom>
        </p:spPr>
      </p:pic>
      <p:sp>
        <p:nvSpPr>
          <p:cNvPr id="52" name="TextBox 41">
            <a:extLst>
              <a:ext uri="{FF2B5EF4-FFF2-40B4-BE49-F238E27FC236}">
                <a16:creationId xmlns:a16="http://schemas.microsoft.com/office/drawing/2014/main" id="{770E1B6E-4C0B-4BB2-9E3A-6409769A9C35}"/>
              </a:ext>
            </a:extLst>
          </p:cNvPr>
          <p:cNvSpPr txBox="1"/>
          <p:nvPr/>
        </p:nvSpPr>
        <p:spPr>
          <a:xfrm>
            <a:off x="9059334" y="4292600"/>
            <a:ext cx="25315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7859"/>
              </a:lnSpc>
            </a:pPr>
            <a:r>
              <a:rPr lang="en-US" sz="1333" spc="-67" dirty="0">
                <a:solidFill>
                  <a:srgbClr val="4D4D4D"/>
                </a:solidFill>
                <a:latin typeface="Pretendard Regular"/>
                <a:ea typeface="Pretendard Regular"/>
              </a:rPr>
              <a:t>Target =&gt; </a:t>
            </a:r>
            <a:r>
              <a:rPr lang="ko-KR" altLang="en-US" sz="1333" spc="-67" dirty="0">
                <a:solidFill>
                  <a:srgbClr val="4D4D4D"/>
                </a:solidFill>
                <a:latin typeface="Pretendard Regular"/>
                <a:ea typeface="Pretendard Regular"/>
              </a:rPr>
              <a:t>라벨 인코딩</a:t>
            </a:r>
            <a:endParaRPr lang="en-US" sz="1333" spc="-67" dirty="0">
              <a:solidFill>
                <a:srgbClr val="4D4D4D"/>
              </a:solidFill>
              <a:latin typeface="Pretendard Regular"/>
            </a:endParaRPr>
          </a:p>
        </p:txBody>
      </p:sp>
      <p:pic>
        <p:nvPicPr>
          <p:cNvPr id="53" name="Picture 47">
            <a:extLst>
              <a:ext uri="{FF2B5EF4-FFF2-40B4-BE49-F238E27FC236}">
                <a16:creationId xmlns:a16="http://schemas.microsoft.com/office/drawing/2014/main" id="{C63C657C-52CB-4209-948B-A12D0E46CB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7533" y="5486400"/>
            <a:ext cx="3208867" cy="431800"/>
          </a:xfrm>
          <a:prstGeom prst="rect">
            <a:avLst/>
          </a:prstGeom>
        </p:spPr>
      </p:pic>
      <p:sp>
        <p:nvSpPr>
          <p:cNvPr id="54" name="TextBox 48">
            <a:extLst>
              <a:ext uri="{FF2B5EF4-FFF2-40B4-BE49-F238E27FC236}">
                <a16:creationId xmlns:a16="http://schemas.microsoft.com/office/drawing/2014/main" id="{63F4142F-3046-479B-BC49-2A04663EFF87}"/>
              </a:ext>
            </a:extLst>
          </p:cNvPr>
          <p:cNvSpPr txBox="1"/>
          <p:nvPr/>
        </p:nvSpPr>
        <p:spPr>
          <a:xfrm>
            <a:off x="8966200" y="5571067"/>
            <a:ext cx="2531533" cy="270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859"/>
              </a:lnSpc>
            </a:pPr>
            <a:r>
              <a:rPr lang="en-US" altLang="ko-KR" sz="1400" spc="-67" dirty="0">
                <a:solidFill>
                  <a:srgbClr val="FFFFFF"/>
                </a:solidFill>
                <a:ea typeface="Pretendard Medium"/>
              </a:rPr>
              <a:t>KNN</a:t>
            </a:r>
            <a:r>
              <a:rPr lang="ko-KR" altLang="en-US" sz="1400" spc="-67" dirty="0">
                <a:solidFill>
                  <a:srgbClr val="FFFFFF"/>
                </a:solidFill>
                <a:ea typeface="Pretendard Medium"/>
              </a:rPr>
              <a:t>은 기본적인 </a:t>
            </a:r>
            <a:endParaRPr lang="en-US" altLang="ko-KR" sz="1400" spc="-67" dirty="0">
              <a:solidFill>
                <a:srgbClr val="FFFFFF"/>
              </a:solidFill>
              <a:ea typeface="Pretendard Medium"/>
            </a:endParaRPr>
          </a:p>
          <a:p>
            <a:pPr lvl="0" algn="ctr">
              <a:lnSpc>
                <a:spcPct val="117859"/>
              </a:lnSpc>
            </a:pPr>
            <a:r>
              <a:rPr lang="ko-KR" altLang="en-US" sz="1400" spc="-67" dirty="0">
                <a:solidFill>
                  <a:srgbClr val="FFFFFF"/>
                </a:solidFill>
                <a:ea typeface="Pretendard Medium"/>
              </a:rPr>
              <a:t>거리기반</a:t>
            </a:r>
            <a:r>
              <a:rPr lang="en-US" altLang="ko-KR" sz="1400" spc="-67" dirty="0">
                <a:solidFill>
                  <a:srgbClr val="FFFFFF"/>
                </a:solidFill>
                <a:ea typeface="Pretendard Medium"/>
              </a:rPr>
              <a:t> </a:t>
            </a:r>
            <a:r>
              <a:rPr lang="ko-KR" altLang="en-US" sz="1400" spc="-67" dirty="0">
                <a:solidFill>
                  <a:srgbClr val="FFFFFF"/>
                </a:solidFill>
                <a:ea typeface="Pretendard Medium"/>
              </a:rPr>
              <a:t>알고리즘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7" y="423333"/>
            <a:ext cx="11159067" cy="25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7" y="440267"/>
            <a:ext cx="635000" cy="110913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84200" y="1092200"/>
            <a:ext cx="499533" cy="364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en-US" sz="2000" b="1" spc="133" dirty="0">
                <a:solidFill>
                  <a:srgbClr val="FFFFFF"/>
                </a:solidFill>
                <a:latin typeface="210 OmniGothic 050"/>
              </a:rPr>
              <a:t>02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65867" y="1261534"/>
            <a:ext cx="8051800" cy="8551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ko-KR" altLang="en-US" sz="4800" spc="-333" dirty="0">
                <a:solidFill>
                  <a:srgbClr val="4D4D4D"/>
                </a:solidFill>
                <a:ea typeface="210 OmniGothic 050" panose="020B0600000101010101" charset="-127"/>
              </a:rPr>
              <a:t>스케일링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37667" y="956734"/>
            <a:ext cx="2116667" cy="270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en-US" sz="1533" spc="-67" dirty="0">
                <a:solidFill>
                  <a:srgbClr val="18A8F1"/>
                </a:solidFill>
                <a:latin typeface="210 OmniGothic 050" panose="020B0600000101010101" charset="-127"/>
              </a:rPr>
              <a:t>Business Project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grpSp>
        <p:nvGrpSpPr>
          <p:cNvPr id="13" name="Group 13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99446773-3329-4456-BDD2-9908E642D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384" y="2245640"/>
            <a:ext cx="4822016" cy="4189027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B4427314-CDA5-4ED1-9D26-17AFBC6A5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600" y="2362200"/>
            <a:ext cx="3208867" cy="3606800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2BBDD6BF-E30D-43A7-804C-6B83EF1DEBF1}"/>
              </a:ext>
            </a:extLst>
          </p:cNvPr>
          <p:cNvSpPr txBox="1"/>
          <p:nvPr/>
        </p:nvSpPr>
        <p:spPr>
          <a:xfrm>
            <a:off x="8483600" y="2616200"/>
            <a:ext cx="2184400" cy="3725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133" spc="-133" dirty="0">
                <a:solidFill>
                  <a:srgbClr val="18A8F1"/>
                </a:solidFill>
                <a:latin typeface="Pretendard SemiBold"/>
              </a:rPr>
              <a:t>스케일링</a:t>
            </a:r>
            <a:endParaRPr lang="en-US" sz="2133" spc="-133" dirty="0">
              <a:solidFill>
                <a:srgbClr val="18A8F1"/>
              </a:solidFill>
              <a:latin typeface="Pretendard SemiBold"/>
            </a:endParaRPr>
          </a:p>
        </p:txBody>
      </p:sp>
      <p:pic>
        <p:nvPicPr>
          <p:cNvPr id="16" name="Picture 31">
            <a:extLst>
              <a:ext uri="{FF2B5EF4-FFF2-40B4-BE49-F238E27FC236}">
                <a16:creationId xmlns:a16="http://schemas.microsoft.com/office/drawing/2014/main" id="{CE40C407-8D43-4333-9A52-29A517FFF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000" y="3327400"/>
            <a:ext cx="59267" cy="59267"/>
          </a:xfrm>
          <a:prstGeom prst="rect">
            <a:avLst/>
          </a:prstGeom>
        </p:spPr>
      </p:pic>
      <p:sp>
        <p:nvSpPr>
          <p:cNvPr id="17" name="TextBox 32">
            <a:extLst>
              <a:ext uri="{FF2B5EF4-FFF2-40B4-BE49-F238E27FC236}">
                <a16:creationId xmlns:a16="http://schemas.microsoft.com/office/drawing/2014/main" id="{FBD91904-1FC8-4383-8028-61D8273B310D}"/>
              </a:ext>
            </a:extLst>
          </p:cNvPr>
          <p:cNvSpPr txBox="1"/>
          <p:nvPr/>
        </p:nvSpPr>
        <p:spPr>
          <a:xfrm>
            <a:off x="8407400" y="3344333"/>
            <a:ext cx="25315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7859"/>
              </a:lnSpc>
            </a:pPr>
            <a:r>
              <a:rPr lang="ko-KR" altLang="en-US" sz="1333" spc="-67" dirty="0">
                <a:solidFill>
                  <a:srgbClr val="4D4D4D"/>
                </a:solidFill>
                <a:latin typeface="Pretendard Regular"/>
              </a:rPr>
              <a:t>범주형 컬럼 </a:t>
            </a:r>
            <a:endParaRPr lang="en-US" altLang="ko-KR" sz="1333" spc="-67" dirty="0">
              <a:solidFill>
                <a:srgbClr val="4D4D4D"/>
              </a:solidFill>
              <a:latin typeface="Pretendard Regular"/>
            </a:endParaRPr>
          </a:p>
          <a:p>
            <a:pPr lvl="0" algn="l">
              <a:lnSpc>
                <a:spcPct val="117859"/>
              </a:lnSpc>
            </a:pPr>
            <a:r>
              <a:rPr lang="en-US" altLang="ko-KR" sz="1333" spc="-67" dirty="0">
                <a:solidFill>
                  <a:srgbClr val="4D4D4D"/>
                </a:solidFill>
                <a:latin typeface="Pretendard Regular"/>
              </a:rPr>
              <a:t>=&gt; </a:t>
            </a:r>
            <a:r>
              <a:rPr lang="ko-KR" altLang="en-US" sz="1333" spc="-67" dirty="0">
                <a:solidFill>
                  <a:srgbClr val="4D4D4D"/>
                </a:solidFill>
                <a:latin typeface="Pretendard Regular"/>
              </a:rPr>
              <a:t>숫자 범주로 </a:t>
            </a:r>
            <a:r>
              <a:rPr lang="ko-KR" altLang="en-US" sz="1333" spc="-67" dirty="0" err="1">
                <a:solidFill>
                  <a:srgbClr val="4D4D4D"/>
                </a:solidFill>
                <a:latin typeface="Pretendard Regular"/>
              </a:rPr>
              <a:t>바꿔주기</a:t>
            </a:r>
            <a:endParaRPr lang="en-US" sz="1333" spc="-67" dirty="0">
              <a:solidFill>
                <a:srgbClr val="4D4D4D"/>
              </a:solidFill>
              <a:latin typeface="Pretendard Regular"/>
            </a:endParaRPr>
          </a:p>
        </p:txBody>
      </p:sp>
      <p:pic>
        <p:nvPicPr>
          <p:cNvPr id="18" name="Picture 39">
            <a:extLst>
              <a:ext uri="{FF2B5EF4-FFF2-40B4-BE49-F238E27FC236}">
                <a16:creationId xmlns:a16="http://schemas.microsoft.com/office/drawing/2014/main" id="{880075B9-C192-41B3-9845-CB26CFFF06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000" y="4436533"/>
            <a:ext cx="59267" cy="59267"/>
          </a:xfrm>
          <a:prstGeom prst="rect">
            <a:avLst/>
          </a:prstGeom>
        </p:spPr>
      </p:pic>
      <p:sp>
        <p:nvSpPr>
          <p:cNvPr id="19" name="TextBox 41">
            <a:extLst>
              <a:ext uri="{FF2B5EF4-FFF2-40B4-BE49-F238E27FC236}">
                <a16:creationId xmlns:a16="http://schemas.microsoft.com/office/drawing/2014/main" id="{915DBD7E-A764-40F3-B7D6-4BF261D3C1DE}"/>
              </a:ext>
            </a:extLst>
          </p:cNvPr>
          <p:cNvSpPr txBox="1"/>
          <p:nvPr/>
        </p:nvSpPr>
        <p:spPr>
          <a:xfrm>
            <a:off x="8407400" y="4343400"/>
            <a:ext cx="25315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7859"/>
              </a:lnSpc>
            </a:pPr>
            <a:r>
              <a:rPr lang="en-US" sz="1333" spc="-67" dirty="0">
                <a:solidFill>
                  <a:srgbClr val="4D4D4D"/>
                </a:solidFill>
                <a:latin typeface="Pretendard Regular"/>
                <a:ea typeface="Pretendard Regular"/>
              </a:rPr>
              <a:t>Target =&gt; </a:t>
            </a:r>
            <a:r>
              <a:rPr lang="ko-KR" altLang="en-US" sz="1333" spc="-67" dirty="0">
                <a:solidFill>
                  <a:srgbClr val="4D4D4D"/>
                </a:solidFill>
                <a:latin typeface="Pretendard Regular"/>
                <a:ea typeface="Pretendard Regular"/>
              </a:rPr>
              <a:t>라벨 인코딩</a:t>
            </a:r>
            <a:endParaRPr lang="en-US" sz="1333" spc="-67" dirty="0">
              <a:solidFill>
                <a:srgbClr val="4D4D4D"/>
              </a:solidFill>
              <a:latin typeface="Pretendard Regular"/>
            </a:endParaRPr>
          </a:p>
        </p:txBody>
      </p:sp>
      <p:pic>
        <p:nvPicPr>
          <p:cNvPr id="20" name="Picture 47">
            <a:extLst>
              <a:ext uri="{FF2B5EF4-FFF2-40B4-BE49-F238E27FC236}">
                <a16:creationId xmlns:a16="http://schemas.microsoft.com/office/drawing/2014/main" id="{94F7C4B0-EAD1-4BFB-B27F-45EE914148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5600" y="5461000"/>
            <a:ext cx="3208867" cy="609600"/>
          </a:xfrm>
          <a:prstGeom prst="rect">
            <a:avLst/>
          </a:prstGeom>
        </p:spPr>
      </p:pic>
      <p:sp>
        <p:nvSpPr>
          <p:cNvPr id="21" name="TextBox 48">
            <a:extLst>
              <a:ext uri="{FF2B5EF4-FFF2-40B4-BE49-F238E27FC236}">
                <a16:creationId xmlns:a16="http://schemas.microsoft.com/office/drawing/2014/main" id="{02AE0519-860E-4596-B953-36DB9BFEC15D}"/>
              </a:ext>
            </a:extLst>
          </p:cNvPr>
          <p:cNvSpPr txBox="1"/>
          <p:nvPr/>
        </p:nvSpPr>
        <p:spPr>
          <a:xfrm>
            <a:off x="8314267" y="5621867"/>
            <a:ext cx="2531533" cy="270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859"/>
              </a:lnSpc>
            </a:pPr>
            <a:r>
              <a:rPr lang="ko-KR" altLang="en-US" sz="1333" dirty="0">
                <a:solidFill>
                  <a:schemeClr val="bg1"/>
                </a:solidFill>
              </a:rPr>
              <a:t>각 </a:t>
            </a:r>
            <a:r>
              <a:rPr lang="ko-KR" altLang="en-US" sz="1333" dirty="0" err="1">
                <a:solidFill>
                  <a:schemeClr val="bg1"/>
                </a:solidFill>
              </a:rPr>
              <a:t>피쳐가</a:t>
            </a:r>
            <a:r>
              <a:rPr lang="ko-KR" altLang="en-US" sz="1333" dirty="0">
                <a:solidFill>
                  <a:schemeClr val="bg1"/>
                </a:solidFill>
              </a:rPr>
              <a:t> 서로 다른 스케일을</a:t>
            </a:r>
            <a:endParaRPr lang="en-US" altLang="ko-KR" sz="1333" dirty="0">
              <a:solidFill>
                <a:schemeClr val="bg1"/>
              </a:solidFill>
            </a:endParaRPr>
          </a:p>
          <a:p>
            <a:pPr lvl="0" algn="ctr">
              <a:lnSpc>
                <a:spcPct val="117859"/>
              </a:lnSpc>
            </a:pPr>
            <a:r>
              <a:rPr lang="ko-KR" altLang="en-US" sz="1333" dirty="0">
                <a:solidFill>
                  <a:schemeClr val="bg1"/>
                </a:solidFill>
              </a:rPr>
              <a:t>가지면</a:t>
            </a:r>
            <a:r>
              <a:rPr lang="en-US" altLang="ko-KR" sz="1333" dirty="0">
                <a:solidFill>
                  <a:schemeClr val="bg1"/>
                </a:solidFill>
              </a:rPr>
              <a:t>, </a:t>
            </a:r>
            <a:r>
              <a:rPr lang="ko-KR" altLang="en-US" sz="1333" dirty="0">
                <a:solidFill>
                  <a:schemeClr val="bg1"/>
                </a:solidFill>
              </a:rPr>
              <a:t>거리에 큰 영향</a:t>
            </a:r>
            <a:r>
              <a:rPr lang="ko-KR" altLang="en-US" sz="1333" spc="-67" dirty="0">
                <a:solidFill>
                  <a:schemeClr val="bg1"/>
                </a:solidFill>
                <a:ea typeface="Pretendard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781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7" y="423333"/>
            <a:ext cx="11159067" cy="25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7" y="440267"/>
            <a:ext cx="635000" cy="110913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84200" y="1092200"/>
            <a:ext cx="499533" cy="364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en-US" sz="2000" b="1" spc="133" dirty="0">
                <a:solidFill>
                  <a:srgbClr val="FFFFFF"/>
                </a:solidFill>
                <a:latin typeface="210 OmniGothic 050"/>
              </a:rPr>
              <a:t>03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65867" y="1261534"/>
            <a:ext cx="8051800" cy="8551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ko-KR" altLang="en-US" sz="4800" spc="-333" dirty="0">
                <a:solidFill>
                  <a:srgbClr val="4D4D4D"/>
                </a:solidFill>
                <a:ea typeface="210 OmniGothic 050" panose="020B0600000101010101" charset="-127"/>
              </a:rPr>
              <a:t>기본 모델 만들기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37667" y="956734"/>
            <a:ext cx="2116667" cy="270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en-US" sz="1533" spc="-67" dirty="0">
                <a:solidFill>
                  <a:srgbClr val="18A8F1"/>
                </a:solidFill>
                <a:latin typeface="210 OmniGothic 050" panose="020B0600000101010101" charset="-127"/>
              </a:rPr>
              <a:t>Business Project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grpSp>
        <p:nvGrpSpPr>
          <p:cNvPr id="13" name="Group 13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EAA99464-D30A-4DB2-A86B-23A4EC9B4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467" y="2309226"/>
            <a:ext cx="5198533" cy="4185730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0590002E-B6B5-4EB2-8C99-57D790615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600" y="2362200"/>
            <a:ext cx="3208867" cy="3606800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BD4EC637-0237-4934-8309-E9D479B9034D}"/>
              </a:ext>
            </a:extLst>
          </p:cNvPr>
          <p:cNvSpPr txBox="1"/>
          <p:nvPr/>
        </p:nvSpPr>
        <p:spPr>
          <a:xfrm>
            <a:off x="8483600" y="2616200"/>
            <a:ext cx="2184400" cy="3725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133" spc="-133" dirty="0">
                <a:solidFill>
                  <a:srgbClr val="18A8F1"/>
                </a:solidFill>
                <a:latin typeface="Pretendard SemiBold"/>
              </a:rPr>
              <a:t>기본 모델</a:t>
            </a:r>
            <a:endParaRPr lang="en-US" sz="2133" spc="-133" dirty="0">
              <a:solidFill>
                <a:srgbClr val="18A8F1"/>
              </a:solidFill>
              <a:latin typeface="Pretendard SemiBold"/>
            </a:endParaRPr>
          </a:p>
        </p:txBody>
      </p:sp>
      <p:pic>
        <p:nvPicPr>
          <p:cNvPr id="15" name="Picture 31">
            <a:extLst>
              <a:ext uri="{FF2B5EF4-FFF2-40B4-BE49-F238E27FC236}">
                <a16:creationId xmlns:a16="http://schemas.microsoft.com/office/drawing/2014/main" id="{1F24F12F-C5F9-43A1-8B98-39CA173F2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000" y="3784600"/>
            <a:ext cx="59267" cy="59267"/>
          </a:xfrm>
          <a:prstGeom prst="rect">
            <a:avLst/>
          </a:prstGeom>
        </p:spPr>
      </p:pic>
      <p:sp>
        <p:nvSpPr>
          <p:cNvPr id="16" name="TextBox 32">
            <a:extLst>
              <a:ext uri="{FF2B5EF4-FFF2-40B4-BE49-F238E27FC236}">
                <a16:creationId xmlns:a16="http://schemas.microsoft.com/office/drawing/2014/main" id="{FC2415B1-F349-40CF-9FCB-F51E0405CF57}"/>
              </a:ext>
            </a:extLst>
          </p:cNvPr>
          <p:cNvSpPr txBox="1"/>
          <p:nvPr/>
        </p:nvSpPr>
        <p:spPr>
          <a:xfrm>
            <a:off x="8407400" y="3699933"/>
            <a:ext cx="25315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7859"/>
              </a:lnSpc>
            </a:pPr>
            <a:r>
              <a:rPr lang="ko-KR" altLang="en-US" sz="1333" spc="-67" dirty="0">
                <a:solidFill>
                  <a:srgbClr val="4D4D4D"/>
                </a:solidFill>
                <a:latin typeface="Pretendard Regular"/>
              </a:rPr>
              <a:t>점수 </a:t>
            </a:r>
            <a:r>
              <a:rPr lang="en-US" altLang="ko-KR" sz="1333" spc="-67" dirty="0">
                <a:solidFill>
                  <a:srgbClr val="4D4D4D"/>
                </a:solidFill>
                <a:latin typeface="Pretendard Regular"/>
              </a:rPr>
              <a:t>: 0.5059….</a:t>
            </a:r>
            <a:endParaRPr lang="en-US" sz="1333" spc="-67" dirty="0">
              <a:solidFill>
                <a:srgbClr val="4D4D4D"/>
              </a:solidFill>
              <a:latin typeface="Pretendard Regular"/>
            </a:endParaRPr>
          </a:p>
        </p:txBody>
      </p:sp>
      <p:pic>
        <p:nvPicPr>
          <p:cNvPr id="19" name="Picture 47">
            <a:extLst>
              <a:ext uri="{FF2B5EF4-FFF2-40B4-BE49-F238E27FC236}">
                <a16:creationId xmlns:a16="http://schemas.microsoft.com/office/drawing/2014/main" id="{6794EAC0-F039-47F2-86C6-662612D17B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5600" y="5461000"/>
            <a:ext cx="3208867" cy="609600"/>
          </a:xfrm>
          <a:prstGeom prst="rect">
            <a:avLst/>
          </a:prstGeom>
        </p:spPr>
      </p:pic>
      <p:sp>
        <p:nvSpPr>
          <p:cNvPr id="20" name="TextBox 48">
            <a:extLst>
              <a:ext uri="{FF2B5EF4-FFF2-40B4-BE49-F238E27FC236}">
                <a16:creationId xmlns:a16="http://schemas.microsoft.com/office/drawing/2014/main" id="{FFE58E12-9356-4758-BD36-B32F6E78627B}"/>
              </a:ext>
            </a:extLst>
          </p:cNvPr>
          <p:cNvSpPr txBox="1"/>
          <p:nvPr/>
        </p:nvSpPr>
        <p:spPr>
          <a:xfrm>
            <a:off x="8339667" y="5621867"/>
            <a:ext cx="2531533" cy="270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859"/>
              </a:lnSpc>
            </a:pPr>
            <a:r>
              <a:rPr lang="ko-KR" altLang="en-US" sz="1333" spc="-67" dirty="0">
                <a:solidFill>
                  <a:schemeClr val="bg1"/>
                </a:solidFill>
                <a:ea typeface="Pretendard Medium"/>
              </a:rPr>
              <a:t>점수는 낮지만 혼동행렬 </a:t>
            </a:r>
            <a:r>
              <a:rPr lang="ko-KR" altLang="en-US" sz="1333" spc="-67" dirty="0" err="1">
                <a:solidFill>
                  <a:schemeClr val="bg1"/>
                </a:solidFill>
                <a:ea typeface="Pretendard Medium"/>
              </a:rPr>
              <a:t>그려보기</a:t>
            </a:r>
            <a:endParaRPr lang="ko-KR" altLang="en-US" sz="1333" spc="-67" dirty="0">
              <a:solidFill>
                <a:schemeClr val="bg1"/>
              </a:solidFill>
              <a:ea typeface="Pretendar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144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7" y="423333"/>
            <a:ext cx="11159067" cy="25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7" y="440267"/>
            <a:ext cx="635000" cy="110913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84200" y="1092200"/>
            <a:ext cx="499533" cy="364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en-US" sz="2000" b="1" spc="133" dirty="0">
                <a:solidFill>
                  <a:srgbClr val="FFFFFF"/>
                </a:solidFill>
                <a:latin typeface="210 OmniGothic 050"/>
              </a:rPr>
              <a:t>04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65867" y="1261534"/>
            <a:ext cx="8051800" cy="8551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ko-KR" altLang="en-US" sz="4800" spc="-333" dirty="0">
                <a:solidFill>
                  <a:srgbClr val="4D4D4D"/>
                </a:solidFill>
                <a:ea typeface="210 OmniGothic 050" panose="020B0600000101010101" charset="-127"/>
              </a:rPr>
              <a:t>기본 모델 혼동행렬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37667" y="956734"/>
            <a:ext cx="2116667" cy="270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en-US" sz="1533" spc="-67" dirty="0">
                <a:solidFill>
                  <a:srgbClr val="18A8F1"/>
                </a:solidFill>
                <a:latin typeface="210 OmniGothic 050" panose="020B0600000101010101" charset="-127"/>
              </a:rPr>
              <a:t>Business Project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grpSp>
        <p:nvGrpSpPr>
          <p:cNvPr id="13" name="Group 13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E78583B9-87A1-4B91-B918-34AA1A6A2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00" y="2209800"/>
            <a:ext cx="5188973" cy="4303875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C197D7E-2437-4DBB-98DB-164644ABF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600" y="2362200"/>
            <a:ext cx="3208867" cy="3606800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7121356D-5761-4B9C-A399-65474EFC673F}"/>
              </a:ext>
            </a:extLst>
          </p:cNvPr>
          <p:cNvSpPr txBox="1"/>
          <p:nvPr/>
        </p:nvSpPr>
        <p:spPr>
          <a:xfrm>
            <a:off x="8483600" y="2616200"/>
            <a:ext cx="2184400" cy="3725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133" spc="-133" dirty="0">
                <a:solidFill>
                  <a:srgbClr val="18A8F1"/>
                </a:solidFill>
                <a:latin typeface="Pretendard SemiBold"/>
              </a:rPr>
              <a:t>기본 모델</a:t>
            </a:r>
            <a:endParaRPr lang="en-US" sz="2133" spc="-133" dirty="0">
              <a:solidFill>
                <a:srgbClr val="18A8F1"/>
              </a:solidFill>
              <a:latin typeface="Pretendard SemiBold"/>
            </a:endParaRPr>
          </a:p>
        </p:txBody>
      </p:sp>
      <p:pic>
        <p:nvPicPr>
          <p:cNvPr id="15" name="Picture 31">
            <a:extLst>
              <a:ext uri="{FF2B5EF4-FFF2-40B4-BE49-F238E27FC236}">
                <a16:creationId xmlns:a16="http://schemas.microsoft.com/office/drawing/2014/main" id="{539F3007-4ECF-4E94-8EE3-94705D8D6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1933" y="3716867"/>
            <a:ext cx="59267" cy="59267"/>
          </a:xfrm>
          <a:prstGeom prst="rect">
            <a:avLst/>
          </a:prstGeom>
        </p:spPr>
      </p:pic>
      <p:sp>
        <p:nvSpPr>
          <p:cNvPr id="16" name="TextBox 32">
            <a:extLst>
              <a:ext uri="{FF2B5EF4-FFF2-40B4-BE49-F238E27FC236}">
                <a16:creationId xmlns:a16="http://schemas.microsoft.com/office/drawing/2014/main" id="{640F1EA0-0B89-48A6-A550-2FA45949DBB9}"/>
              </a:ext>
            </a:extLst>
          </p:cNvPr>
          <p:cNvSpPr txBox="1"/>
          <p:nvPr/>
        </p:nvSpPr>
        <p:spPr>
          <a:xfrm>
            <a:off x="8382000" y="3733800"/>
            <a:ext cx="25315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7859"/>
              </a:lnSpc>
            </a:pPr>
            <a:r>
              <a:rPr lang="en-US" sz="1333" spc="-67" dirty="0">
                <a:solidFill>
                  <a:srgbClr val="4D4D4D"/>
                </a:solidFill>
                <a:latin typeface="Pretendard Regular"/>
              </a:rPr>
              <a:t>TP, TN, FP, TN</a:t>
            </a:r>
            <a:r>
              <a:rPr lang="ko-KR" altLang="en-US" sz="1333" spc="-67" dirty="0">
                <a:solidFill>
                  <a:srgbClr val="4D4D4D"/>
                </a:solidFill>
                <a:latin typeface="Pretendard Regular"/>
              </a:rPr>
              <a:t>의 값이 </a:t>
            </a:r>
            <a:endParaRPr lang="en-US" altLang="ko-KR" sz="1333" spc="-67" dirty="0">
              <a:solidFill>
                <a:srgbClr val="4D4D4D"/>
              </a:solidFill>
              <a:latin typeface="Pretendard Regular"/>
            </a:endParaRPr>
          </a:p>
          <a:p>
            <a:pPr lvl="0" algn="l">
              <a:lnSpc>
                <a:spcPct val="117859"/>
              </a:lnSpc>
            </a:pPr>
            <a:r>
              <a:rPr lang="ko-KR" altLang="en-US" sz="1333" spc="-67" dirty="0">
                <a:solidFill>
                  <a:srgbClr val="4D4D4D"/>
                </a:solidFill>
                <a:latin typeface="Pretendard Regular"/>
              </a:rPr>
              <a:t>모두 </a:t>
            </a:r>
            <a:r>
              <a:rPr lang="en-US" altLang="ko-KR" sz="1333" spc="-67" dirty="0">
                <a:solidFill>
                  <a:srgbClr val="4D4D4D"/>
                </a:solidFill>
                <a:latin typeface="Pretendard Regular"/>
              </a:rPr>
              <a:t>0.5</a:t>
            </a:r>
            <a:r>
              <a:rPr lang="ko-KR" altLang="en-US" sz="1333" spc="-67" dirty="0">
                <a:solidFill>
                  <a:srgbClr val="4D4D4D"/>
                </a:solidFill>
                <a:latin typeface="Pretendard Regular"/>
              </a:rPr>
              <a:t>로 </a:t>
            </a:r>
            <a:r>
              <a:rPr lang="ko-KR" altLang="en-US" sz="1333" spc="-67" dirty="0" err="1">
                <a:solidFill>
                  <a:srgbClr val="4D4D4D"/>
                </a:solidFill>
                <a:latin typeface="Pretendard Regular"/>
              </a:rPr>
              <a:t>비슷</a:t>
            </a:r>
            <a:endParaRPr lang="en-US" altLang="ko-KR" sz="1333" spc="-67" dirty="0">
              <a:solidFill>
                <a:srgbClr val="4D4D4D"/>
              </a:solidFill>
              <a:latin typeface="Pretendard Regular"/>
            </a:endParaRPr>
          </a:p>
        </p:txBody>
      </p:sp>
      <p:pic>
        <p:nvPicPr>
          <p:cNvPr id="17" name="Picture 47">
            <a:extLst>
              <a:ext uri="{FF2B5EF4-FFF2-40B4-BE49-F238E27FC236}">
                <a16:creationId xmlns:a16="http://schemas.microsoft.com/office/drawing/2014/main" id="{8AF6E8E3-6556-48F4-A53E-61DA51D30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5600" y="5461000"/>
            <a:ext cx="3208867" cy="609600"/>
          </a:xfrm>
          <a:prstGeom prst="rect">
            <a:avLst/>
          </a:prstGeom>
        </p:spPr>
      </p:pic>
      <p:sp>
        <p:nvSpPr>
          <p:cNvPr id="18" name="TextBox 48">
            <a:extLst>
              <a:ext uri="{FF2B5EF4-FFF2-40B4-BE49-F238E27FC236}">
                <a16:creationId xmlns:a16="http://schemas.microsoft.com/office/drawing/2014/main" id="{C94EBA10-BF34-464C-ADF2-F55221AC26F4}"/>
              </a:ext>
            </a:extLst>
          </p:cNvPr>
          <p:cNvSpPr txBox="1"/>
          <p:nvPr/>
        </p:nvSpPr>
        <p:spPr>
          <a:xfrm>
            <a:off x="8314267" y="5621867"/>
            <a:ext cx="2531533" cy="270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859"/>
              </a:lnSpc>
            </a:pPr>
            <a:r>
              <a:rPr lang="ko-KR" altLang="en-US" sz="1333" dirty="0">
                <a:solidFill>
                  <a:schemeClr val="bg1"/>
                </a:solidFill>
              </a:rPr>
              <a:t>점수가 너무 낮아서</a:t>
            </a:r>
            <a:endParaRPr lang="en-US" altLang="ko-KR" sz="1333" dirty="0">
              <a:solidFill>
                <a:schemeClr val="bg1"/>
              </a:solidFill>
            </a:endParaRPr>
          </a:p>
          <a:p>
            <a:pPr lvl="0" algn="ctr">
              <a:lnSpc>
                <a:spcPct val="117859"/>
              </a:lnSpc>
            </a:pPr>
            <a:r>
              <a:rPr lang="ko-KR" altLang="en-US" sz="1333" spc="-67" dirty="0" err="1">
                <a:solidFill>
                  <a:schemeClr val="bg1"/>
                </a:solidFill>
                <a:ea typeface="Pretendard Medium"/>
              </a:rPr>
              <a:t>하이퍼</a:t>
            </a:r>
            <a:r>
              <a:rPr lang="ko-KR" altLang="en-US" sz="1333" spc="-67" dirty="0">
                <a:solidFill>
                  <a:schemeClr val="bg1"/>
                </a:solidFill>
                <a:ea typeface="Pretendard Medium"/>
              </a:rPr>
              <a:t> 파라미터 수정</a:t>
            </a:r>
          </a:p>
        </p:txBody>
      </p:sp>
      <p:sp>
        <p:nvSpPr>
          <p:cNvPr id="19" name="TextBox 32">
            <a:extLst>
              <a:ext uri="{FF2B5EF4-FFF2-40B4-BE49-F238E27FC236}">
                <a16:creationId xmlns:a16="http://schemas.microsoft.com/office/drawing/2014/main" id="{A6AF27DA-49D9-423B-BC78-32602F215791}"/>
              </a:ext>
            </a:extLst>
          </p:cNvPr>
          <p:cNvSpPr txBox="1"/>
          <p:nvPr/>
        </p:nvSpPr>
        <p:spPr>
          <a:xfrm>
            <a:off x="8382000" y="4309533"/>
            <a:ext cx="25315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7859"/>
              </a:lnSpc>
            </a:pPr>
            <a:r>
              <a:rPr lang="en-US" altLang="ko-KR" sz="1333" spc="-67" dirty="0">
                <a:solidFill>
                  <a:srgbClr val="4D4D4D"/>
                </a:solidFill>
                <a:latin typeface="Pretendard Regular"/>
              </a:rPr>
              <a:t>F1 Score =</a:t>
            </a:r>
            <a:r>
              <a:rPr lang="en-US" altLang="ko-KR" sz="1333" dirty="0">
                <a:latin typeface="Helvetica Neue"/>
              </a:rPr>
              <a:t>0.5069…</a:t>
            </a:r>
            <a:r>
              <a:rPr lang="en-US" altLang="ko-KR" sz="1333" spc="-67" dirty="0">
                <a:solidFill>
                  <a:srgbClr val="4D4D4D"/>
                </a:solidFill>
                <a:latin typeface="Pretendard Regular"/>
              </a:rPr>
              <a:t> </a:t>
            </a:r>
          </a:p>
        </p:txBody>
      </p:sp>
      <p:pic>
        <p:nvPicPr>
          <p:cNvPr id="20" name="Picture 31">
            <a:extLst>
              <a:ext uri="{FF2B5EF4-FFF2-40B4-BE49-F238E27FC236}">
                <a16:creationId xmlns:a16="http://schemas.microsoft.com/office/drawing/2014/main" id="{82385112-A79C-4E32-971D-81904A9FF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1933" y="4402667"/>
            <a:ext cx="59267" cy="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7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7" y="423333"/>
            <a:ext cx="11159067" cy="25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7" y="440267"/>
            <a:ext cx="635000" cy="110913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84200" y="1092200"/>
            <a:ext cx="499533" cy="364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en-US" sz="2000" b="1" spc="133" dirty="0">
                <a:solidFill>
                  <a:srgbClr val="FFFFFF"/>
                </a:solidFill>
                <a:latin typeface="210 OmniGothic 050"/>
              </a:rPr>
              <a:t>05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65867" y="1261534"/>
            <a:ext cx="8051800" cy="8551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ko-KR" altLang="en-US" sz="4800" spc="-333" dirty="0" err="1">
                <a:solidFill>
                  <a:srgbClr val="4D4D4D"/>
                </a:solidFill>
                <a:ea typeface="210 OmniGothic 050" panose="020B0600000101010101" charset="-127"/>
              </a:rPr>
              <a:t>하이퍼파라미터</a:t>
            </a:r>
            <a:r>
              <a:rPr lang="ko-KR" altLang="en-US" sz="4800" spc="-333" dirty="0">
                <a:solidFill>
                  <a:srgbClr val="4D4D4D"/>
                </a:solidFill>
                <a:ea typeface="210 OmniGothic 050" panose="020B0600000101010101" charset="-127"/>
              </a:rPr>
              <a:t> 수정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37667" y="956734"/>
            <a:ext cx="2116667" cy="270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en-US" sz="1533" spc="-67" dirty="0">
                <a:solidFill>
                  <a:srgbClr val="18A8F1"/>
                </a:solidFill>
                <a:latin typeface="210 OmniGothic 050" panose="020B0600000101010101" charset="-127"/>
              </a:rPr>
              <a:t>Business Project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grpSp>
        <p:nvGrpSpPr>
          <p:cNvPr id="13" name="Group 13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E520F5FD-17FA-47DB-A21C-2EEA95FCD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0" y="2311400"/>
            <a:ext cx="6451600" cy="408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4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7" y="423333"/>
            <a:ext cx="11159067" cy="25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7" y="440267"/>
            <a:ext cx="635000" cy="110913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84200" y="1092200"/>
            <a:ext cx="499533" cy="364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en-US" sz="2000" b="1" spc="133" dirty="0">
                <a:solidFill>
                  <a:srgbClr val="FFFFFF"/>
                </a:solidFill>
                <a:latin typeface="HY궁서B" panose="02030600000101010101" pitchFamily="18" charset="-127"/>
              </a:rPr>
              <a:t>06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37667" y="956734"/>
            <a:ext cx="2116667" cy="270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en-US" sz="1533" spc="-67" dirty="0">
                <a:solidFill>
                  <a:srgbClr val="18A8F1"/>
                </a:solidFill>
                <a:latin typeface="HY궁서B" panose="02030600000101010101" pitchFamily="18" charset="-127"/>
              </a:rPr>
              <a:t>Business Project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grpSp>
        <p:nvGrpSpPr>
          <p:cNvPr id="13" name="Group 13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45C048A-6A8D-4FED-86C9-C8F12C051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467" y="2209800"/>
            <a:ext cx="4627271" cy="10287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0A777F-50AB-437F-9FBC-1ABC4A5EA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800" y="2150534"/>
            <a:ext cx="4979894" cy="4193595"/>
          </a:xfrm>
          <a:prstGeom prst="rect">
            <a:avLst/>
          </a:prstGeom>
        </p:spPr>
      </p:pic>
      <p:sp>
        <p:nvSpPr>
          <p:cNvPr id="12" name="TextBox 14">
            <a:extLst>
              <a:ext uri="{FF2B5EF4-FFF2-40B4-BE49-F238E27FC236}">
                <a16:creationId xmlns:a16="http://schemas.microsoft.com/office/drawing/2014/main" id="{A561DB3B-1757-4C99-A14E-F601842AA3DF}"/>
              </a:ext>
            </a:extLst>
          </p:cNvPr>
          <p:cNvSpPr txBox="1"/>
          <p:nvPr/>
        </p:nvSpPr>
        <p:spPr>
          <a:xfrm>
            <a:off x="3513667" y="4131734"/>
            <a:ext cx="2184400" cy="3725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altLang="en-US" sz="2133" spc="-133" dirty="0">
                <a:solidFill>
                  <a:srgbClr val="18A8F1"/>
                </a:solidFill>
                <a:latin typeface="Pretendard SemiBold"/>
              </a:rPr>
              <a:t>차이 없음</a:t>
            </a:r>
            <a:endParaRPr lang="en-US" sz="2133" spc="-133" dirty="0">
              <a:solidFill>
                <a:srgbClr val="18A8F1"/>
              </a:solidFill>
              <a:latin typeface="Pretendard SemiBold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2134151F-1239-4E12-A78B-5593432DCA24}"/>
              </a:ext>
            </a:extLst>
          </p:cNvPr>
          <p:cNvSpPr txBox="1"/>
          <p:nvPr/>
        </p:nvSpPr>
        <p:spPr>
          <a:xfrm>
            <a:off x="2065867" y="1261534"/>
            <a:ext cx="8051800" cy="8551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en-US" altLang="ko-KR" sz="4800" spc="-333" dirty="0">
                <a:solidFill>
                  <a:srgbClr val="4D4D4D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Best model </a:t>
            </a:r>
            <a:r>
              <a:rPr lang="ko-KR" altLang="en-US" sz="4800" spc="-333" dirty="0">
                <a:solidFill>
                  <a:srgbClr val="4D4D4D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혼동행렬</a:t>
            </a:r>
          </a:p>
        </p:txBody>
      </p:sp>
    </p:spTree>
    <p:extLst>
      <p:ext uri="{BB962C8B-B14F-4D97-AF65-F5344CB8AC3E}">
        <p14:creationId xmlns:p14="http://schemas.microsoft.com/office/powerpoint/2010/main" val="301048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106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210 OmniGothic 050</vt:lpstr>
      <vt:lpstr>Helvetica Neue</vt:lpstr>
      <vt:lpstr>HY궁서B</vt:lpstr>
      <vt:lpstr>Pretendard Regular</vt:lpstr>
      <vt:lpstr>Pretendard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KDP-14</dc:creator>
  <cp:lastModifiedBy>KDP-14</cp:lastModifiedBy>
  <cp:revision>5</cp:revision>
  <dcterms:created xsi:type="dcterms:W3CDTF">2024-09-06T04:07:33Z</dcterms:created>
  <dcterms:modified xsi:type="dcterms:W3CDTF">2024-09-06T04:39:54Z</dcterms:modified>
</cp:coreProperties>
</file>