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0" r:id="rId3"/>
    <p:sldId id="273" r:id="rId4"/>
    <p:sldId id="279" r:id="rId5"/>
    <p:sldId id="280" r:id="rId6"/>
    <p:sldId id="282" r:id="rId7"/>
    <p:sldId id="281" r:id="rId8"/>
    <p:sldId id="277" r:id="rId9"/>
    <p:sldId id="284" r:id="rId10"/>
    <p:sldId id="285" r:id="rId11"/>
    <p:sldId id="283" r:id="rId12"/>
    <p:sldId id="27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9F5"/>
    <a:srgbClr val="ABC7D7"/>
    <a:srgbClr val="B7CFEB"/>
    <a:srgbClr val="EDF2F9"/>
    <a:srgbClr val="DFDFDF"/>
    <a:srgbClr val="002FC1"/>
    <a:srgbClr val="DADFF2"/>
    <a:srgbClr val="3975C0"/>
    <a:srgbClr val="D2A5EA"/>
    <a:srgbClr val="26262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76" y="1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9D7B5-541E-7EA4-2431-8F78BE04B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3CA37B-C57C-098A-32EB-B2AFE1A28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2C6C70-62B1-7B5C-EBE7-FE4A7230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2024-12-06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5359D5-8CDC-CD84-065C-5658FDD79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FC78A-403C-04FF-6E6F-FAD93BF31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81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6FB79-9392-6620-A1A7-5C9257509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056621-A6ED-CE76-E36C-21B0BF8C8E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40BDA1-F941-F919-DF16-114F90736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F2FD7F-4A8F-8583-CDF1-458E30720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2024-12-06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E341BB-A4D1-E575-081E-C0DBBF451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14BDB8-8D99-582A-259E-83FFD8BB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762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F709F-0FD5-4D19-F5E1-17AF533AD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BA15A8-A6E8-4AC9-BAB4-B22535C69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A33A22-96FB-212B-BBE7-8267D70CC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2024-12-06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C0052-27D3-7155-AD41-80B272AF7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09F5A-D05F-F996-192E-E9C5AE415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772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A71C72-D2CC-EF51-F0BF-5B912D63C7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FD075A-535D-8797-9AAA-9EC250411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4691C4-D111-0993-1412-8842E9FA8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2024-12-06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039303-D678-E2D3-F493-D7602E436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E01475-F44F-AEC7-9C73-2DC7A6B5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44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4031E-E641-C4CA-21C9-7A1FE93EB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C8EEE0-ED24-4DA2-9A98-817AA59C5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48F566-AE9A-C6E1-99C3-3EA692C8E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2024-12-06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C6F62E-2FBF-A364-D9CE-D70B60E25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16CE53-F12D-0023-C90C-249606728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793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DFEBF-AE13-21C4-B417-53C1912EC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C383D3-0DFC-3B16-AFD9-ED826B49D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77E0C2-CA57-1569-4BB6-794AAE9F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2024-12-06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2A88B-A6E2-FDD7-A876-FA2C7A1F1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6CE3D9-A372-3E1C-8318-FD5849D3B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18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9459B-2F0C-11DA-17C7-CBC92F49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06E463-C691-C8B8-DA0F-39DE939C2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11B277-F030-EC73-A034-0956AEA09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4020CB-4B74-3F91-6FE7-D42743DB1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2024-12-06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1C1C04-4D83-5A6B-660D-8D17C2593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63E102-AD39-A790-E46E-8FEDD3B18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685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9BC4F-AA18-765C-C0AE-9C7CE9923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C3D5F2-0493-000D-ACB2-EDC390AFE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94222C-B029-A967-3A86-E3E4D143B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30AE79-EA7B-3764-44E0-9C801DD5B8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7B8E2F-2266-F42F-38F4-B46D694EAE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1D2AC2-7CDC-D245-4827-8322C676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2024-12-06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15EC7F-0464-AD0F-5B19-BDB80CAB0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1FC341-77CF-4D3F-158F-B91AD7C23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50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3CCDD-41F2-E828-F535-1D1310E35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5E5F0E-72FB-E641-00D1-527A9C807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2024-12-06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450683-88B0-DFCB-D629-227A8F94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D01974-FB93-1F53-CDAF-AC0793B7B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31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4DF4E8-8A73-E2C8-978F-20062B952DBA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00000D-6716-6256-E191-88D9D982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2024-12-06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4427CA-89C4-2B0E-67D9-1252E13F9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0A4040-0CE3-0F32-4BE3-66DA08724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90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4DF4E8-8A73-E2C8-978F-20062B952DBA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00000D-6716-6256-E191-88D9D982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2024-12-06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4427CA-89C4-2B0E-67D9-1252E13F9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0A4040-0CE3-0F32-4BE3-66DA08724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9984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D86FC-F761-4A6A-6C20-1CB915ABF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EE8658-6920-3C9E-00A3-3ACE837CF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B2EBC1-E24A-EFAA-E134-3525E7572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85FD1A-10F7-C603-E8EE-691FA5CCA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2024-12-06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3F40D-1E03-9A02-A3CA-38E2D8F38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28D190-5C5B-BC4B-9CCA-FE839D35E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7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AD6FF6-A1B0-1E23-9753-E1348B469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11A424-84CF-9C90-DD87-9705BCD0E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CD9DDE-7AC9-BDBE-F57B-7130F5A2FF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7A746-2308-4D9D-AAD0-07174381C9E7}" type="datetimeFigureOut">
              <a:rPr lang="ko-KR" altLang="en-US" smtClean="0"/>
              <a:t>2024-12-06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148121-D864-08AB-BAD3-63D9A030C6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A563BA-8FB1-C9EA-A62E-56F70D261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7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9227FE4-AE00-93CC-06BC-F3036DCD060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DB185A-389C-1354-77FB-40F054D49CA0}"/>
              </a:ext>
            </a:extLst>
          </p:cNvPr>
          <p:cNvSpPr txBox="1"/>
          <p:nvPr/>
        </p:nvSpPr>
        <p:spPr>
          <a:xfrm>
            <a:off x="2419362" y="2630497"/>
            <a:ext cx="73532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8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스마트</a:t>
            </a:r>
            <a:r>
              <a:rPr lang="en-US" altLang="ko-KR" sz="88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 </a:t>
            </a:r>
            <a:r>
              <a:rPr lang="ko-KR" altLang="en-US" sz="88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냉장고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FBE0A6-A618-3E78-FD7D-E3F7433F3C46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7A42E7-7581-C719-13D1-7262E990C166}"/>
              </a:ext>
            </a:extLst>
          </p:cNvPr>
          <p:cNvSpPr txBox="1"/>
          <p:nvPr/>
        </p:nvSpPr>
        <p:spPr>
          <a:xfrm>
            <a:off x="128336" y="160422"/>
            <a:ext cx="1413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KDT_6</a:t>
            </a:r>
            <a:r>
              <a:rPr lang="ko-KR" altLang="en-US" sz="1400" dirty="0">
                <a:solidFill>
                  <a:schemeClr val="bg1"/>
                </a:solidFill>
              </a:rPr>
              <a:t>기 </a:t>
            </a:r>
            <a:r>
              <a:rPr lang="ko-KR" altLang="en-US" sz="1400" dirty="0" err="1">
                <a:solidFill>
                  <a:schemeClr val="bg1"/>
                </a:solidFill>
              </a:rPr>
              <a:t>장재웅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23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7E69F6-CA24-9568-55E2-01ED1939BF34}"/>
              </a:ext>
            </a:extLst>
          </p:cNvPr>
          <p:cNvSpPr txBox="1"/>
          <p:nvPr/>
        </p:nvSpPr>
        <p:spPr>
          <a:xfrm>
            <a:off x="802888" y="363082"/>
            <a:ext cx="1518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웹　시현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F553797-454E-238C-2EFE-668015A12D03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발표스피치] 대기업 임직원, 스타트업 대표들이 배우는 청중을 사로잡는 발표 방법! 강의 | 흥버튼 - 인프런">
            <a:extLst>
              <a:ext uri="{FF2B5EF4-FFF2-40B4-BE49-F238E27FC236}">
                <a16:creationId xmlns:a16="http://schemas.microsoft.com/office/drawing/2014/main" id="{5CA11478-0DA9-4DDF-8281-A88FB84D37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30" b="9958"/>
          <a:stretch/>
        </p:blipFill>
        <p:spPr bwMode="auto">
          <a:xfrm>
            <a:off x="3005096" y="1077892"/>
            <a:ext cx="6181807" cy="484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72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9227FE4-AE00-93CC-06BC-F3036DCD060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87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DB185A-389C-1354-77FB-40F054D49CA0}"/>
              </a:ext>
            </a:extLst>
          </p:cNvPr>
          <p:cNvSpPr txBox="1"/>
          <p:nvPr/>
        </p:nvSpPr>
        <p:spPr>
          <a:xfrm>
            <a:off x="3199754" y="2630497"/>
            <a:ext cx="582723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8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감사합니다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FBE0A6-A618-3E78-FD7D-E3F7433F3C46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65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7E69F6-CA24-9568-55E2-01ED1939BF34}"/>
              </a:ext>
            </a:extLst>
          </p:cNvPr>
          <p:cNvSpPr txBox="1"/>
          <p:nvPr/>
        </p:nvSpPr>
        <p:spPr>
          <a:xfrm>
            <a:off x="802888" y="363082"/>
            <a:ext cx="2852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 err="1">
                <a:solidFill>
                  <a:schemeClr val="bg2">
                    <a:lumMod val="25000"/>
                  </a:schemeClr>
                </a:solidFill>
              </a:rPr>
              <a:t>웹（Ｆｌａｓｋ</a:t>
            </a:r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）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F553797-454E-238C-2EFE-668015A12D03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0A991C76-6EFD-4413-46AB-B02A8790E8D0}"/>
              </a:ext>
            </a:extLst>
          </p:cNvPr>
          <p:cNvSpPr/>
          <p:nvPr/>
        </p:nvSpPr>
        <p:spPr>
          <a:xfrm>
            <a:off x="6253007" y="1401075"/>
            <a:ext cx="5534812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1410D703-7A21-4D21-BC92-8F0EEC0937D6}"/>
              </a:ext>
            </a:extLst>
          </p:cNvPr>
          <p:cNvSpPr/>
          <p:nvPr/>
        </p:nvSpPr>
        <p:spPr>
          <a:xfrm>
            <a:off x="6261305" y="3095025"/>
            <a:ext cx="5534812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F23323DA-8B4E-2B59-0310-1AC9C890CCB3}"/>
              </a:ext>
            </a:extLst>
          </p:cNvPr>
          <p:cNvSpPr/>
          <p:nvPr/>
        </p:nvSpPr>
        <p:spPr>
          <a:xfrm>
            <a:off x="6269600" y="4788975"/>
            <a:ext cx="5534812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76F72313-A917-DF39-B3A4-E72DEE53E82C}"/>
              </a:ext>
            </a:extLst>
          </p:cNvPr>
          <p:cNvSpPr/>
          <p:nvPr/>
        </p:nvSpPr>
        <p:spPr>
          <a:xfrm>
            <a:off x="6253005" y="1401075"/>
            <a:ext cx="1003659" cy="14172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51008F8F-9D68-8A2A-9CF3-C6325C3E0919}"/>
              </a:ext>
            </a:extLst>
          </p:cNvPr>
          <p:cNvSpPr/>
          <p:nvPr/>
        </p:nvSpPr>
        <p:spPr>
          <a:xfrm>
            <a:off x="6253005" y="3095025"/>
            <a:ext cx="1003659" cy="14172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11A54B2D-CD38-5229-7B0A-BB4D21D406E0}"/>
              </a:ext>
            </a:extLst>
          </p:cNvPr>
          <p:cNvSpPr/>
          <p:nvPr/>
        </p:nvSpPr>
        <p:spPr>
          <a:xfrm>
            <a:off x="6253005" y="4788975"/>
            <a:ext cx="1003659" cy="14172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ADB4815C-6267-8004-48E5-FB062CD40BBB}"/>
              </a:ext>
            </a:extLst>
          </p:cNvPr>
          <p:cNvSpPr txBox="1"/>
          <p:nvPr/>
        </p:nvSpPr>
        <p:spPr>
          <a:xfrm>
            <a:off x="6487955" y="1736558"/>
            <a:ext cx="552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1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FB5C84C0-D1B5-73BE-4554-52B27A64F95F}"/>
              </a:ext>
            </a:extLst>
          </p:cNvPr>
          <p:cNvSpPr txBox="1"/>
          <p:nvPr/>
        </p:nvSpPr>
        <p:spPr>
          <a:xfrm>
            <a:off x="6487955" y="3439543"/>
            <a:ext cx="552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2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746F7A80-3EB6-0DF1-FF36-931127BF6789}"/>
              </a:ext>
            </a:extLst>
          </p:cNvPr>
          <p:cNvSpPr txBox="1"/>
          <p:nvPr/>
        </p:nvSpPr>
        <p:spPr>
          <a:xfrm>
            <a:off x="6474498" y="5132368"/>
            <a:ext cx="578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3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6DFBE12E-D9ED-F905-B57C-6E69A6949FDC}"/>
              </a:ext>
            </a:extLst>
          </p:cNvPr>
          <p:cNvSpPr txBox="1"/>
          <p:nvPr/>
        </p:nvSpPr>
        <p:spPr>
          <a:xfrm>
            <a:off x="7415188" y="1719498"/>
            <a:ext cx="2180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보관법에 더욱 디테일한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부분까지 설명해주기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C74D6C1D-A29B-C363-F1FD-6B98339A7C76}"/>
              </a:ext>
            </a:extLst>
          </p:cNvPr>
          <p:cNvSpPr txBox="1"/>
          <p:nvPr/>
        </p:nvSpPr>
        <p:spPr>
          <a:xfrm>
            <a:off x="7415188" y="3374201"/>
            <a:ext cx="4216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이미지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예측값을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  연결해서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냉장고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구현하기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90C234CC-0566-186E-E2A5-ACEF16E150CF}"/>
              </a:ext>
            </a:extLst>
          </p:cNvPr>
          <p:cNvSpPr txBox="1"/>
          <p:nvPr/>
        </p:nvSpPr>
        <p:spPr>
          <a:xfrm>
            <a:off x="7415187" y="5063626"/>
            <a:ext cx="4216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소비기한이 임박하면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경고 메시지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띄워주기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50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7E69F6-CA24-9568-55E2-01ED1939BF34}"/>
              </a:ext>
            </a:extLst>
          </p:cNvPr>
          <p:cNvSpPr txBox="1"/>
          <p:nvPr/>
        </p:nvSpPr>
        <p:spPr>
          <a:xfrm>
            <a:off x="802888" y="363082"/>
            <a:ext cx="2454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>
                <a:solidFill>
                  <a:schemeClr val="bg2">
                    <a:lumMod val="25000"/>
                  </a:schemeClr>
                </a:solidFill>
              </a:rPr>
              <a:t>주제 </a:t>
            </a:r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선정 배경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D078B2-DE60-AE25-E437-086B38BE63E2}"/>
              </a:ext>
            </a:extLst>
          </p:cNvPr>
          <p:cNvSpPr/>
          <p:nvPr/>
        </p:nvSpPr>
        <p:spPr>
          <a:xfrm>
            <a:off x="875130" y="3993200"/>
            <a:ext cx="4001751" cy="21072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75BBF6-9938-E110-4806-FF72C40BF991}"/>
              </a:ext>
            </a:extLst>
          </p:cNvPr>
          <p:cNvSpPr/>
          <p:nvPr/>
        </p:nvSpPr>
        <p:spPr>
          <a:xfrm>
            <a:off x="875130" y="1333322"/>
            <a:ext cx="4001751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9602EB-6912-4890-24BF-C58C448B8D88}"/>
              </a:ext>
            </a:extLst>
          </p:cNvPr>
          <p:cNvSpPr/>
          <p:nvPr/>
        </p:nvSpPr>
        <p:spPr>
          <a:xfrm>
            <a:off x="875130" y="2522903"/>
            <a:ext cx="4001751" cy="8231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338B2EB-BC67-89A3-DB8D-694EFD8E5D13}"/>
              </a:ext>
            </a:extLst>
          </p:cNvPr>
          <p:cNvSpPr/>
          <p:nvPr/>
        </p:nvSpPr>
        <p:spPr>
          <a:xfrm>
            <a:off x="1024360" y="4134600"/>
            <a:ext cx="3749322" cy="18147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29B30D2-6EBE-E9FA-45CF-591490564D4E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2876006" y="2052624"/>
            <a:ext cx="0" cy="470279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9A3B21C-9846-C769-693A-438D44EA946A}"/>
              </a:ext>
            </a:extLst>
          </p:cNvPr>
          <p:cNvCxnSpPr>
            <a:cxnSpLocks/>
          </p:cNvCxnSpPr>
          <p:nvPr/>
        </p:nvCxnSpPr>
        <p:spPr>
          <a:xfrm>
            <a:off x="2876004" y="3345084"/>
            <a:ext cx="2" cy="60767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8C43A1B-F979-7780-ACE4-F4C4420225C9}"/>
              </a:ext>
            </a:extLst>
          </p:cNvPr>
          <p:cNvSpPr txBox="1"/>
          <p:nvPr/>
        </p:nvSpPr>
        <p:spPr>
          <a:xfrm>
            <a:off x="1146732" y="1514101"/>
            <a:ext cx="3493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음식물 낭비의 심각성이 대두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74AA4F-B44A-4DCA-9A13-0FC1EF4A34DD}"/>
              </a:ext>
            </a:extLst>
          </p:cNvPr>
          <p:cNvSpPr txBox="1"/>
          <p:nvPr/>
        </p:nvSpPr>
        <p:spPr>
          <a:xfrm>
            <a:off x="1128524" y="2681679"/>
            <a:ext cx="3686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소비기한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올바른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보관법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F1CAAA-3FA7-08A1-4946-5B8AA2F80928}"/>
              </a:ext>
            </a:extLst>
          </p:cNvPr>
          <p:cNvSpPr txBox="1"/>
          <p:nvPr/>
        </p:nvSpPr>
        <p:spPr>
          <a:xfrm>
            <a:off x="1544276" y="4292231"/>
            <a:ext cx="2698175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기능</a:t>
            </a:r>
            <a:endParaRPr lang="en-US" altLang="ko-KR" sz="2000" dirty="0"/>
          </a:p>
          <a:p>
            <a:pPr algn="ctr"/>
            <a:endParaRPr lang="en-US" altLang="ko-KR" sz="10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000" dirty="0"/>
              <a:t>소비기한 자동 저장</a:t>
            </a:r>
            <a:endParaRPr lang="en-US" altLang="ko-KR" sz="20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FF0000"/>
                </a:solidFill>
              </a:rPr>
              <a:t>종류에 따른 </a:t>
            </a:r>
            <a:r>
              <a:rPr lang="ko-KR" altLang="en-US" sz="2000" dirty="0" err="1">
                <a:solidFill>
                  <a:srgbClr val="FF0000"/>
                </a:solidFill>
              </a:rPr>
              <a:t>보관법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000" dirty="0"/>
              <a:t>먹기 버튼</a:t>
            </a:r>
            <a:endParaRPr lang="en-US" altLang="ko-KR" sz="20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F56D56F-0F83-8BA4-C070-6A3A1F7ADBE1}"/>
              </a:ext>
            </a:extLst>
          </p:cNvPr>
          <p:cNvSpPr/>
          <p:nvPr/>
        </p:nvSpPr>
        <p:spPr>
          <a:xfrm>
            <a:off x="5164400" y="1333323"/>
            <a:ext cx="6152470" cy="49326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AAAD5C1-D3C6-F9BB-1FE3-1E1435D8FD4F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99A4591-BC6C-4E0C-88EE-E1B67E2C6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435" y="1757009"/>
            <a:ext cx="5486400" cy="453787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E2E65D5-FCEC-4B2F-ACAA-6401D5206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435" y="950774"/>
            <a:ext cx="5486400" cy="93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3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3A8C1EFF-5D05-BE1F-967A-440F370848D1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092167-7C00-46A4-8045-BC00A7546369}"/>
              </a:ext>
            </a:extLst>
          </p:cNvPr>
          <p:cNvSpPr txBox="1"/>
          <p:nvPr/>
        </p:nvSpPr>
        <p:spPr>
          <a:xfrm>
            <a:off x="802888" y="363082"/>
            <a:ext cx="3256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데이터 수집 및 증폭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DECAAC-BE88-482E-8AA9-FA2710587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18" y="2334885"/>
            <a:ext cx="4703698" cy="3153416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D7A65B22-5A68-4F8F-BB08-15DB96DD49A3}"/>
              </a:ext>
            </a:extLst>
          </p:cNvPr>
          <p:cNvSpPr/>
          <p:nvPr/>
        </p:nvSpPr>
        <p:spPr>
          <a:xfrm>
            <a:off x="323320" y="1763518"/>
            <a:ext cx="2753360" cy="473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F9C3EC1-C520-4797-B3F8-45BEEF4896A5}"/>
              </a:ext>
            </a:extLst>
          </p:cNvPr>
          <p:cNvSpPr/>
          <p:nvPr/>
        </p:nvSpPr>
        <p:spPr>
          <a:xfrm>
            <a:off x="323318" y="1769305"/>
            <a:ext cx="657750" cy="4738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E7108F-744D-4092-B712-88F5F2332C72}"/>
              </a:ext>
            </a:extLst>
          </p:cNvPr>
          <p:cNvSpPr txBox="1"/>
          <p:nvPr/>
        </p:nvSpPr>
        <p:spPr>
          <a:xfrm>
            <a:off x="494610" y="1832315"/>
            <a:ext cx="3617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</a:rPr>
              <a:t>1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72CB9C-F8F0-419E-90B9-52A738B0DB9F}"/>
              </a:ext>
            </a:extLst>
          </p:cNvPr>
          <p:cNvSpPr txBox="1"/>
          <p:nvPr/>
        </p:nvSpPr>
        <p:spPr>
          <a:xfrm>
            <a:off x="1152358" y="1832314"/>
            <a:ext cx="16406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 a g </a:t>
            </a:r>
            <a:r>
              <a:rPr lang="en-US" altLang="ko-KR" sz="15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</a:t>
            </a:r>
            <a:r>
              <a:rPr lang="en-US" altLang="ko-KR" sz="15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 e</a:t>
            </a:r>
            <a:endParaRPr lang="ko-KR" altLang="en-US" sz="15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더하기 기호 6">
            <a:extLst>
              <a:ext uri="{FF2B5EF4-FFF2-40B4-BE49-F238E27FC236}">
                <a16:creationId xmlns:a16="http://schemas.microsoft.com/office/drawing/2014/main" id="{D9146379-731C-4D0A-960D-1FE015BE5B37}"/>
              </a:ext>
            </a:extLst>
          </p:cNvPr>
          <p:cNvSpPr/>
          <p:nvPr/>
        </p:nvSpPr>
        <p:spPr>
          <a:xfrm>
            <a:off x="5075498" y="3709687"/>
            <a:ext cx="578000" cy="694479"/>
          </a:xfrm>
          <a:prstGeom prst="mathPlus">
            <a:avLst/>
          </a:prstGeom>
          <a:solidFill>
            <a:srgbClr val="B7C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8C93D64-E4EE-43FA-A185-33729910C035}"/>
              </a:ext>
            </a:extLst>
          </p:cNvPr>
          <p:cNvSpPr/>
          <p:nvPr/>
        </p:nvSpPr>
        <p:spPr>
          <a:xfrm>
            <a:off x="5813837" y="3790711"/>
            <a:ext cx="2753360" cy="473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3C9E801-0DDA-4A3D-91A3-61A061634B11}"/>
              </a:ext>
            </a:extLst>
          </p:cNvPr>
          <p:cNvSpPr/>
          <p:nvPr/>
        </p:nvSpPr>
        <p:spPr>
          <a:xfrm>
            <a:off x="5813835" y="3796498"/>
            <a:ext cx="657750" cy="4738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42CC00-6AA5-4579-9D1E-4840638D7D44}"/>
              </a:ext>
            </a:extLst>
          </p:cNvPr>
          <p:cNvSpPr txBox="1"/>
          <p:nvPr/>
        </p:nvSpPr>
        <p:spPr>
          <a:xfrm>
            <a:off x="5985127" y="3859508"/>
            <a:ext cx="3617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</a:rPr>
              <a:t>2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644F09-333B-4CFC-84C3-45B044821B05}"/>
              </a:ext>
            </a:extLst>
          </p:cNvPr>
          <p:cNvSpPr txBox="1"/>
          <p:nvPr/>
        </p:nvSpPr>
        <p:spPr>
          <a:xfrm>
            <a:off x="6440319" y="3859507"/>
            <a:ext cx="21650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M A G E     D O W N L O A D E R</a:t>
            </a:r>
            <a:endParaRPr lang="ko-KR" altLang="en-US" sz="15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59E2D8EB-13D5-4F61-8219-3E8AD3ED9A6E}"/>
              </a:ext>
            </a:extLst>
          </p:cNvPr>
          <p:cNvSpPr/>
          <p:nvPr/>
        </p:nvSpPr>
        <p:spPr>
          <a:xfrm>
            <a:off x="8883570" y="3796498"/>
            <a:ext cx="584521" cy="391961"/>
          </a:xfrm>
          <a:prstGeom prst="rightArrow">
            <a:avLst/>
          </a:prstGeom>
          <a:solidFill>
            <a:srgbClr val="B7C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말풍선: 타원형 9">
            <a:extLst>
              <a:ext uri="{FF2B5EF4-FFF2-40B4-BE49-F238E27FC236}">
                <a16:creationId xmlns:a16="http://schemas.microsoft.com/office/drawing/2014/main" id="{4CAE2219-C93A-4029-B4E8-8DEF35A4DBF6}"/>
              </a:ext>
            </a:extLst>
          </p:cNvPr>
          <p:cNvSpPr/>
          <p:nvPr/>
        </p:nvSpPr>
        <p:spPr>
          <a:xfrm>
            <a:off x="9746282" y="3523703"/>
            <a:ext cx="1950334" cy="937550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868514-6336-492B-8090-D7BB1719B0AF}"/>
              </a:ext>
            </a:extLst>
          </p:cNvPr>
          <p:cNvSpPr txBox="1"/>
          <p:nvPr/>
        </p:nvSpPr>
        <p:spPr>
          <a:xfrm>
            <a:off x="9644706" y="3716270"/>
            <a:ext cx="21650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bg1"/>
                </a:solidFill>
              </a:rPr>
              <a:t>과채류 총 </a:t>
            </a:r>
            <a:r>
              <a:rPr lang="en-US" altLang="ko-KR" sz="1500" dirty="0">
                <a:solidFill>
                  <a:schemeClr val="bg1"/>
                </a:solidFill>
              </a:rPr>
              <a:t>29</a:t>
            </a:r>
            <a:r>
              <a:rPr lang="ko-KR" altLang="en-US" sz="1500" dirty="0">
                <a:solidFill>
                  <a:schemeClr val="bg1"/>
                </a:solidFill>
              </a:rPr>
              <a:t>종류</a:t>
            </a:r>
            <a:endParaRPr lang="en-US" altLang="ko-KR" sz="1500" dirty="0">
              <a:solidFill>
                <a:schemeClr val="bg1"/>
              </a:solidFill>
            </a:endParaRPr>
          </a:p>
          <a:p>
            <a:pPr algn="ctr"/>
            <a:r>
              <a:rPr lang="en-US" altLang="ko-KR" sz="1500" dirty="0">
                <a:solidFill>
                  <a:schemeClr val="bg1"/>
                </a:solidFill>
              </a:rPr>
              <a:t>(</a:t>
            </a:r>
            <a:r>
              <a:rPr lang="ko-KR" altLang="en-US" sz="1500" dirty="0">
                <a:solidFill>
                  <a:schemeClr val="bg1"/>
                </a:solidFill>
              </a:rPr>
              <a:t>종류당 약 </a:t>
            </a:r>
            <a:r>
              <a:rPr lang="en-US" altLang="ko-KR" sz="1500" dirty="0">
                <a:solidFill>
                  <a:schemeClr val="bg1"/>
                </a:solidFill>
              </a:rPr>
              <a:t>250</a:t>
            </a:r>
            <a:r>
              <a:rPr lang="ko-KR" altLang="en-US" sz="1500" dirty="0">
                <a:solidFill>
                  <a:schemeClr val="bg1"/>
                </a:solidFill>
              </a:rPr>
              <a:t>개</a:t>
            </a:r>
            <a:r>
              <a:rPr lang="en-US" altLang="ko-KR" sz="15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1628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3A8C1EFF-5D05-BE1F-967A-440F370848D1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092167-7C00-46A4-8045-BC00A7546369}"/>
              </a:ext>
            </a:extLst>
          </p:cNvPr>
          <p:cNvSpPr txBox="1"/>
          <p:nvPr/>
        </p:nvSpPr>
        <p:spPr>
          <a:xfrm>
            <a:off x="802888" y="363082"/>
            <a:ext cx="3256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데이터 수집 및 증폭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9F3744-BA3E-4BDE-B135-5F6AA15202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677"/>
          <a:stretch/>
        </p:blipFill>
        <p:spPr>
          <a:xfrm>
            <a:off x="730616" y="1133581"/>
            <a:ext cx="5262114" cy="492576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A8790F0-A57C-45C7-971D-D8A9F3B9EE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195"/>
          <a:stretch/>
        </p:blipFill>
        <p:spPr>
          <a:xfrm>
            <a:off x="6274278" y="1139368"/>
            <a:ext cx="5227615" cy="492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30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3A8C1EFF-5D05-BE1F-967A-440F370848D1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092167-7C00-46A4-8045-BC00A7546369}"/>
              </a:ext>
            </a:extLst>
          </p:cNvPr>
          <p:cNvSpPr txBox="1"/>
          <p:nvPr/>
        </p:nvSpPr>
        <p:spPr>
          <a:xfrm>
            <a:off x="802888" y="363082"/>
            <a:ext cx="3927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600" dirty="0">
                <a:solidFill>
                  <a:schemeClr val="bg2">
                    <a:lumMod val="25000"/>
                  </a:schemeClr>
                </a:solidFill>
              </a:rPr>
              <a:t>Train &amp; Test </a:t>
            </a:r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데이터셋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DEE4B4-84B4-4353-8628-670BA0D49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68" y="1134318"/>
            <a:ext cx="6918133" cy="475719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984387D-AFBF-40FD-AF1F-CDDCC700B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403" y="3734055"/>
            <a:ext cx="4874497" cy="88848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8BFEC5-C647-4E80-9B13-4B388B5453FB}"/>
              </a:ext>
            </a:extLst>
          </p:cNvPr>
          <p:cNvSpPr/>
          <p:nvPr/>
        </p:nvSpPr>
        <p:spPr>
          <a:xfrm>
            <a:off x="7066343" y="4103226"/>
            <a:ext cx="509993" cy="21991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F9F375B-11A9-4438-B9B1-B90E90F4656D}"/>
              </a:ext>
            </a:extLst>
          </p:cNvPr>
          <p:cNvSpPr/>
          <p:nvPr/>
        </p:nvSpPr>
        <p:spPr>
          <a:xfrm>
            <a:off x="7074062" y="4377159"/>
            <a:ext cx="509993" cy="21991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2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3A8C1EFF-5D05-BE1F-967A-440F370848D1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092167-7C00-46A4-8045-BC00A7546369}"/>
              </a:ext>
            </a:extLst>
          </p:cNvPr>
          <p:cNvSpPr txBox="1"/>
          <p:nvPr/>
        </p:nvSpPr>
        <p:spPr>
          <a:xfrm>
            <a:off x="802888" y="363082"/>
            <a:ext cx="5214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모델링</a:t>
            </a:r>
            <a:r>
              <a:rPr lang="en-US" altLang="ko-KR" sz="2000" spc="600" dirty="0">
                <a:solidFill>
                  <a:schemeClr val="bg2">
                    <a:lumMod val="25000"/>
                  </a:schemeClr>
                </a:solidFill>
              </a:rPr>
              <a:t>(ResNet50, ResNet152)</a:t>
            </a:r>
            <a:endParaRPr lang="ko-KR" altLang="en-US" sz="2000" spc="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3B9EB0-E7BD-4A23-981A-B0E51C2BD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164" y="1281784"/>
            <a:ext cx="10250330" cy="7525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5BB9812-C6BF-4E55-844B-888BF8058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162" y="3429000"/>
            <a:ext cx="3909933" cy="333755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AAEBC44-FD68-4AFC-9149-99189B69BC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7209" y="3429001"/>
            <a:ext cx="5123952" cy="3337550"/>
          </a:xfrm>
          <a:prstGeom prst="rect">
            <a:avLst/>
          </a:prstGeom>
        </p:spPr>
      </p:pic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8D44C7FD-8BE6-4CEE-A139-7F9640AB4BC4}"/>
              </a:ext>
            </a:extLst>
          </p:cNvPr>
          <p:cNvSpPr/>
          <p:nvPr/>
        </p:nvSpPr>
        <p:spPr>
          <a:xfrm>
            <a:off x="5515337" y="2095018"/>
            <a:ext cx="300941" cy="28185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934E2922-C739-417D-A395-EC64DAE3DE88}"/>
              </a:ext>
            </a:extLst>
          </p:cNvPr>
          <p:cNvSpPr/>
          <p:nvPr/>
        </p:nvSpPr>
        <p:spPr>
          <a:xfrm>
            <a:off x="2696657" y="3162001"/>
            <a:ext cx="300941" cy="28185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B8FF89C1-DD0C-435F-9AE4-EC00D4BBF97B}"/>
              </a:ext>
            </a:extLst>
          </p:cNvPr>
          <p:cNvSpPr/>
          <p:nvPr/>
        </p:nvSpPr>
        <p:spPr>
          <a:xfrm rot="16200000">
            <a:off x="5092845" y="4479384"/>
            <a:ext cx="289056" cy="44018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85EAAE6-AAAB-456B-8C37-F6984D5380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557" y="2372016"/>
            <a:ext cx="6782747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95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:a16="http://schemas.microsoft.com/office/drawing/2014/main" id="{B3D6D6FF-F10B-4057-8EE1-6C7FC72BBF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9"/>
          <a:stretch/>
        </p:blipFill>
        <p:spPr>
          <a:xfrm>
            <a:off x="6090213" y="2310442"/>
            <a:ext cx="5674376" cy="360489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FF66C51-8188-43FE-9842-4329AD309E2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35" y="2353539"/>
            <a:ext cx="5330142" cy="3518704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3A8C1EFF-5D05-BE1F-967A-440F370848D1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092167-7C00-46A4-8045-BC00A7546369}"/>
              </a:ext>
            </a:extLst>
          </p:cNvPr>
          <p:cNvSpPr txBox="1"/>
          <p:nvPr/>
        </p:nvSpPr>
        <p:spPr>
          <a:xfrm>
            <a:off x="802888" y="363082"/>
            <a:ext cx="5214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모델링</a:t>
            </a:r>
            <a:r>
              <a:rPr lang="en-US" altLang="ko-KR" sz="2000" spc="600" dirty="0">
                <a:solidFill>
                  <a:schemeClr val="bg2">
                    <a:lumMod val="25000"/>
                  </a:schemeClr>
                </a:solidFill>
              </a:rPr>
              <a:t>(ResNet50, ResNet152)</a:t>
            </a:r>
            <a:endParaRPr lang="ko-KR" altLang="en-US" sz="2000" spc="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2B5D77-59F2-4D5F-AF3D-3A178163B0FE}"/>
              </a:ext>
            </a:extLst>
          </p:cNvPr>
          <p:cNvSpPr/>
          <p:nvPr/>
        </p:nvSpPr>
        <p:spPr>
          <a:xfrm>
            <a:off x="1469801" y="2263390"/>
            <a:ext cx="3692509" cy="3749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07D4DB-3C8F-4D78-8287-2CEB64CABF80}"/>
              </a:ext>
            </a:extLst>
          </p:cNvPr>
          <p:cNvSpPr/>
          <p:nvPr/>
        </p:nvSpPr>
        <p:spPr>
          <a:xfrm>
            <a:off x="1469800" y="2263390"/>
            <a:ext cx="588776" cy="3749658"/>
          </a:xfrm>
          <a:prstGeom prst="rect">
            <a:avLst/>
          </a:prstGeom>
          <a:solidFill>
            <a:srgbClr val="ABC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65784B-B5E4-40A4-9D7D-59E84F88A54A}"/>
              </a:ext>
            </a:extLst>
          </p:cNvPr>
          <p:cNvSpPr txBox="1"/>
          <p:nvPr/>
        </p:nvSpPr>
        <p:spPr>
          <a:xfrm>
            <a:off x="2241501" y="2797146"/>
            <a:ext cx="2098943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[Train]</a:t>
            </a:r>
          </a:p>
          <a:p>
            <a:pPr algn="just"/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b="0" i="0" spc="-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LOSS</a:t>
            </a:r>
          </a:p>
          <a:p>
            <a:pPr algn="just"/>
            <a:r>
              <a:rPr lang="en-US" altLang="ko-KR" sz="1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0.224</a:t>
            </a:r>
          </a:p>
          <a:p>
            <a:pPr algn="just"/>
            <a:endParaRPr lang="en-US" altLang="ko-KR" sz="16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n-US" altLang="ko-KR" sz="5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en-US" altLang="ko-KR" sz="1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- F1SCORE</a:t>
            </a:r>
          </a:p>
          <a:p>
            <a:pPr algn="just"/>
            <a:r>
              <a:rPr lang="en-US" altLang="ko-KR" sz="1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0.916</a:t>
            </a:r>
          </a:p>
          <a:p>
            <a:pPr algn="just"/>
            <a:endParaRPr lang="en-US" altLang="ko-KR" sz="16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en-US" altLang="ko-KR" sz="1600" dirty="0">
                <a:solidFill>
                  <a:srgbClr val="333333"/>
                </a:solidFill>
                <a:latin typeface="Consolas" panose="020B0609020204030204" pitchFamily="49" charset="0"/>
              </a:rPr>
              <a:t>-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ACCURACY</a:t>
            </a:r>
          </a:p>
          <a:p>
            <a:pPr algn="just"/>
            <a:r>
              <a:rPr lang="en-US" altLang="ko-KR" sz="1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0.920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갈매기형 수장 4">
            <a:extLst>
              <a:ext uri="{FF2B5EF4-FFF2-40B4-BE49-F238E27FC236}">
                <a16:creationId xmlns:a16="http://schemas.microsoft.com/office/drawing/2014/main" id="{49ACCFE4-1729-466E-A575-7B49778DE8BE}"/>
              </a:ext>
            </a:extLst>
          </p:cNvPr>
          <p:cNvSpPr/>
          <p:nvPr/>
        </p:nvSpPr>
        <p:spPr>
          <a:xfrm>
            <a:off x="1451067" y="1371601"/>
            <a:ext cx="3294550" cy="508617"/>
          </a:xfrm>
          <a:prstGeom prst="chevron">
            <a:avLst/>
          </a:prstGeom>
          <a:solidFill>
            <a:srgbClr val="ABC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DD2C17-9C4A-43CD-8FAB-A9EFC52F7649}"/>
              </a:ext>
            </a:extLst>
          </p:cNvPr>
          <p:cNvSpPr txBox="1"/>
          <p:nvPr/>
        </p:nvSpPr>
        <p:spPr>
          <a:xfrm>
            <a:off x="2446216" y="1399631"/>
            <a:ext cx="2018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ResNet50</a:t>
            </a:r>
            <a:endParaRPr lang="en-US" altLang="ko-KR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243436-890F-4480-9F8B-628E3117E8A3}"/>
              </a:ext>
            </a:extLst>
          </p:cNvPr>
          <p:cNvSpPr txBox="1"/>
          <p:nvPr/>
        </p:nvSpPr>
        <p:spPr>
          <a:xfrm>
            <a:off x="3684472" y="2775929"/>
            <a:ext cx="2098943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[Val]</a:t>
            </a:r>
          </a:p>
          <a:p>
            <a:pPr algn="just"/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b="0" i="0" spc="-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LOSS</a:t>
            </a:r>
          </a:p>
          <a:p>
            <a:pPr algn="just"/>
            <a:r>
              <a:rPr lang="en-US" altLang="ko-KR" sz="1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0.202</a:t>
            </a:r>
          </a:p>
          <a:p>
            <a:pPr algn="just"/>
            <a:endParaRPr lang="en-US" altLang="ko-KR" sz="16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n-US" altLang="ko-KR" sz="5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en-US" altLang="ko-KR" sz="1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- F1SCORE</a:t>
            </a:r>
          </a:p>
          <a:p>
            <a:pPr algn="just"/>
            <a:r>
              <a:rPr lang="en-US" altLang="ko-KR" sz="1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0.925</a:t>
            </a:r>
          </a:p>
          <a:p>
            <a:pPr algn="just"/>
            <a:endParaRPr lang="en-US" altLang="ko-KR" sz="16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en-US" altLang="ko-KR" sz="1600" dirty="0">
                <a:solidFill>
                  <a:srgbClr val="333333"/>
                </a:solidFill>
                <a:latin typeface="Consolas" panose="020B0609020204030204" pitchFamily="49" charset="0"/>
              </a:rPr>
              <a:t>-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ACCURACY</a:t>
            </a:r>
          </a:p>
          <a:p>
            <a:pPr algn="just"/>
            <a:r>
              <a:rPr lang="en-US" altLang="ko-KR" sz="1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0.930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38C4A1B-37D2-4E40-9762-0BD93D6B2DB8}"/>
              </a:ext>
            </a:extLst>
          </p:cNvPr>
          <p:cNvSpPr/>
          <p:nvPr/>
        </p:nvSpPr>
        <p:spPr>
          <a:xfrm>
            <a:off x="7029446" y="2190083"/>
            <a:ext cx="3692509" cy="3749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A974C6B-14FA-4007-A5A8-4FB360860CC5}"/>
              </a:ext>
            </a:extLst>
          </p:cNvPr>
          <p:cNvSpPr/>
          <p:nvPr/>
        </p:nvSpPr>
        <p:spPr>
          <a:xfrm>
            <a:off x="7029445" y="2190083"/>
            <a:ext cx="588776" cy="3749658"/>
          </a:xfrm>
          <a:prstGeom prst="rect">
            <a:avLst/>
          </a:prstGeom>
          <a:solidFill>
            <a:srgbClr val="ABC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DE7463-22BC-4DB3-B6A9-E4592DC7C8C5}"/>
              </a:ext>
            </a:extLst>
          </p:cNvPr>
          <p:cNvSpPr txBox="1"/>
          <p:nvPr/>
        </p:nvSpPr>
        <p:spPr>
          <a:xfrm>
            <a:off x="7801146" y="2723839"/>
            <a:ext cx="2098943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[Train]</a:t>
            </a:r>
          </a:p>
          <a:p>
            <a:pPr algn="just"/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b="0" i="0" spc="-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LOSS</a:t>
            </a:r>
          </a:p>
          <a:p>
            <a:pPr algn="just"/>
            <a:r>
              <a:rPr lang="en-US" altLang="ko-KR" sz="1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0.035</a:t>
            </a:r>
          </a:p>
          <a:p>
            <a:pPr algn="just"/>
            <a:endParaRPr lang="en-US" altLang="ko-KR" sz="16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n-US" altLang="ko-KR" sz="5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en-US" altLang="ko-KR" sz="1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- F1SCORE</a:t>
            </a:r>
          </a:p>
          <a:p>
            <a:pPr algn="just"/>
            <a:r>
              <a:rPr lang="en-US" altLang="ko-KR" sz="1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0.986</a:t>
            </a:r>
          </a:p>
          <a:p>
            <a:pPr algn="just"/>
            <a:endParaRPr lang="en-US" altLang="ko-KR" sz="16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en-US" altLang="ko-KR" sz="1600" dirty="0">
                <a:solidFill>
                  <a:srgbClr val="333333"/>
                </a:solidFill>
                <a:latin typeface="Consolas" panose="020B0609020204030204" pitchFamily="49" charset="0"/>
              </a:rPr>
              <a:t>-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ACCURACY</a:t>
            </a:r>
          </a:p>
          <a:p>
            <a:pPr algn="just"/>
            <a:r>
              <a:rPr lang="en-US" altLang="ko-KR" sz="1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0.986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갈매기형 수장 4">
            <a:extLst>
              <a:ext uri="{FF2B5EF4-FFF2-40B4-BE49-F238E27FC236}">
                <a16:creationId xmlns:a16="http://schemas.microsoft.com/office/drawing/2014/main" id="{DEA9345A-1400-40EF-A463-53E4F888D57C}"/>
              </a:ext>
            </a:extLst>
          </p:cNvPr>
          <p:cNvSpPr/>
          <p:nvPr/>
        </p:nvSpPr>
        <p:spPr>
          <a:xfrm>
            <a:off x="7010712" y="1298294"/>
            <a:ext cx="3294550" cy="508617"/>
          </a:xfrm>
          <a:prstGeom prst="chevron">
            <a:avLst/>
          </a:prstGeom>
          <a:solidFill>
            <a:srgbClr val="ABC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F01B96-2495-4E83-979F-33A9C50BF56B}"/>
              </a:ext>
            </a:extLst>
          </p:cNvPr>
          <p:cNvSpPr txBox="1"/>
          <p:nvPr/>
        </p:nvSpPr>
        <p:spPr>
          <a:xfrm>
            <a:off x="8005861" y="1326324"/>
            <a:ext cx="2018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ResNet152</a:t>
            </a:r>
            <a:endParaRPr lang="en-US" altLang="ko-KR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55D025-59BC-4168-9D99-FEF356071C41}"/>
              </a:ext>
            </a:extLst>
          </p:cNvPr>
          <p:cNvSpPr txBox="1"/>
          <p:nvPr/>
        </p:nvSpPr>
        <p:spPr>
          <a:xfrm>
            <a:off x="9244117" y="2702622"/>
            <a:ext cx="2098943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[Val]</a:t>
            </a:r>
          </a:p>
          <a:p>
            <a:pPr algn="just"/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b="0" i="0" spc="-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LOSS</a:t>
            </a:r>
          </a:p>
          <a:p>
            <a:pPr algn="just"/>
            <a:r>
              <a:rPr lang="en-US" altLang="ko-KR" sz="1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0.036</a:t>
            </a:r>
          </a:p>
          <a:p>
            <a:pPr algn="just"/>
            <a:endParaRPr lang="en-US" altLang="ko-KR" sz="16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n-US" altLang="ko-KR" sz="5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en-US" altLang="ko-KR" sz="1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- F1SCORE</a:t>
            </a:r>
          </a:p>
          <a:p>
            <a:pPr algn="just"/>
            <a:r>
              <a:rPr lang="en-US" altLang="ko-KR" sz="1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0.986</a:t>
            </a:r>
          </a:p>
          <a:p>
            <a:pPr algn="just"/>
            <a:endParaRPr lang="en-US" altLang="ko-KR" sz="16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en-US" altLang="ko-KR" sz="1600" dirty="0">
                <a:solidFill>
                  <a:srgbClr val="333333"/>
                </a:solidFill>
                <a:latin typeface="Consolas" panose="020B0609020204030204" pitchFamily="49" charset="0"/>
              </a:rPr>
              <a:t>-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ACCURACY</a:t>
            </a:r>
          </a:p>
          <a:p>
            <a:pPr algn="just"/>
            <a:r>
              <a:rPr lang="en-US" altLang="ko-KR" sz="1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0.988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57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7" grpId="0"/>
      <p:bldP spid="24" grpId="0"/>
      <p:bldP spid="25" grpId="0" animBg="1"/>
      <p:bldP spid="26" grpId="0" animBg="1"/>
      <p:bldP spid="27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3A8C1EFF-5D05-BE1F-967A-440F370848D1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092167-7C00-46A4-8045-BC00A7546369}"/>
              </a:ext>
            </a:extLst>
          </p:cNvPr>
          <p:cNvSpPr txBox="1"/>
          <p:nvPr/>
        </p:nvSpPr>
        <p:spPr>
          <a:xfrm>
            <a:off x="802888" y="363082"/>
            <a:ext cx="1301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600" dirty="0">
                <a:solidFill>
                  <a:schemeClr val="bg2">
                    <a:lumMod val="25000"/>
                  </a:schemeClr>
                </a:solidFill>
              </a:rPr>
              <a:t>DB</a:t>
            </a:r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구축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412857-3CB0-4BC6-8047-CEB481F6D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867" y="2149855"/>
            <a:ext cx="2943636" cy="2905530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87BCB11E-2F8C-4FC8-A629-6C8A567DF365}"/>
              </a:ext>
            </a:extLst>
          </p:cNvPr>
          <p:cNvSpPr/>
          <p:nvPr/>
        </p:nvSpPr>
        <p:spPr>
          <a:xfrm>
            <a:off x="4397504" y="3481085"/>
            <a:ext cx="816892" cy="29226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자기 디스크 5">
            <a:extLst>
              <a:ext uri="{FF2B5EF4-FFF2-40B4-BE49-F238E27FC236}">
                <a16:creationId xmlns:a16="http://schemas.microsoft.com/office/drawing/2014/main" id="{9D780B5F-91EC-4837-9452-B825FDC02C6E}"/>
              </a:ext>
            </a:extLst>
          </p:cNvPr>
          <p:cNvSpPr/>
          <p:nvPr/>
        </p:nvSpPr>
        <p:spPr>
          <a:xfrm>
            <a:off x="5526911" y="1673775"/>
            <a:ext cx="2407534" cy="952160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err="1"/>
              <a:t>Ｆｒｕｉｔ＿ｄａｔａ</a:t>
            </a:r>
            <a:endParaRPr lang="ko-KR" altLang="en-US" sz="1700" dirty="0"/>
          </a:p>
        </p:txBody>
      </p:sp>
      <p:sp>
        <p:nvSpPr>
          <p:cNvPr id="10" name="순서도: 자기 디스크 9">
            <a:extLst>
              <a:ext uri="{FF2B5EF4-FFF2-40B4-BE49-F238E27FC236}">
                <a16:creationId xmlns:a16="http://schemas.microsoft.com/office/drawing/2014/main" id="{E213CCDD-9136-44AD-9A18-F18CC815E5FF}"/>
              </a:ext>
            </a:extLst>
          </p:cNvPr>
          <p:cNvSpPr/>
          <p:nvPr/>
        </p:nvSpPr>
        <p:spPr>
          <a:xfrm>
            <a:off x="5526911" y="4579305"/>
            <a:ext cx="2407534" cy="952160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과채류＿정보</a:t>
            </a:r>
            <a:endParaRPr lang="en-US" altLang="ko-KR" dirty="0"/>
          </a:p>
          <a:p>
            <a:pPr algn="ctr"/>
            <a:r>
              <a:rPr lang="ko-KR" altLang="en-US" dirty="0"/>
              <a:t>데이터셋</a:t>
            </a:r>
          </a:p>
        </p:txBody>
      </p:sp>
      <p:sp>
        <p:nvSpPr>
          <p:cNvPr id="15" name="왼쪽 중괄호 14">
            <a:extLst>
              <a:ext uri="{FF2B5EF4-FFF2-40B4-BE49-F238E27FC236}">
                <a16:creationId xmlns:a16="http://schemas.microsoft.com/office/drawing/2014/main" id="{F2F42241-8FF5-46C2-BF96-1B698C612321}"/>
              </a:ext>
            </a:extLst>
          </p:cNvPr>
          <p:cNvSpPr/>
          <p:nvPr/>
        </p:nvSpPr>
        <p:spPr>
          <a:xfrm>
            <a:off x="8108054" y="954608"/>
            <a:ext cx="468775" cy="25927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954229-486D-491D-9494-2E2DC50A4B9D}"/>
              </a:ext>
            </a:extLst>
          </p:cNvPr>
          <p:cNvSpPr txBox="1"/>
          <p:nvPr/>
        </p:nvSpPr>
        <p:spPr>
          <a:xfrm>
            <a:off x="8588415" y="806469"/>
            <a:ext cx="25063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err="1"/>
              <a:t>Ｉｄ</a:t>
            </a:r>
            <a:endParaRPr lang="ko-KR" altLang="en-US" sz="13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59C280-BC01-4BB9-AA68-01B70EE4940E}"/>
              </a:ext>
            </a:extLst>
          </p:cNvPr>
          <p:cNvSpPr txBox="1"/>
          <p:nvPr/>
        </p:nvSpPr>
        <p:spPr>
          <a:xfrm>
            <a:off x="8588414" y="1222464"/>
            <a:ext cx="25063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err="1"/>
              <a:t>Ｉｔｅｍ＿ｎａｍｅ</a:t>
            </a:r>
            <a:endParaRPr lang="ko-KR" altLang="en-US" sz="13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B3611D-6AFE-47C1-8E47-D4489BE3B641}"/>
              </a:ext>
            </a:extLst>
          </p:cNvPr>
          <p:cNvSpPr txBox="1"/>
          <p:nvPr/>
        </p:nvSpPr>
        <p:spPr>
          <a:xfrm>
            <a:off x="8588413" y="2216250"/>
            <a:ext cx="338738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err="1"/>
              <a:t>Ｃｏｎｓｕｍｐｔｉｏｎ＿ｐｅｒｉｏｄ</a:t>
            </a:r>
            <a:endParaRPr lang="ko-KR" altLang="en-US" sz="13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3FE3B5-1063-4A75-AD08-0C31FF7BD8ED}"/>
              </a:ext>
            </a:extLst>
          </p:cNvPr>
          <p:cNvSpPr txBox="1"/>
          <p:nvPr/>
        </p:nvSpPr>
        <p:spPr>
          <a:xfrm>
            <a:off x="8576830" y="1731060"/>
            <a:ext cx="338738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err="1"/>
              <a:t>Ｓｔｏｒａｇｅ＿ｍｅｔｈｏｄ</a:t>
            </a:r>
            <a:endParaRPr lang="ko-KR" altLang="en-US" sz="13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F89623-0A3B-40F9-BC5A-F63366DD3756}"/>
              </a:ext>
            </a:extLst>
          </p:cNvPr>
          <p:cNvSpPr txBox="1"/>
          <p:nvPr/>
        </p:nvSpPr>
        <p:spPr>
          <a:xfrm>
            <a:off x="8588413" y="2748614"/>
            <a:ext cx="290524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err="1"/>
              <a:t>Ｒｅｃｏｍｍｅｎｄｅｄ</a:t>
            </a:r>
            <a:r>
              <a:rPr lang="ko-KR" altLang="en-US" sz="1300" b="1" dirty="0"/>
              <a:t>＿</a:t>
            </a:r>
            <a:endParaRPr lang="en-US" altLang="ko-KR" sz="1300" b="1" dirty="0"/>
          </a:p>
          <a:p>
            <a:r>
              <a:rPr lang="ko-KR" altLang="en-US" sz="1300" b="1" dirty="0" err="1"/>
              <a:t>ｃｏｎｓｕｍｐｔｉｏｎ＿ｄａｔｅ</a:t>
            </a:r>
            <a:endParaRPr lang="ko-KR" altLang="en-US" sz="13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0953B1-B354-4F3D-9355-F50E93A15C05}"/>
              </a:ext>
            </a:extLst>
          </p:cNvPr>
          <p:cNvSpPr txBox="1"/>
          <p:nvPr/>
        </p:nvSpPr>
        <p:spPr>
          <a:xfrm>
            <a:off x="8588413" y="3400670"/>
            <a:ext cx="4903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err="1"/>
              <a:t>Ｃｒｅａｔｅｄ＿ａｔ</a:t>
            </a:r>
            <a:endParaRPr lang="ko-KR" altLang="en-US" sz="1300" b="1" dirty="0"/>
          </a:p>
        </p:txBody>
      </p:sp>
      <p:sp>
        <p:nvSpPr>
          <p:cNvPr id="25" name="왼쪽 중괄호 24">
            <a:extLst>
              <a:ext uri="{FF2B5EF4-FFF2-40B4-BE49-F238E27FC236}">
                <a16:creationId xmlns:a16="http://schemas.microsoft.com/office/drawing/2014/main" id="{D4D45C64-3457-4D73-81D8-C4F6B91B394B}"/>
              </a:ext>
            </a:extLst>
          </p:cNvPr>
          <p:cNvSpPr/>
          <p:nvPr/>
        </p:nvSpPr>
        <p:spPr>
          <a:xfrm>
            <a:off x="8108055" y="4231883"/>
            <a:ext cx="468775" cy="18069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E5E2C2-75C1-4B53-8697-A36CC326FA9F}"/>
              </a:ext>
            </a:extLst>
          </p:cNvPr>
          <p:cNvSpPr txBox="1"/>
          <p:nvPr/>
        </p:nvSpPr>
        <p:spPr>
          <a:xfrm>
            <a:off x="8532468" y="4056975"/>
            <a:ext cx="4903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식품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AC9304-714A-4362-A8FF-E02CC138C4F7}"/>
              </a:ext>
            </a:extLst>
          </p:cNvPr>
          <p:cNvSpPr txBox="1"/>
          <p:nvPr/>
        </p:nvSpPr>
        <p:spPr>
          <a:xfrm>
            <a:off x="8588413" y="5892634"/>
            <a:ext cx="4903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적합　</a:t>
            </a:r>
            <a:r>
              <a:rPr lang="ko-KR" altLang="en-US" sz="1300" b="1" dirty="0" err="1"/>
              <a:t>보관법</a:t>
            </a:r>
            <a:endParaRPr lang="ko-KR" altLang="en-US" sz="13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466790-1D31-4F9D-B93C-72D14CC5C3CF}"/>
              </a:ext>
            </a:extLst>
          </p:cNvPr>
          <p:cNvSpPr txBox="1"/>
          <p:nvPr/>
        </p:nvSpPr>
        <p:spPr>
          <a:xfrm>
            <a:off x="8559478" y="4630723"/>
            <a:ext cx="4903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err="1"/>
              <a:t>소비기한（일수</a:t>
            </a:r>
            <a:r>
              <a:rPr lang="ko-KR" altLang="en-US" sz="1300" b="1" dirty="0"/>
              <a:t>）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E2D8F6-673C-4156-A60D-0FA6FE7C2891}"/>
              </a:ext>
            </a:extLst>
          </p:cNvPr>
          <p:cNvSpPr txBox="1"/>
          <p:nvPr/>
        </p:nvSpPr>
        <p:spPr>
          <a:xfrm>
            <a:off x="8559478" y="5259741"/>
            <a:ext cx="4903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추천　</a:t>
            </a:r>
            <a:r>
              <a:rPr lang="ko-KR" altLang="en-US" sz="1300" b="1" dirty="0" err="1"/>
              <a:t>보관법（상세</a:t>
            </a:r>
            <a:r>
              <a:rPr lang="ko-KR" altLang="en-US" sz="1300" b="1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95923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7E69F6-CA24-9568-55E2-01ED1939BF34}"/>
              </a:ext>
            </a:extLst>
          </p:cNvPr>
          <p:cNvSpPr txBox="1"/>
          <p:nvPr/>
        </p:nvSpPr>
        <p:spPr>
          <a:xfrm>
            <a:off x="802888" y="363082"/>
            <a:ext cx="2852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 err="1">
                <a:solidFill>
                  <a:schemeClr val="bg2">
                    <a:lumMod val="25000"/>
                  </a:schemeClr>
                </a:solidFill>
              </a:rPr>
              <a:t>웹（Ｆｌａｓｋ</a:t>
            </a:r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）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F553797-454E-238C-2EFE-668015A12D03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8073CC5-8ADF-4026-8338-26055CC1D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55" y="1605771"/>
            <a:ext cx="4599525" cy="4760997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E6E47E40-04F4-4506-8D46-4C976E07AFCC}"/>
              </a:ext>
            </a:extLst>
          </p:cNvPr>
          <p:cNvSpPr/>
          <p:nvPr/>
        </p:nvSpPr>
        <p:spPr>
          <a:xfrm>
            <a:off x="666958" y="852434"/>
            <a:ext cx="2753360" cy="473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9D38F10-42D2-43C9-8771-056E420C071B}"/>
              </a:ext>
            </a:extLst>
          </p:cNvPr>
          <p:cNvSpPr/>
          <p:nvPr/>
        </p:nvSpPr>
        <p:spPr>
          <a:xfrm>
            <a:off x="666956" y="858221"/>
            <a:ext cx="657750" cy="4738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BE6E33-A704-4295-AC7F-1336D5119FE3}"/>
              </a:ext>
            </a:extLst>
          </p:cNvPr>
          <p:cNvSpPr txBox="1"/>
          <p:nvPr/>
        </p:nvSpPr>
        <p:spPr>
          <a:xfrm>
            <a:off x="838248" y="921231"/>
            <a:ext cx="3617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</a:rPr>
              <a:t>1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6760CA-33D1-40D6-B74E-EF1F85E0B3AD}"/>
              </a:ext>
            </a:extLst>
          </p:cNvPr>
          <p:cNvSpPr txBox="1"/>
          <p:nvPr/>
        </p:nvSpPr>
        <p:spPr>
          <a:xfrm>
            <a:off x="1371304" y="942370"/>
            <a:ext cx="198798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이미지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8B279E2-1290-4EBC-85D6-E6E232DB6ECF}"/>
              </a:ext>
            </a:extLst>
          </p:cNvPr>
          <p:cNvSpPr/>
          <p:nvPr/>
        </p:nvSpPr>
        <p:spPr>
          <a:xfrm>
            <a:off x="6537252" y="862072"/>
            <a:ext cx="2753360" cy="473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EF64F40-E3B7-41DF-B027-4DF158DCCD1A}"/>
              </a:ext>
            </a:extLst>
          </p:cNvPr>
          <p:cNvSpPr/>
          <p:nvPr/>
        </p:nvSpPr>
        <p:spPr>
          <a:xfrm>
            <a:off x="6537250" y="867859"/>
            <a:ext cx="657750" cy="4738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8BE3D4B-4F25-413C-8515-DF15629A944B}"/>
              </a:ext>
            </a:extLst>
          </p:cNvPr>
          <p:cNvSpPr txBox="1"/>
          <p:nvPr/>
        </p:nvSpPr>
        <p:spPr>
          <a:xfrm>
            <a:off x="6708542" y="930869"/>
            <a:ext cx="3617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bg1"/>
                </a:solidFill>
              </a:rPr>
              <a:t>２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06A1D6-CF8E-48D0-A193-D0E0E58BC95A}"/>
              </a:ext>
            </a:extLst>
          </p:cNvPr>
          <p:cNvSpPr txBox="1"/>
          <p:nvPr/>
        </p:nvSpPr>
        <p:spPr>
          <a:xfrm>
            <a:off x="7241598" y="952008"/>
            <a:ext cx="198798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예측　및　냉장고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344F478-DDC7-4BBD-921B-4C20B84C2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051" y="1605771"/>
            <a:ext cx="4431386" cy="476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13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Deep Learnin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2FC1"/>
      </a:accent1>
      <a:accent2>
        <a:srgbClr val="3975C0"/>
      </a:accent2>
      <a:accent3>
        <a:srgbClr val="ABC7D7"/>
      </a:accent3>
      <a:accent4>
        <a:srgbClr val="DFDFDF"/>
      </a:accent4>
      <a:accent5>
        <a:srgbClr val="DADFF2"/>
      </a:accent5>
      <a:accent6>
        <a:srgbClr val="D2A5EA"/>
      </a:accent6>
      <a:hlink>
        <a:srgbClr val="262626"/>
      </a:hlink>
      <a:folHlink>
        <a:srgbClr val="262626"/>
      </a:folHlink>
    </a:clrScheme>
    <a:fontScheme name="Pretendard Black_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223</Words>
  <Application>Microsoft Office PowerPoint</Application>
  <PresentationFormat>와이드스크린</PresentationFormat>
  <Paragraphs>104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Pretendard</vt:lpstr>
      <vt:lpstr>Pretendard Black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KDP-14</cp:lastModifiedBy>
  <cp:revision>61</cp:revision>
  <dcterms:created xsi:type="dcterms:W3CDTF">2022-12-09T01:31:23Z</dcterms:created>
  <dcterms:modified xsi:type="dcterms:W3CDTF">2024-12-06T03:14:20Z</dcterms:modified>
</cp:coreProperties>
</file>