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3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87238" cy="6854825"/>
  <p:notesSz cx="6858000" cy="9144000"/>
  <p:embeddedFontLst>
    <p:embeddedFont>
      <p:font typeface="KoPub돋움체 Bold" panose="00000800000000000000" pitchFamily="2" charset="-127"/>
      <p:bold r:id="rId17"/>
    </p:embeddedFont>
    <p:embeddedFont>
      <p:font typeface="KoPub돋움체 Medium" panose="00000600000000000000" pitchFamily="2" charset="-127"/>
      <p:regular r:id="rId18"/>
    </p:embeddedFont>
    <p:embeddedFont>
      <p:font typeface="KoPub바탕체 Bold" panose="00000800000000000000" pitchFamily="2" charset="-127"/>
      <p:bold r:id="rId19"/>
    </p:embeddedFont>
    <p:embeddedFont>
      <p:font typeface="KoPub바탕체 Light" panose="00000300000000000000" pitchFamily="2" charset="-127"/>
      <p:regular r:id="rId20"/>
    </p:embeddedFont>
    <p:embeddedFont>
      <p:font typeface="KoPub바탕체 Medium" panose="00000600000000000000" pitchFamily="2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함초롬돋움" panose="020B0604000101010101" pitchFamily="50" charset="-127"/>
      <p:regular r:id="rId24"/>
      <p:bold r:id="rId25"/>
    </p:embeddedFont>
  </p:embeddedFontLst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9"/>
    <p:restoredTop sz="96009" autoAdjust="0"/>
  </p:normalViewPr>
  <p:slideViewPr>
    <p:cSldViewPr>
      <p:cViewPr varScale="1">
        <p:scale>
          <a:sx n="67" d="100"/>
          <a:sy n="67" d="100"/>
        </p:scale>
        <p:origin x="736" y="44"/>
      </p:cViewPr>
      <p:guideLst>
        <p:guide orient="horz" pos="2158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2021-12-13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2" y="6353597"/>
            <a:ext cx="2742705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F211AA9-0FAA-473F-8AA5-BFA2CF4D2A36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6481" y="363483"/>
            <a:ext cx="10513677" cy="1325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ea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6481" y="1823725"/>
            <a:ext cx="10513677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마스터 텍스트 스타일을 편집합니다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둘째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셋째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넷째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2021-12-13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2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AB98E4F-670E-45A9-B406-6E6F4007F221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mall.hanssem.com/goods/goodsDetailMall.do?gdsNo=806063&amp;wlp=0568362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mall.hanssem.com/goods/good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30.jpeg"/><Relationship Id="rId5" Type="http://schemas.openxmlformats.org/officeDocument/2006/relationships/image" Target="../media/image18.png"/><Relationship Id="rId10" Type="http://schemas.openxmlformats.org/officeDocument/2006/relationships/image" Target="../media/image29.jpe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Box 2051"/>
          <p:cNvSpPr txBox="1"/>
          <p:nvPr/>
        </p:nvSpPr>
        <p:spPr>
          <a:xfrm>
            <a:off x="2079258" y="1330075"/>
            <a:ext cx="3928325" cy="9237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2053" name="그림 2052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5400000">
            <a:off x="3610794" y="-624145"/>
            <a:ext cx="51952" cy="64665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054" name="TextBox 2053"/>
          <p:cNvSpPr txBox="1"/>
          <p:nvPr/>
        </p:nvSpPr>
        <p:spPr>
          <a:xfrm>
            <a:off x="403486" y="3067277"/>
            <a:ext cx="5978241" cy="3250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팀 명 </a:t>
            </a:r>
            <a:r>
              <a:rPr kumimoji="1" lang="en-US" altLang="ko-KR" sz="2000" b="0" i="0" baseline="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: 4 x 4</a:t>
            </a:r>
          </a:p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팀 장 </a:t>
            </a:r>
            <a:r>
              <a:rPr kumimoji="1" lang="en-US" altLang="ko-KR" sz="2000" b="0" i="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: 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컴퓨터공학전공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 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김영웅</a:t>
            </a:r>
          </a:p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팀 원 </a:t>
            </a:r>
            <a:r>
              <a:rPr kumimoji="1" lang="en-US" altLang="ko-KR" sz="2000" b="0" i="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: </a:t>
            </a: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컴퓨터공학전공 윤형석</a:t>
            </a:r>
          </a:p>
        </p:txBody>
      </p:sp>
      <p:sp>
        <p:nvSpPr>
          <p:cNvPr id="2055" name="TextBox 2054"/>
          <p:cNvSpPr txBox="1"/>
          <p:nvPr/>
        </p:nvSpPr>
        <p:spPr>
          <a:xfrm>
            <a:off x="403486" y="1184810"/>
            <a:ext cx="6626484" cy="2288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200" b="0" i="0" baseline="0" dirty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</a:rPr>
              <a:t>4 </a:t>
            </a:r>
            <a:r>
              <a:rPr kumimoji="1" lang="ko-KR" altLang="en-US" sz="7200" b="0" i="0" baseline="0" dirty="0" err="1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</a:rPr>
              <a:t>X</a:t>
            </a:r>
            <a:r>
              <a:rPr kumimoji="1" lang="ko-KR" altLang="en-US" sz="7200" b="0" i="0" baseline="0" dirty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</a:rPr>
              <a:t>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CFA0E-C1B9-45E1-919C-B4B35DC84FBB}"/>
              </a:ext>
            </a:extLst>
          </p:cNvPr>
          <p:cNvSpPr txBox="1"/>
          <p:nvPr/>
        </p:nvSpPr>
        <p:spPr>
          <a:xfrm>
            <a:off x="1123756" y="4435790"/>
            <a:ext cx="3385269" cy="13294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0" i="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  </a:t>
            </a: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컴퓨터공학전공 </a:t>
            </a:r>
            <a:r>
              <a:rPr kumimoji="1" lang="ko-KR" altLang="en-US" sz="2000" b="0" i="0" dirty="0" err="1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송원갑</a:t>
            </a:r>
            <a:endParaRPr kumimoji="1" lang="en-US" altLang="ko-KR" sz="2000" dirty="0">
              <a:solidFill>
                <a:srgbClr val="FFFFFF">
                  <a:alpha val="100000"/>
                </a:srgbClr>
              </a:solidFill>
              <a:latin typeface="KoPub돋움체 Medium"/>
              <a:ea typeface="KoPub돋움체 Medium"/>
            </a:endParaRPr>
          </a:p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  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KoPub돋움체 Medium"/>
                <a:ea typeface="KoPub돋움체 Medium"/>
              </a:rPr>
              <a:t>사이버보안전공 이재원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CD66CC3A-ACAB-4147-8CCF-2DE455E4FC3B}"/>
              </a:ext>
            </a:extLst>
          </p:cNvPr>
          <p:cNvSpPr/>
          <p:nvPr/>
        </p:nvSpPr>
        <p:spPr>
          <a:xfrm>
            <a:off x="739042" y="1449298"/>
            <a:ext cx="5834188" cy="48840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sp>
        <p:nvSpPr>
          <p:cNvPr id="10244" name="TextBox 10243"/>
          <p:cNvSpPr txBox="1"/>
          <p:nvPr/>
        </p:nvSpPr>
        <p:spPr>
          <a:xfrm>
            <a:off x="0" y="-1507"/>
            <a:ext cx="12186584" cy="852277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5" name="TextBox 10244"/>
          <p:cNvSpPr txBox="1"/>
          <p:nvPr/>
        </p:nvSpPr>
        <p:spPr>
          <a:xfrm>
            <a:off x="2366551" y="155563"/>
            <a:ext cx="6824229" cy="5237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ea typeface="바탕"/>
              </a:rPr>
              <a:t>“</a:t>
            </a: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0" lang="en-US" altLang="ko-KR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UI </a:t>
            </a: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구성 및 </a:t>
            </a:r>
            <a:r>
              <a:rPr lang="ko-KR" altLang="en-US" sz="2800" b="1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시나리오 </a:t>
            </a:r>
            <a:r>
              <a:rPr lang="en-US" altLang="ko-KR" sz="2800" b="1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(</a:t>
            </a:r>
            <a:r>
              <a:rPr lang="ko-KR" altLang="en-US" sz="2800" b="1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카테고리 및 검색</a:t>
            </a:r>
            <a:r>
              <a:rPr lang="en-US" altLang="ko-KR" sz="2800" b="1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)</a:t>
            </a: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ea typeface="바탕"/>
              </a:rPr>
              <a:t>”</a:t>
            </a:r>
          </a:p>
        </p:txBody>
      </p:sp>
      <p:sp>
        <p:nvSpPr>
          <p:cNvPr id="10246" name="TextBox 10245"/>
          <p:cNvSpPr txBox="1"/>
          <p:nvPr/>
        </p:nvSpPr>
        <p:spPr>
          <a:xfrm>
            <a:off x="991988" y="498394"/>
            <a:ext cx="1103121" cy="352376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10253" name="Group 1"/>
          <p:cNvGrpSpPr/>
          <p:nvPr/>
        </p:nvGrpSpPr>
        <p:grpSpPr>
          <a:xfrm>
            <a:off x="1053890" y="179341"/>
            <a:ext cx="1015823" cy="499957"/>
            <a:chOff x="1053890" y="179341"/>
            <a:chExt cx="1015823" cy="499957"/>
          </a:xfrm>
        </p:grpSpPr>
        <p:sp>
          <p:nvSpPr>
            <p:cNvPr id="10254" name="TextBox 10253"/>
            <p:cNvSpPr txBox="1"/>
            <p:nvPr/>
          </p:nvSpPr>
          <p:spPr>
            <a:xfrm>
              <a:off x="1053890" y="179341"/>
              <a:ext cx="1015823" cy="499957"/>
            </a:xfrm>
            <a:prstGeom prst="rect">
              <a:avLst/>
            </a:prstGeom>
            <a:solidFill>
              <a:srgbClr val="EEEEEE"/>
            </a:solidFill>
            <a:ln w="12726" cap="flat" cmpd="sng" algn="ctr">
              <a:solidFill>
                <a:srgbClr val="42719B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55" name="TextBox 10254"/>
            <p:cNvSpPr txBox="1"/>
            <p:nvPr/>
          </p:nvSpPr>
          <p:spPr>
            <a:xfrm>
              <a:off x="1292008" y="179341"/>
              <a:ext cx="541206" cy="446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400" b="1" i="0" baseline="0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</a:rPr>
                <a:t>0</a:t>
              </a:r>
              <a:r>
                <a:rPr lang="en-US" altLang="ko-KR" sz="2400" b="1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</a:rPr>
                <a:t>6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23848" y="1772969"/>
            <a:ext cx="2376891" cy="4267464"/>
            <a:chOff x="1123756" y="1338629"/>
            <a:chExt cx="2376891" cy="4267464"/>
          </a:xfrm>
        </p:grpSpPr>
        <p:sp>
          <p:nvSpPr>
            <p:cNvPr id="10284" name="TextBox 10283"/>
            <p:cNvSpPr txBox="1"/>
            <p:nvPr/>
          </p:nvSpPr>
          <p:spPr>
            <a:xfrm>
              <a:off x="2116078" y="2783342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KoPub바탕체 Medium"/>
                  <a:ea typeface="KoPub바탕체 Medium"/>
                  <a:cs typeface="HNC_GO_B_HINT_GS"/>
                </a:rPr>
                <a:t>의자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123756" y="1338629"/>
              <a:ext cx="2376891" cy="4267464"/>
              <a:chOff x="1123756" y="1338629"/>
              <a:chExt cx="2376891" cy="4267464"/>
            </a:xfrm>
          </p:grpSpPr>
          <p:sp>
            <p:nvSpPr>
              <p:cNvPr id="10268" name="사각형: 둥근 모서리 10267"/>
              <p:cNvSpPr/>
              <p:nvPr/>
            </p:nvSpPr>
            <p:spPr>
              <a:xfrm>
                <a:off x="1123756" y="1338629"/>
                <a:ext cx="2376891" cy="4267464"/>
              </a:xfrm>
              <a:prstGeom prst="roundRect">
                <a:avLst>
                  <a:gd name="adj" fmla="val 8834"/>
                </a:avLst>
              </a:prstGeom>
              <a:noFill/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dirty="0">
                  <a:latin typeface="KoPub바탕체 Medium" panose="00000600000000000000" pitchFamily="2" charset="-127"/>
                  <a:ea typeface="KoPub바탕체 Medium" panose="00000600000000000000" pitchFamily="2" charset="-127"/>
                </a:endParaRPr>
              </a:p>
            </p:txBody>
          </p:sp>
          <p:pic>
            <p:nvPicPr>
              <p:cNvPr id="10270" name="그림 10269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032200" y="5126306"/>
                <a:ext cx="358320" cy="358320"/>
              </a:xfrm>
              <a:prstGeom prst="rect">
                <a:avLst/>
              </a:prstGeom>
              <a:noFill/>
            </p:spPr>
          </p:pic>
          <p:pic>
            <p:nvPicPr>
              <p:cNvPr id="10271" name="그림 10270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35119" y="5120954"/>
                <a:ext cx="377369" cy="377369"/>
              </a:xfrm>
              <a:prstGeom prst="rect">
                <a:avLst/>
              </a:prstGeom>
              <a:noFill/>
            </p:spPr>
          </p:pic>
          <p:pic>
            <p:nvPicPr>
              <p:cNvPr id="10272" name="그림 10271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824975" y="5111429"/>
                <a:ext cx="432162" cy="432162"/>
              </a:xfrm>
              <a:prstGeom prst="rect">
                <a:avLst/>
              </a:prstGeom>
              <a:solidFill>
                <a:schemeClr val="lt1"/>
              </a:solidFill>
            </p:spPr>
          </p:pic>
          <p:pic>
            <p:nvPicPr>
              <p:cNvPr id="10273" name="그림 10272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67810" y="5130479"/>
                <a:ext cx="394062" cy="394062"/>
              </a:xfrm>
              <a:prstGeom prst="rect">
                <a:avLst/>
              </a:prstGeom>
            </p:spPr>
          </p:pic>
          <p:pic>
            <p:nvPicPr>
              <p:cNvPr id="10278" name="그림 1027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273162" y="4900081"/>
                <a:ext cx="417904" cy="417904"/>
              </a:xfrm>
              <a:prstGeom prst="rect">
                <a:avLst/>
              </a:prstGeom>
            </p:spPr>
          </p:pic>
          <p:sp>
            <p:nvSpPr>
              <p:cNvPr id="10281" name="직사각형 10280"/>
              <p:cNvSpPr/>
              <p:nvPr/>
            </p:nvSpPr>
            <p:spPr>
              <a:xfrm>
                <a:off x="1161213" y="1404675"/>
                <a:ext cx="2301975" cy="28465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 cap="flat" cmpd="sng" algn="ctr">
                <a:noFill/>
                <a:prstDash val="solid"/>
              </a:ln>
            </p:spPr>
            <p:txBody>
              <a:bodyPr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 dirty="0">
                    <a:solidFill>
                      <a:schemeClr val="bg1"/>
                    </a:solidFill>
                    <a:latin typeface="KoPub돋움체 Bold"/>
                    <a:ea typeface="KoPub돋움체 Bold"/>
                    <a:cs typeface="HNC_GO_B_HINT_GS"/>
                  </a:rPr>
                  <a:t>카테고리</a:t>
                </a:r>
              </a:p>
            </p:txBody>
          </p:sp>
          <p:sp>
            <p:nvSpPr>
              <p:cNvPr id="10283" name="TextBox 10282"/>
              <p:cNvSpPr txBox="1"/>
              <p:nvPr/>
            </p:nvSpPr>
            <p:spPr>
              <a:xfrm>
                <a:off x="1839853" y="2499908"/>
                <a:ext cx="9541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KoPub바탕체 Medium"/>
                    <a:ea typeface="KoPub바탕체 Medium"/>
                    <a:cs typeface="HNC_GO_B_HINT_GS"/>
                  </a:rPr>
                  <a:t>탁상용 시계</a:t>
                </a:r>
              </a:p>
            </p:txBody>
          </p:sp>
          <p:sp>
            <p:nvSpPr>
              <p:cNvPr id="10289" name="직사각형 10288"/>
              <p:cNvSpPr/>
              <p:nvPr/>
            </p:nvSpPr>
            <p:spPr>
              <a:xfrm>
                <a:off x="1123756" y="2130926"/>
                <a:ext cx="2376891" cy="360135"/>
              </a:xfrm>
              <a:prstGeom prst="rect">
                <a:avLst/>
              </a:prstGeom>
              <a:solidFill>
                <a:srgbClr val="A6A6A6">
                  <a:alpha val="1765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 dirty="0">
                    <a:solidFill>
                      <a:srgbClr val="000000"/>
                    </a:solidFill>
                    <a:latin typeface="KoPub돋움체 Bold"/>
                    <a:ea typeface="KoPub돋움체 Bold"/>
                    <a:cs typeface="HNC_GO_B_HINT_GS"/>
                  </a:rPr>
                  <a:t>가구</a:t>
                </a:r>
              </a:p>
            </p:txBody>
          </p:sp>
          <p:grpSp>
            <p:nvGrpSpPr>
              <p:cNvPr id="10300" name="그룹 10299"/>
              <p:cNvGrpSpPr/>
              <p:nvPr/>
            </p:nvGrpSpPr>
            <p:grpSpPr>
              <a:xfrm>
                <a:off x="2204161" y="2883625"/>
                <a:ext cx="239954" cy="573375"/>
                <a:chOff x="2204161" y="2864575"/>
                <a:chExt cx="239954" cy="573375"/>
              </a:xfrm>
            </p:grpSpPr>
            <p:grpSp>
              <p:nvGrpSpPr>
                <p:cNvPr id="10299" name="그룹 10298"/>
                <p:cNvGrpSpPr/>
                <p:nvPr/>
              </p:nvGrpSpPr>
              <p:grpSpPr>
                <a:xfrm>
                  <a:off x="2204161" y="2951798"/>
                  <a:ext cx="239954" cy="486152"/>
                  <a:chOff x="2204161" y="2970848"/>
                  <a:chExt cx="239954" cy="486152"/>
                </a:xfrm>
              </p:grpSpPr>
              <p:sp>
                <p:nvSpPr>
                  <p:cNvPr id="10286" name="TextBox 10285"/>
                  <p:cNvSpPr txBox="1"/>
                  <p:nvPr/>
                </p:nvSpPr>
                <p:spPr>
                  <a:xfrm>
                    <a:off x="2204161" y="3056890"/>
                    <a:ext cx="239954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indent="0" algn="l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en-US" altLang="ko-KR" sz="2000" b="0" i="0" u="none" strike="noStrike" kern="1200" cap="none" spc="0" normalizeH="0" baseline="0">
                        <a:solidFill>
                          <a:srgbClr val="000000"/>
                        </a:solidFill>
                        <a:latin typeface="KoPub바탕체 Light"/>
                        <a:ea typeface="KoPub바탕체 Light"/>
                        <a:cs typeface="HNC_GO_B_HINT_GS"/>
                      </a:rPr>
                      <a:t>.</a:t>
                    </a:r>
                  </a:p>
                </p:txBody>
              </p:sp>
              <p:sp>
                <p:nvSpPr>
                  <p:cNvPr id="10290" name="TextBox 10289"/>
                  <p:cNvSpPr txBox="1"/>
                  <p:nvPr/>
                </p:nvSpPr>
                <p:spPr>
                  <a:xfrm>
                    <a:off x="2204161" y="2970848"/>
                    <a:ext cx="239954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indent="0" algn="l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en-US" altLang="ko-KR" sz="2000" b="0" i="0" u="none" strike="noStrike" kern="1200" cap="none" spc="0" normalizeH="0" baseline="0">
                        <a:solidFill>
                          <a:srgbClr val="000000"/>
                        </a:solidFill>
                        <a:latin typeface="KoPub바탕체 Light"/>
                        <a:ea typeface="KoPub바탕체 Light"/>
                        <a:cs typeface="HNC_GO_B_HINT_GS"/>
                      </a:rPr>
                      <a:t>.</a:t>
                    </a:r>
                  </a:p>
                </p:txBody>
              </p:sp>
            </p:grpSp>
            <p:sp>
              <p:nvSpPr>
                <p:cNvPr id="10291" name="TextBox 10290"/>
                <p:cNvSpPr txBox="1"/>
                <p:nvPr/>
              </p:nvSpPr>
              <p:spPr>
                <a:xfrm>
                  <a:off x="2204161" y="2864575"/>
                  <a:ext cx="239954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000" b="0" i="0" u="none" strike="noStrike" kern="1200" cap="none" spc="0" normalizeH="0" baseline="0" dirty="0">
                      <a:solidFill>
                        <a:srgbClr val="000000"/>
                      </a:solidFill>
                      <a:latin typeface="KoPub바탕체 Light"/>
                      <a:ea typeface="KoPub바탕체 Light"/>
                      <a:cs typeface="HNC_GO_B_HINT_GS"/>
                    </a:rPr>
                    <a:t>.</a:t>
                  </a:r>
                </a:p>
              </p:txBody>
            </p:sp>
          </p:grpSp>
          <p:sp>
            <p:nvSpPr>
              <p:cNvPr id="10298" name="직사각형 10297"/>
              <p:cNvSpPr/>
              <p:nvPr/>
            </p:nvSpPr>
            <p:spPr>
              <a:xfrm>
                <a:off x="1123756" y="3522662"/>
                <a:ext cx="2376891" cy="360135"/>
              </a:xfrm>
              <a:prstGeom prst="rect">
                <a:avLst/>
              </a:prstGeom>
              <a:solidFill>
                <a:srgbClr val="A6A6A6">
                  <a:alpha val="1765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 dirty="0">
                    <a:solidFill>
                      <a:srgbClr val="000000"/>
                    </a:solidFill>
                    <a:latin typeface="KoPub돋움체 Bold"/>
                    <a:ea typeface="KoPub돋움체 Bold"/>
                    <a:cs typeface="HNC_GO_B_HINT_GS"/>
                  </a:rPr>
                  <a:t>주방 가구</a:t>
                </a:r>
              </a:p>
            </p:txBody>
          </p:sp>
        </p:grpSp>
      </p:grpSp>
      <p:grpSp>
        <p:nvGrpSpPr>
          <p:cNvPr id="10301" name="그룹 10300"/>
          <p:cNvGrpSpPr/>
          <p:nvPr/>
        </p:nvGrpSpPr>
        <p:grpSpPr>
          <a:xfrm>
            <a:off x="2204253" y="4231358"/>
            <a:ext cx="239954" cy="563473"/>
            <a:chOff x="2204161" y="2864574"/>
            <a:chExt cx="239954" cy="563473"/>
          </a:xfrm>
        </p:grpSpPr>
        <p:grpSp>
          <p:nvGrpSpPr>
            <p:cNvPr id="10302" name="그룹 10301"/>
            <p:cNvGrpSpPr/>
            <p:nvPr/>
          </p:nvGrpSpPr>
          <p:grpSpPr>
            <a:xfrm>
              <a:off x="2204161" y="2951798"/>
              <a:ext cx="239954" cy="476249"/>
              <a:chOff x="2204161" y="2970848"/>
              <a:chExt cx="239954" cy="476249"/>
            </a:xfrm>
          </p:grpSpPr>
          <p:sp>
            <p:nvSpPr>
              <p:cNvPr id="10303" name="TextBox 10302"/>
              <p:cNvSpPr txBox="1"/>
              <p:nvPr/>
            </p:nvSpPr>
            <p:spPr>
              <a:xfrm>
                <a:off x="2204161" y="3056890"/>
                <a:ext cx="239954" cy="390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20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.</a:t>
                </a:r>
              </a:p>
            </p:txBody>
          </p:sp>
          <p:sp>
            <p:nvSpPr>
              <p:cNvPr id="10304" name="TextBox 10303"/>
              <p:cNvSpPr txBox="1"/>
              <p:nvPr/>
            </p:nvSpPr>
            <p:spPr>
              <a:xfrm>
                <a:off x="2204161" y="2970848"/>
                <a:ext cx="239954" cy="394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20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.</a:t>
                </a:r>
              </a:p>
            </p:txBody>
          </p:sp>
        </p:grpSp>
        <p:sp>
          <p:nvSpPr>
            <p:cNvPr id="10305" name="TextBox 10304"/>
            <p:cNvSpPr txBox="1"/>
            <p:nvPr/>
          </p:nvSpPr>
          <p:spPr>
            <a:xfrm>
              <a:off x="2204161" y="2864574"/>
              <a:ext cx="239954" cy="392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000" b="0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.</a:t>
              </a:r>
            </a:p>
          </p:txBody>
        </p:sp>
      </p:grpSp>
      <p:sp>
        <p:nvSpPr>
          <p:cNvPr id="10327" name="TextBox 17"/>
          <p:cNvSpPr txBox="1"/>
          <p:nvPr/>
        </p:nvSpPr>
        <p:spPr>
          <a:xfrm>
            <a:off x="7176768" y="3292166"/>
            <a:ext cx="2737025" cy="5034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 dirty="0">
                <a:solidFill>
                  <a:schemeClr val="accent1">
                    <a:lumMod val="75000"/>
                  </a:schemeClr>
                </a:solidFill>
                <a:latin typeface="KoPub돋움체 Bold"/>
                <a:ea typeface="KoPub돋움체 Bold"/>
              </a:rPr>
              <a:t>검색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085266" y="1360637"/>
            <a:ext cx="4940102" cy="1573611"/>
            <a:chOff x="7085266" y="1360637"/>
            <a:chExt cx="4940102" cy="1573611"/>
          </a:xfrm>
        </p:grpSpPr>
        <p:sp>
          <p:nvSpPr>
            <p:cNvPr id="10322" name="TextBox 13"/>
            <p:cNvSpPr txBox="1"/>
            <p:nvPr/>
          </p:nvSpPr>
          <p:spPr>
            <a:xfrm>
              <a:off x="7703748" y="2021507"/>
              <a:ext cx="4321620" cy="9127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b="0" i="0" u="none" strike="noStrike" kern="1200" cap="none" spc="0" normalizeH="0" baseline="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사용자가 원하는 카테고리를 선택하여 </a:t>
              </a:r>
            </a:p>
            <a:p>
              <a:pPr marL="0" lvl="0" indent="0" algn="l" defTabSz="58846888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b="0" i="0" u="none" strike="noStrike" kern="1200" cap="none" spc="0" normalizeH="0" baseline="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제품을 찾을 수 있다</a:t>
              </a:r>
              <a:r>
                <a:rPr kumimoji="1" lang="en-US" altLang="ko-KR" b="0" i="0" u="none" strike="noStrike" kern="1200" cap="none" spc="0" normalizeH="0" baseline="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.</a:t>
              </a:r>
            </a:p>
          </p:txBody>
        </p:sp>
        <p:sp>
          <p:nvSpPr>
            <p:cNvPr id="10325" name="TextBox 17"/>
            <p:cNvSpPr txBox="1"/>
            <p:nvPr/>
          </p:nvSpPr>
          <p:spPr>
            <a:xfrm>
              <a:off x="7085266" y="1360637"/>
              <a:ext cx="2737025" cy="5034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1" i="0" u="none" strike="noStrike" kern="1200" cap="none" spc="0" normalizeH="0" baseline="0" dirty="0">
                  <a:solidFill>
                    <a:schemeClr val="accent1">
                      <a:lumMod val="75000"/>
                    </a:schemeClr>
                  </a:solidFill>
                  <a:latin typeface="KoPub돋움체 Bold"/>
                  <a:ea typeface="KoPub돋움체 Bold"/>
                </a:rPr>
                <a:t>카테고리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186875" y="2161086"/>
              <a:ext cx="436327" cy="309896"/>
            </a:xfrm>
            <a:prstGeom prst="rect">
              <a:avLst/>
            </a:prstGeom>
          </p:spPr>
        </p:pic>
      </p:grpSp>
      <p:sp>
        <p:nvSpPr>
          <p:cNvPr id="69" name="TextBox 18"/>
          <p:cNvSpPr txBox="1"/>
          <p:nvPr/>
        </p:nvSpPr>
        <p:spPr>
          <a:xfrm>
            <a:off x="7731860" y="3333287"/>
            <a:ext cx="4969863" cy="23652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lvl="0" indent="0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KoPub바탕체 Medium"/>
                <a:ea typeface="KoPub바탕체 Medium"/>
              </a:rPr>
              <a:t>원하는 제품을 선택하기 위해 검색 가능</a:t>
            </a:r>
          </a:p>
          <a:p>
            <a:pPr marL="0" lvl="0" indent="0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KoPub바탕체 Medium"/>
              <a:ea typeface="KoPub바탕체 Medium"/>
            </a:endParaRPr>
          </a:p>
          <a:p>
            <a:pPr marL="0" lvl="0" indent="0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KoPub바탕체 Medium"/>
                <a:ea typeface="KoPub바탕체 Medium"/>
              </a:rPr>
              <a:t>이전 검색 결과를 보여줌으로써 빠르게 </a:t>
            </a:r>
          </a:p>
          <a:p>
            <a:pPr marL="0" lvl="0" indent="0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KoPub바탕체 Medium"/>
                <a:ea typeface="KoPub바탕체 Medium"/>
              </a:rPr>
              <a:t>접근 가능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47929" y="3957002"/>
            <a:ext cx="436327" cy="30989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812975" y="1765714"/>
            <a:ext cx="2618900" cy="4267464"/>
            <a:chOff x="3812975" y="1765714"/>
            <a:chExt cx="2618900" cy="4267464"/>
          </a:xfrm>
        </p:grpSpPr>
        <p:grpSp>
          <p:nvGrpSpPr>
            <p:cNvPr id="5" name="그룹 4"/>
            <p:cNvGrpSpPr/>
            <p:nvPr/>
          </p:nvGrpSpPr>
          <p:grpSpPr>
            <a:xfrm>
              <a:off x="3840903" y="1765714"/>
              <a:ext cx="2590972" cy="4267464"/>
              <a:chOff x="3828856" y="1338629"/>
              <a:chExt cx="2590972" cy="4267464"/>
            </a:xfrm>
          </p:grpSpPr>
          <p:pic>
            <p:nvPicPr>
              <p:cNvPr id="10318" name="Picture 11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3851215" y="1723184"/>
                <a:ext cx="2386458" cy="4077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3828856" y="1338629"/>
                <a:ext cx="2590972" cy="4267464"/>
                <a:chOff x="3828856" y="1338629"/>
                <a:chExt cx="2590972" cy="4267464"/>
              </a:xfrm>
            </p:grpSpPr>
            <p:sp>
              <p:nvSpPr>
                <p:cNvPr id="10292" name="사각형: 둥근 모서리 10291"/>
                <p:cNvSpPr/>
                <p:nvPr/>
              </p:nvSpPr>
              <p:spPr>
                <a:xfrm>
                  <a:off x="3828856" y="1338629"/>
                  <a:ext cx="2376891" cy="4267464"/>
                </a:xfrm>
                <a:prstGeom prst="roundRect">
                  <a:avLst>
                    <a:gd name="adj" fmla="val 8834"/>
                  </a:avLst>
                </a:prstGeom>
                <a:noFill/>
                <a:ln w="2540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/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sz="1800" b="0" i="0" u="none" strike="noStrike" kern="1200" cap="none" spc="0" normalizeH="0" baseline="0" dirty="0">
                    <a:solidFill>
                      <a:srgbClr val="FFFFFF"/>
                    </a:solidFill>
                    <a:latin typeface="KoPub바탕체 Medium" panose="00000600000000000000" pitchFamily="2" charset="-127"/>
                    <a:ea typeface="KoPub바탕체 Medium" panose="00000600000000000000" pitchFamily="2" charset="-127"/>
                    <a:cs typeface="HNC_GO_B_HINT_GS"/>
                  </a:endParaRPr>
                </a:p>
              </p:txBody>
            </p:sp>
            <p:pic>
              <p:nvPicPr>
                <p:cNvPr id="10293" name="그림 10292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5737300" y="5126306"/>
                  <a:ext cx="358320" cy="35832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94" name="그림 10293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5140219" y="5120954"/>
                  <a:ext cx="377369" cy="377369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95" name="그림 10294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4530076" y="5111429"/>
                  <a:ext cx="432162" cy="432162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</p:spPr>
            </p:pic>
            <p:pic>
              <p:nvPicPr>
                <p:cNvPr id="10296" name="그림 10295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3972910" y="5130479"/>
                  <a:ext cx="394062" cy="394062"/>
                </a:xfrm>
                <a:prstGeom prst="rect">
                  <a:avLst/>
                </a:prstGeom>
              </p:spPr>
            </p:pic>
            <p:pic>
              <p:nvPicPr>
                <p:cNvPr id="10297" name="그림 10296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4492612" y="4900081"/>
                  <a:ext cx="417904" cy="417904"/>
                </a:xfrm>
                <a:prstGeom prst="rect">
                  <a:avLst/>
                </a:prstGeom>
              </p:spPr>
            </p:pic>
            <p:pic>
              <p:nvPicPr>
                <p:cNvPr id="10307" name="Picture 7"/>
                <p:cNvPicPr>
                  <a:picLocks noChangeAspect="1" noChangeArrowheads="1"/>
                </p:cNvPicPr>
                <p:nvPr/>
              </p:nvPicPr>
              <p:blipFill rotWithShape="1">
                <a:blip r:embed="rId9"/>
                <a:srcRect/>
                <a:stretch>
                  <a:fillRect/>
                </a:stretch>
              </p:blipFill>
              <p:spPr>
                <a:xfrm>
                  <a:off x="5870009" y="1516401"/>
                  <a:ext cx="303825" cy="303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  <p:sp>
              <p:nvSpPr>
                <p:cNvPr id="10309" name="TextBox 1"/>
                <p:cNvSpPr txBox="1"/>
                <p:nvPr/>
              </p:nvSpPr>
              <p:spPr>
                <a:xfrm>
                  <a:off x="4331044" y="1476493"/>
                  <a:ext cx="208878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600" b="1" i="0" u="none" strike="noStrike" kern="1200" cap="none" spc="0" normalizeH="0" baseline="0" dirty="0">
                      <a:solidFill>
                        <a:srgbClr val="000000"/>
                      </a:solidFill>
                      <a:latin typeface="KoPub돋움체 Bold"/>
                      <a:ea typeface="KoPub돋움체 Bold"/>
                      <a:cs typeface="HNC_GO_B_HINT_GS"/>
                    </a:rPr>
                    <a:t>의자</a:t>
                  </a:r>
                </a:p>
              </p:txBody>
            </p:sp>
            <p:grpSp>
              <p:nvGrpSpPr>
                <p:cNvPr id="2" name="그룹 1"/>
                <p:cNvGrpSpPr/>
                <p:nvPr/>
              </p:nvGrpSpPr>
              <p:grpSpPr>
                <a:xfrm>
                  <a:off x="4002835" y="2033336"/>
                  <a:ext cx="2416993" cy="307777"/>
                  <a:chOff x="4002835" y="2033336"/>
                  <a:chExt cx="2416993" cy="307777"/>
                </a:xfrm>
              </p:grpSpPr>
              <p:pic>
                <p:nvPicPr>
                  <p:cNvPr id="10308" name="Picture 9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/>
                  <a:srcRect/>
                  <a:stretch>
                    <a:fillRect/>
                  </a:stretch>
                </p:blipFill>
                <p:spPr>
                  <a:xfrm>
                    <a:off x="4002835" y="2043897"/>
                    <a:ext cx="277259" cy="277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</p:pic>
              <p:sp>
                <p:nvSpPr>
                  <p:cNvPr id="10310" name="TextBox 17"/>
                  <p:cNvSpPr txBox="1"/>
                  <p:nvPr/>
                </p:nvSpPr>
                <p:spPr>
                  <a:xfrm>
                    <a:off x="4331044" y="2033336"/>
                    <a:ext cx="2088784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lvl="0" indent="0" algn="l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400" i="0" u="none" strike="noStrike" kern="1200" cap="none" spc="0" normalizeH="0" baseline="0" dirty="0">
                        <a:latin typeface="KoPub바탕체 Medium"/>
                        <a:ea typeface="KoPub바탕체 Medium"/>
                        <a:cs typeface="HNC_GO_B_HINT_GS"/>
                      </a:rPr>
                      <a:t>사무실 의자</a:t>
                    </a:r>
                  </a:p>
                </p:txBody>
              </p:sp>
              <p:pic>
                <p:nvPicPr>
                  <p:cNvPr id="10315" name="Picture 10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/>
                  <a:srcRect/>
                  <a:stretch>
                    <a:fillRect/>
                  </a:stretch>
                </p:blipFill>
                <p:spPr>
                  <a:xfrm>
                    <a:off x="5845110" y="2050601"/>
                    <a:ext cx="228600" cy="228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</p:pic>
            </p:grpSp>
            <p:pic>
              <p:nvPicPr>
                <p:cNvPr id="10319" name="Picture 12"/>
                <p:cNvPicPr>
                  <a:picLocks noChangeAspect="1" noChangeArrowheads="1"/>
                </p:cNvPicPr>
                <p:nvPr/>
              </p:nvPicPr>
              <p:blipFill rotWithShape="1">
                <a:blip r:embed="rId12"/>
                <a:srcRect/>
                <a:stretch>
                  <a:fillRect/>
                </a:stretch>
              </p:blipFill>
              <p:spPr>
                <a:xfrm>
                  <a:off x="3930204" y="1482683"/>
                  <a:ext cx="329915" cy="3299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  <p:pic>
              <p:nvPicPr>
                <p:cNvPr id="10320" name="Picture 13"/>
                <p:cNvPicPr>
                  <a:picLocks noChangeAspect="1" noChangeArrowheads="1"/>
                </p:cNvPicPr>
                <p:nvPr/>
              </p:nvPicPr>
              <p:blipFill rotWithShape="1">
                <a:blip r:embed="rId13"/>
                <a:srcRect/>
                <a:stretch>
                  <a:fillRect/>
                </a:stretch>
              </p:blipFill>
              <p:spPr>
                <a:xfrm>
                  <a:off x="5531992" y="1518235"/>
                  <a:ext cx="322035" cy="3220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  <p:grpSp>
              <p:nvGrpSpPr>
                <p:cNvPr id="57" name="그룹 56"/>
                <p:cNvGrpSpPr/>
                <p:nvPr/>
              </p:nvGrpSpPr>
              <p:grpSpPr>
                <a:xfrm>
                  <a:off x="4002835" y="2422166"/>
                  <a:ext cx="2416993" cy="307777"/>
                  <a:chOff x="4002835" y="2033336"/>
                  <a:chExt cx="2416993" cy="307777"/>
                </a:xfrm>
              </p:grpSpPr>
              <p:pic>
                <p:nvPicPr>
                  <p:cNvPr id="58" name="Picture 9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/>
                  <a:srcRect/>
                  <a:stretch>
                    <a:fillRect/>
                  </a:stretch>
                </p:blipFill>
                <p:spPr>
                  <a:xfrm>
                    <a:off x="4002835" y="2043897"/>
                    <a:ext cx="277259" cy="277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</p:pic>
              <p:sp>
                <p:nvSpPr>
                  <p:cNvPr id="59" name="TextBox 17"/>
                  <p:cNvSpPr txBox="1"/>
                  <p:nvPr/>
                </p:nvSpPr>
                <p:spPr>
                  <a:xfrm>
                    <a:off x="4331044" y="2033336"/>
                    <a:ext cx="2088784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lvl="0" indent="0" algn="l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400" i="0" u="none" strike="noStrike" kern="1200" cap="none" spc="0" normalizeH="0" baseline="0" dirty="0">
                        <a:solidFill>
                          <a:srgbClr val="000000"/>
                        </a:solidFill>
                        <a:latin typeface="KoPub바탕체 Medium"/>
                        <a:ea typeface="KoPub바탕체 Medium"/>
                        <a:cs typeface="HNC_GO_B_HINT_GS"/>
                      </a:rPr>
                      <a:t>공부 의자</a:t>
                    </a:r>
                  </a:p>
                </p:txBody>
              </p:sp>
              <p:pic>
                <p:nvPicPr>
                  <p:cNvPr id="60" name="Picture 10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/>
                  <a:srcRect/>
                  <a:stretch>
                    <a:fillRect/>
                  </a:stretch>
                </p:blipFill>
                <p:spPr>
                  <a:xfrm>
                    <a:off x="5845110" y="2050601"/>
                    <a:ext cx="228600" cy="228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</p:pic>
            </p:grpSp>
            <p:grpSp>
              <p:nvGrpSpPr>
                <p:cNvPr id="65" name="그룹 64"/>
                <p:cNvGrpSpPr/>
                <p:nvPr/>
              </p:nvGrpSpPr>
              <p:grpSpPr>
                <a:xfrm>
                  <a:off x="4002835" y="2809015"/>
                  <a:ext cx="2416993" cy="307777"/>
                  <a:chOff x="4002835" y="2033336"/>
                  <a:chExt cx="2416993" cy="307777"/>
                </a:xfrm>
              </p:grpSpPr>
              <p:pic>
                <p:nvPicPr>
                  <p:cNvPr id="66" name="Picture 9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/>
                  <a:srcRect/>
                  <a:stretch>
                    <a:fillRect/>
                  </a:stretch>
                </p:blipFill>
                <p:spPr>
                  <a:xfrm>
                    <a:off x="4002835" y="2043897"/>
                    <a:ext cx="277259" cy="277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</p:pic>
              <p:sp>
                <p:nvSpPr>
                  <p:cNvPr id="67" name="TextBox 17"/>
                  <p:cNvSpPr txBox="1"/>
                  <p:nvPr/>
                </p:nvSpPr>
                <p:spPr>
                  <a:xfrm>
                    <a:off x="4331044" y="2033336"/>
                    <a:ext cx="2088784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lvl="0" indent="0" algn="l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400" i="0" u="none" strike="noStrike" kern="1200" cap="none" spc="0" normalizeH="0" baseline="0" dirty="0">
                        <a:solidFill>
                          <a:srgbClr val="000000"/>
                        </a:solidFill>
                        <a:latin typeface="KoPub바탕체 Medium"/>
                        <a:ea typeface="KoPub바탕체 Medium"/>
                        <a:cs typeface="HNC_GO_B_HINT_GS"/>
                      </a:rPr>
                      <a:t>의자 추천</a:t>
                    </a:r>
                  </a:p>
                </p:txBody>
              </p:sp>
              <p:pic>
                <p:nvPicPr>
                  <p:cNvPr id="68" name="Picture 10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/>
                  <a:srcRect/>
                  <a:stretch>
                    <a:fillRect/>
                  </a:stretch>
                </p:blipFill>
                <p:spPr>
                  <a:xfrm>
                    <a:off x="5845110" y="2050601"/>
                    <a:ext cx="228600" cy="228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</p:pic>
            </p:grpSp>
          </p:grpSp>
        </p:grpSp>
        <p:cxnSp>
          <p:nvCxnSpPr>
            <p:cNvPr id="13" name="직선 연결선 12"/>
            <p:cNvCxnSpPr/>
            <p:nvPr/>
          </p:nvCxnSpPr>
          <p:spPr>
            <a:xfrm>
              <a:off x="3812975" y="2768198"/>
              <a:ext cx="23226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3840903" y="3167388"/>
              <a:ext cx="23226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직선 연결선 76"/>
          <p:cNvCxnSpPr/>
          <p:nvPr/>
        </p:nvCxnSpPr>
        <p:spPr>
          <a:xfrm>
            <a:off x="1110947" y="5351635"/>
            <a:ext cx="23897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840903" y="5351635"/>
            <a:ext cx="23897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47929" y="4506899"/>
            <a:ext cx="436327" cy="309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331459" y="1192437"/>
            <a:ext cx="6603642" cy="518808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244" name="TextBox 10243"/>
          <p:cNvSpPr txBox="1"/>
          <p:nvPr/>
        </p:nvSpPr>
        <p:spPr>
          <a:xfrm>
            <a:off x="0" y="-1507"/>
            <a:ext cx="12186584" cy="852277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5" name="TextBox 10244"/>
          <p:cNvSpPr txBox="1"/>
          <p:nvPr/>
        </p:nvSpPr>
        <p:spPr>
          <a:xfrm>
            <a:off x="2366551" y="155563"/>
            <a:ext cx="6234538" cy="5237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kumimoji="0" lang="en-US" altLang="ko-KR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 </a:t>
            </a: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구성 및 </a:t>
            </a:r>
            <a:r>
              <a:rPr lang="ko-KR" altLang="en-US" sz="2800" b="1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시나리오 </a:t>
            </a:r>
            <a:r>
              <a:rPr lang="en-US" altLang="ko-KR" sz="2800" b="1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800" b="1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 페이지</a:t>
            </a:r>
            <a:r>
              <a:rPr lang="en-US" altLang="ko-KR" sz="2800" b="1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”</a:t>
            </a:r>
          </a:p>
        </p:txBody>
      </p:sp>
      <p:sp>
        <p:nvSpPr>
          <p:cNvPr id="10246" name="TextBox 10245"/>
          <p:cNvSpPr txBox="1"/>
          <p:nvPr/>
        </p:nvSpPr>
        <p:spPr>
          <a:xfrm>
            <a:off x="991988" y="498394"/>
            <a:ext cx="1103121" cy="352376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10253" name="Group 1"/>
          <p:cNvGrpSpPr/>
          <p:nvPr/>
        </p:nvGrpSpPr>
        <p:grpSpPr>
          <a:xfrm>
            <a:off x="1053890" y="179341"/>
            <a:ext cx="1015823" cy="499957"/>
            <a:chOff x="1053890" y="179341"/>
            <a:chExt cx="1015823" cy="499957"/>
          </a:xfrm>
        </p:grpSpPr>
        <p:sp>
          <p:nvSpPr>
            <p:cNvPr id="10254" name="TextBox 10253"/>
            <p:cNvSpPr txBox="1"/>
            <p:nvPr/>
          </p:nvSpPr>
          <p:spPr>
            <a:xfrm>
              <a:off x="1053890" y="179341"/>
              <a:ext cx="1015823" cy="499957"/>
            </a:xfrm>
            <a:prstGeom prst="rect">
              <a:avLst/>
            </a:prstGeom>
            <a:solidFill>
              <a:srgbClr val="EEEEEE"/>
            </a:solidFill>
            <a:ln w="12726" cap="flat" cmpd="sng" algn="ctr">
              <a:solidFill>
                <a:srgbClr val="42719B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55" name="TextBox 10254"/>
            <p:cNvSpPr txBox="1"/>
            <p:nvPr/>
          </p:nvSpPr>
          <p:spPr>
            <a:xfrm>
              <a:off x="1292008" y="179341"/>
              <a:ext cx="541206" cy="446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400" b="1" i="0" baseline="0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  <a:cs typeface="+mn-cs"/>
                </a:rPr>
                <a:t>0</a:t>
              </a:r>
              <a:r>
                <a:rPr lang="en-US" altLang="ko-KR" sz="2400" b="1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  <a:cs typeface="+mn-cs"/>
                </a:rPr>
                <a:t>6</a:t>
              </a:r>
            </a:p>
          </p:txBody>
        </p:sp>
      </p:grpSp>
      <p:sp>
        <p:nvSpPr>
          <p:cNvPr id="10289" name="화살표: 오른쪽 10288"/>
          <p:cNvSpPr/>
          <p:nvPr/>
        </p:nvSpPr>
        <p:spPr>
          <a:xfrm>
            <a:off x="3346288" y="3277340"/>
            <a:ext cx="417904" cy="1419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10291" name="TextBox 10290"/>
          <p:cNvSpPr txBox="1"/>
          <p:nvPr/>
        </p:nvSpPr>
        <p:spPr>
          <a:xfrm>
            <a:off x="258493" y="5668826"/>
            <a:ext cx="3852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제품 사진</a:t>
            </a:r>
          </a:p>
          <a:p>
            <a:pPr algn="ctr">
              <a:defRPr/>
            </a:pPr>
            <a:r>
              <a:rPr lang="en-US" altLang="ko-KR" sz="12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(</a:t>
            </a:r>
            <a:r>
              <a:rPr lang="en-US" altLang="ko-KR" sz="1200" dirty="0">
                <a:latin typeface="KoPub바탕체 Medium" panose="00000600000000000000" pitchFamily="2" charset="-127"/>
                <a:ea typeface="KoPub바탕체 Medium" panose="00000600000000000000" pitchFamily="2" charset="-127"/>
                <a:hlinkClick r:id="rId2"/>
              </a:rPr>
              <a:t>http://mall.hanssem.com/goods/goods</a:t>
            </a:r>
            <a:endParaRPr lang="en-US" altLang="ko-KR" sz="1200" dirty="0">
              <a:latin typeface="KoPub바탕체 Medium" panose="00000600000000000000" pitchFamily="2" charset="-127"/>
              <a:ea typeface="KoPub바탕체 Medium" panose="00000600000000000000" pitchFamily="2" charset="-127"/>
              <a:hlinkClick r:id="rId3"/>
            </a:endParaRPr>
          </a:p>
          <a:p>
            <a:pPr algn="ctr">
              <a:defRPr/>
            </a:pPr>
            <a:r>
              <a:rPr lang="en-US" altLang="ko-KR" sz="1200" dirty="0" err="1">
                <a:latin typeface="KoPub바탕체 Medium" panose="00000600000000000000" pitchFamily="2" charset="-127"/>
                <a:ea typeface="KoPub바탕체 Medium" panose="00000600000000000000" pitchFamily="2" charset="-127"/>
                <a:hlinkClick r:id="rId3"/>
              </a:rPr>
              <a:t>DetailMall.do?gdsNo</a:t>
            </a:r>
            <a:r>
              <a:rPr lang="en-US" altLang="ko-KR" sz="1200" dirty="0">
                <a:latin typeface="KoPub바탕체 Medium" panose="00000600000000000000" pitchFamily="2" charset="-127"/>
                <a:ea typeface="KoPub바탕체 Medium" panose="00000600000000000000" pitchFamily="2" charset="-127"/>
                <a:hlinkClick r:id="rId3"/>
              </a:rPr>
              <a:t>=806063&amp;wlp=0568362</a:t>
            </a:r>
            <a:r>
              <a:rPr lang="en-US" altLang="ko-KR" sz="12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2304" y="1400247"/>
            <a:ext cx="2389792" cy="4088262"/>
            <a:chOff x="876106" y="1338629"/>
            <a:chExt cx="2389792" cy="4267464"/>
          </a:xfrm>
        </p:grpSpPr>
        <p:grpSp>
          <p:nvGrpSpPr>
            <p:cNvPr id="4" name="그룹 3"/>
            <p:cNvGrpSpPr/>
            <p:nvPr/>
          </p:nvGrpSpPr>
          <p:grpSpPr>
            <a:xfrm>
              <a:off x="876106" y="1338629"/>
              <a:ext cx="2376891" cy="4267464"/>
              <a:chOff x="876106" y="1338629"/>
              <a:chExt cx="2376891" cy="4267464"/>
            </a:xfrm>
          </p:grpSpPr>
          <p:sp>
            <p:nvSpPr>
              <p:cNvPr id="10268" name="사각형: 둥근 모서리 10267"/>
              <p:cNvSpPr/>
              <p:nvPr/>
            </p:nvSpPr>
            <p:spPr>
              <a:xfrm>
                <a:off x="876106" y="1338629"/>
                <a:ext cx="2376891" cy="4267464"/>
              </a:xfrm>
              <a:prstGeom prst="roundRect">
                <a:avLst>
                  <a:gd name="adj" fmla="val 8834"/>
                </a:avLst>
              </a:prstGeom>
              <a:noFill/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dirty="0">
                  <a:latin typeface="KoPub바탕체 Medium" panose="00000600000000000000" pitchFamily="2" charset="-127"/>
                  <a:ea typeface="KoPub바탕체 Medium" panose="00000600000000000000" pitchFamily="2" charset="-127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972591" y="5107733"/>
                <a:ext cx="2122710" cy="432162"/>
                <a:chOff x="1267810" y="5111429"/>
                <a:chExt cx="2122710" cy="432162"/>
              </a:xfrm>
            </p:grpSpPr>
            <p:pic>
              <p:nvPicPr>
                <p:cNvPr id="10270" name="그림 1026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3032200" y="5126306"/>
                  <a:ext cx="358320" cy="35832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71" name="그림 10270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2435119" y="5120954"/>
                  <a:ext cx="377369" cy="377369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72" name="그림 10271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1824975" y="5111429"/>
                  <a:ext cx="432162" cy="432162"/>
                </a:xfrm>
                <a:prstGeom prst="rect">
                  <a:avLst/>
                </a:prstGeom>
                <a:solidFill>
                  <a:schemeClr val="lt1"/>
                </a:solidFill>
              </p:spPr>
            </p:pic>
            <p:pic>
              <p:nvPicPr>
                <p:cNvPr id="10273" name="그림 10272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1267810" y="5130479"/>
                  <a:ext cx="394062" cy="394062"/>
                </a:xfrm>
                <a:prstGeom prst="rect">
                  <a:avLst/>
                </a:prstGeom>
              </p:spPr>
            </p:pic>
          </p:grpSp>
          <p:pic>
            <p:nvPicPr>
              <p:cNvPr id="10278" name="그림 10277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2408650" y="3623675"/>
                <a:ext cx="284613" cy="284613"/>
              </a:xfrm>
              <a:prstGeom prst="rect">
                <a:avLst/>
              </a:prstGeom>
            </p:spPr>
          </p:pic>
          <p:sp>
            <p:nvSpPr>
              <p:cNvPr id="10280" name="직사각형 10279"/>
              <p:cNvSpPr/>
              <p:nvPr/>
            </p:nvSpPr>
            <p:spPr>
              <a:xfrm>
                <a:off x="1255972" y="3732197"/>
                <a:ext cx="576216" cy="28810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defRPr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KoPub돋움체 Bold"/>
                    <a:ea typeface="KoPub돋움체 Bold"/>
                  </a:rPr>
                  <a:t>구매</a:t>
                </a:r>
              </a:p>
            </p:txBody>
          </p:sp>
          <p:sp>
            <p:nvSpPr>
              <p:cNvPr id="10282" name="직사각형 10281"/>
              <p:cNvSpPr/>
              <p:nvPr/>
            </p:nvSpPr>
            <p:spPr>
              <a:xfrm>
                <a:off x="2166013" y="3734274"/>
                <a:ext cx="792297" cy="288108"/>
              </a:xfrm>
              <a:prstGeom prst="rect">
                <a:avLst/>
              </a:prstGeom>
              <a:noFill/>
              <a:ln w="12700" cap="rnd" cmpd="sng" algn="ctr">
                <a:noFill/>
                <a:prstDash val="solid"/>
                <a:bevel/>
              </a:ln>
            </p:spPr>
            <p:txBody>
              <a:bodyPr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KoPub돋움체 Bold"/>
                    <a:ea typeface="KoPub돋움체 Bold"/>
                    <a:cs typeface="HNC_GO_B_HINT_GS"/>
                  </a:rPr>
                  <a:t>미리보기</a:t>
                </a:r>
              </a:p>
            </p:txBody>
          </p:sp>
        </p:grpSp>
        <p:grpSp>
          <p:nvGrpSpPr>
            <p:cNvPr id="10283" name="그룹 10282"/>
            <p:cNvGrpSpPr/>
            <p:nvPr/>
          </p:nvGrpSpPr>
          <p:grpSpPr>
            <a:xfrm>
              <a:off x="1922747" y="4083491"/>
              <a:ext cx="239954" cy="583815"/>
              <a:chOff x="2204161" y="2864572"/>
              <a:chExt cx="239954" cy="583815"/>
            </a:xfrm>
          </p:grpSpPr>
          <p:grpSp>
            <p:nvGrpSpPr>
              <p:cNvPr id="10284" name="그룹 10283"/>
              <p:cNvGrpSpPr/>
              <p:nvPr/>
            </p:nvGrpSpPr>
            <p:grpSpPr>
              <a:xfrm>
                <a:off x="2204161" y="2951796"/>
                <a:ext cx="239954" cy="496591"/>
                <a:chOff x="2204161" y="2970845"/>
                <a:chExt cx="239954" cy="496591"/>
              </a:xfrm>
            </p:grpSpPr>
            <p:sp>
              <p:nvSpPr>
                <p:cNvPr id="10285" name="TextBox 10284"/>
                <p:cNvSpPr txBox="1"/>
                <p:nvPr/>
              </p:nvSpPr>
              <p:spPr>
                <a:xfrm>
                  <a:off x="2204161" y="3056887"/>
                  <a:ext cx="239954" cy="4105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000" b="0" i="0" u="none" strike="noStrike" kern="1200" cap="none" spc="0" normalizeH="0" baseline="0" dirty="0">
                      <a:solidFill>
                        <a:srgbClr val="000000"/>
                      </a:solidFill>
                      <a:latin typeface="KoPub바탕체 Bold"/>
                      <a:ea typeface="KoPub바탕체 Bold"/>
                      <a:cs typeface="HNC_GO_B_HINT_GS"/>
                    </a:rPr>
                    <a:t>.</a:t>
                  </a:r>
                </a:p>
              </p:txBody>
            </p:sp>
            <p:sp>
              <p:nvSpPr>
                <p:cNvPr id="10286" name="TextBox 10285"/>
                <p:cNvSpPr txBox="1"/>
                <p:nvPr/>
              </p:nvSpPr>
              <p:spPr>
                <a:xfrm>
                  <a:off x="2204161" y="2970845"/>
                  <a:ext cx="239954" cy="4071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000" b="0" i="0" u="none" strike="noStrike" kern="1200" cap="none" spc="0" normalizeH="0" baseline="0">
                      <a:solidFill>
                        <a:srgbClr val="000000"/>
                      </a:solidFill>
                      <a:latin typeface="KoPub바탕체 Bold"/>
                      <a:ea typeface="KoPub바탕체 Bold"/>
                      <a:cs typeface="HNC_GO_B_HINT_GS"/>
                    </a:rPr>
                    <a:t>.</a:t>
                  </a:r>
                </a:p>
              </p:txBody>
            </p:sp>
          </p:grpSp>
          <p:sp>
            <p:nvSpPr>
              <p:cNvPr id="10287" name="TextBox 10286"/>
              <p:cNvSpPr txBox="1"/>
              <p:nvPr/>
            </p:nvSpPr>
            <p:spPr>
              <a:xfrm>
                <a:off x="2204161" y="2864572"/>
                <a:ext cx="239954" cy="404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2000" b="0" i="0" u="none" strike="noStrike" kern="1200" cap="none" spc="0" normalizeH="0" baseline="0">
                    <a:solidFill>
                      <a:srgbClr val="000000"/>
                    </a:solidFill>
                    <a:latin typeface="KoPub바탕체 Bold"/>
                    <a:ea typeface="KoPub바탕체 Bold"/>
                    <a:cs typeface="HNC_GO_B_HINT_GS"/>
                  </a:rPr>
                  <a:t>.</a:t>
                </a:r>
              </a:p>
            </p:txBody>
          </p:sp>
        </p:grpSp>
        <p:cxnSp>
          <p:nvCxnSpPr>
            <p:cNvPr id="5" name="직선 연결선 4"/>
            <p:cNvCxnSpPr/>
            <p:nvPr/>
          </p:nvCxnSpPr>
          <p:spPr>
            <a:xfrm>
              <a:off x="876106" y="4098926"/>
              <a:ext cx="23897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220035" y="3666571"/>
            <a:ext cx="4846942" cy="2621117"/>
            <a:chOff x="7437605" y="3533030"/>
            <a:chExt cx="4846942" cy="2621117"/>
          </a:xfrm>
        </p:grpSpPr>
        <p:grpSp>
          <p:nvGrpSpPr>
            <p:cNvPr id="44" name="그룹 43"/>
            <p:cNvGrpSpPr/>
            <p:nvPr/>
          </p:nvGrpSpPr>
          <p:grpSpPr>
            <a:xfrm>
              <a:off x="7437605" y="3533030"/>
              <a:ext cx="4846942" cy="2621117"/>
              <a:chOff x="7085266" y="1360637"/>
              <a:chExt cx="4940102" cy="2621117"/>
            </a:xfrm>
          </p:grpSpPr>
          <p:sp>
            <p:nvSpPr>
              <p:cNvPr id="45" name="TextBox 13"/>
              <p:cNvSpPr txBox="1"/>
              <p:nvPr/>
            </p:nvSpPr>
            <p:spPr>
              <a:xfrm>
                <a:off x="7703748" y="2021507"/>
                <a:ext cx="4321620" cy="196024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lvl="0" defTabSz="58846888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제품 페이지에서 미리보기 버튼을 선택 시 </a:t>
                </a:r>
              </a:p>
              <a:p>
                <a:pPr lvl="0" defTabSz="58846888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AR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 카메라 실행</a:t>
                </a:r>
              </a:p>
              <a:p>
                <a:pPr lvl="0" defTabSz="58846888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500" dirty="0">
                  <a:solidFill>
                    <a:srgbClr val="000000"/>
                  </a:solidFill>
                  <a:latin typeface="KoPub바탕체 Medium"/>
                  <a:ea typeface="KoPub바탕체 Medium"/>
                </a:endParaRPr>
              </a:p>
              <a:p>
                <a:pPr lvl="0" defTabSz="58846888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AR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카메라를 이용하여 가구를 배치할 수 있고 거리조절 바 및 각도 조절 버튼으로 조절 가능</a:t>
                </a:r>
              </a:p>
            </p:txBody>
          </p:sp>
          <p:sp>
            <p:nvSpPr>
              <p:cNvPr id="46" name="TextBox 17"/>
              <p:cNvSpPr txBox="1"/>
              <p:nvPr/>
            </p:nvSpPr>
            <p:spPr>
              <a:xfrm>
                <a:off x="7085266" y="1360637"/>
                <a:ext cx="2737025" cy="50342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lvl="0" defTabSz="58846888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KoPub돋움체 Bold"/>
                    <a:ea typeface="KoPub돋움체 Bold"/>
                  </a:rPr>
                  <a:t>미리보기</a:t>
                </a:r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7186875" y="2161086"/>
                <a:ext cx="436327" cy="309896"/>
              </a:xfrm>
              <a:prstGeom prst="rect">
                <a:avLst/>
              </a:prstGeom>
            </p:spPr>
          </p:pic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536119" y="5153526"/>
              <a:ext cx="428099" cy="309896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7199765" y="1166430"/>
            <a:ext cx="4846942" cy="2621117"/>
            <a:chOff x="7174024" y="1411922"/>
            <a:chExt cx="4846942" cy="2621117"/>
          </a:xfrm>
        </p:grpSpPr>
        <p:grpSp>
          <p:nvGrpSpPr>
            <p:cNvPr id="39" name="그룹 38"/>
            <p:cNvGrpSpPr/>
            <p:nvPr/>
          </p:nvGrpSpPr>
          <p:grpSpPr>
            <a:xfrm>
              <a:off x="7174024" y="1411922"/>
              <a:ext cx="4846942" cy="2621117"/>
              <a:chOff x="7085266" y="1360637"/>
              <a:chExt cx="4940102" cy="2621117"/>
            </a:xfrm>
          </p:grpSpPr>
          <p:sp>
            <p:nvSpPr>
              <p:cNvPr id="40" name="TextBox 13"/>
              <p:cNvSpPr txBox="1"/>
              <p:nvPr/>
            </p:nvSpPr>
            <p:spPr>
              <a:xfrm>
                <a:off x="7703748" y="2021507"/>
                <a:ext cx="4321620" cy="196024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lvl="0" defTabSz="58846888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제품 페이지에서 구매 선택 시 </a:t>
                </a:r>
              </a:p>
              <a:p>
                <a:pPr lvl="0" defTabSz="58846888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구매처로 이동</a:t>
                </a:r>
              </a:p>
              <a:p>
                <a:pPr lvl="0" defTabSz="58846888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500" dirty="0">
                  <a:solidFill>
                    <a:srgbClr val="000000"/>
                  </a:solidFill>
                  <a:latin typeface="KoPub바탕체 Medium"/>
                  <a:ea typeface="KoPub바탕체 Medium"/>
                </a:endParaRPr>
              </a:p>
              <a:p>
                <a:pPr lvl="0" defTabSz="58846888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제품 페이지로 이동한 제품들은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‘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최근 본 상품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’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KoPub바탕체 Medium"/>
                    <a:ea typeface="KoPub바탕체 Medium"/>
                  </a:rPr>
                  <a:t> 탭에 정보 저장  </a:t>
                </a:r>
              </a:p>
            </p:txBody>
          </p:sp>
          <p:sp>
            <p:nvSpPr>
              <p:cNvPr id="41" name="TextBox 17"/>
              <p:cNvSpPr txBox="1"/>
              <p:nvPr/>
            </p:nvSpPr>
            <p:spPr>
              <a:xfrm>
                <a:off x="7085266" y="1360637"/>
                <a:ext cx="2737025" cy="50342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lvl="0" defTabSz="58846888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KoPub돋움체 Bold"/>
                    <a:ea typeface="KoPub돋움체 Bold"/>
                  </a:rPr>
                  <a:t>제품 페이지</a:t>
                </a: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7186875" y="2161086"/>
                <a:ext cx="436327" cy="309896"/>
              </a:xfrm>
              <a:prstGeom prst="rect">
                <a:avLst/>
              </a:prstGeom>
            </p:spPr>
          </p:pic>
        </p:grpSp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276667" y="3010663"/>
              <a:ext cx="428099" cy="309896"/>
            </a:xfrm>
            <a:prstGeom prst="rect">
              <a:avLst/>
            </a:prstGeom>
          </p:spPr>
        </p:pic>
      </p:grpSp>
      <p:sp>
        <p:nvSpPr>
          <p:cNvPr id="55" name="직사각형 54"/>
          <p:cNvSpPr/>
          <p:nvPr/>
        </p:nvSpPr>
        <p:spPr>
          <a:xfrm>
            <a:off x="729694" y="1467835"/>
            <a:ext cx="2368160" cy="30694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bg1"/>
                </a:solidFill>
                <a:latin typeface="KoPub돋움체 Bold"/>
                <a:ea typeface="KoPub돋움체 Bold"/>
                <a:cs typeface="HNC_GO_B_HINT_GS"/>
              </a:rPr>
              <a:t>제품 페이지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732304" y="4939979"/>
            <a:ext cx="23897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6" name="그림 1029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042207" y="1410656"/>
            <a:ext cx="2275839" cy="4001071"/>
          </a:xfrm>
          <a:prstGeom prst="rect">
            <a:avLst/>
          </a:prstGeom>
        </p:spPr>
      </p:pic>
      <p:pic>
        <p:nvPicPr>
          <p:cNvPr id="10297" name="그림 1029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4723" y="1781945"/>
            <a:ext cx="1800675" cy="180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055791" y="1246578"/>
            <a:ext cx="3961486" cy="508982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244" name="TextBox 10243"/>
          <p:cNvSpPr txBox="1"/>
          <p:nvPr/>
        </p:nvSpPr>
        <p:spPr>
          <a:xfrm>
            <a:off x="0" y="-1507"/>
            <a:ext cx="12186584" cy="852277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5" name="TextBox 10244"/>
          <p:cNvSpPr txBox="1"/>
          <p:nvPr/>
        </p:nvSpPr>
        <p:spPr>
          <a:xfrm>
            <a:off x="2366551" y="155563"/>
            <a:ext cx="7328418" cy="5237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kumimoji="0" lang="en-US" altLang="ko-KR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 </a:t>
            </a: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구성 및 </a:t>
            </a:r>
            <a:r>
              <a:rPr lang="ko-KR" altLang="en-US" sz="2800" b="1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시나리오 </a:t>
            </a:r>
            <a:r>
              <a:rPr lang="en-US" altLang="ko-KR" sz="2800" b="1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800" b="1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홈</a:t>
            </a:r>
            <a:r>
              <a:rPr lang="en-US" altLang="ko-KR" sz="2800" b="1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2800" b="1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최근 본 상품</a:t>
            </a:r>
            <a:r>
              <a:rPr lang="en-US" altLang="ko-KR" sz="2800" b="1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”</a:t>
            </a:r>
          </a:p>
        </p:txBody>
      </p:sp>
      <p:sp>
        <p:nvSpPr>
          <p:cNvPr id="10246" name="TextBox 10245"/>
          <p:cNvSpPr txBox="1"/>
          <p:nvPr/>
        </p:nvSpPr>
        <p:spPr>
          <a:xfrm>
            <a:off x="991988" y="498394"/>
            <a:ext cx="1103121" cy="352376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10253" name="Group 1"/>
          <p:cNvGrpSpPr/>
          <p:nvPr/>
        </p:nvGrpSpPr>
        <p:grpSpPr>
          <a:xfrm>
            <a:off x="1053890" y="179341"/>
            <a:ext cx="1015823" cy="499957"/>
            <a:chOff x="1053890" y="179341"/>
            <a:chExt cx="1015823" cy="499957"/>
          </a:xfrm>
        </p:grpSpPr>
        <p:sp>
          <p:nvSpPr>
            <p:cNvPr id="10254" name="TextBox 10253"/>
            <p:cNvSpPr txBox="1"/>
            <p:nvPr/>
          </p:nvSpPr>
          <p:spPr>
            <a:xfrm>
              <a:off x="1053890" y="179341"/>
              <a:ext cx="1015823" cy="499957"/>
            </a:xfrm>
            <a:prstGeom prst="rect">
              <a:avLst/>
            </a:prstGeom>
            <a:solidFill>
              <a:srgbClr val="EEEEEE"/>
            </a:solidFill>
            <a:ln w="12726" cap="flat" cmpd="sng" algn="ctr">
              <a:solidFill>
                <a:srgbClr val="42719B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55" name="TextBox 10254"/>
            <p:cNvSpPr txBox="1"/>
            <p:nvPr/>
          </p:nvSpPr>
          <p:spPr>
            <a:xfrm>
              <a:off x="1292008" y="179341"/>
              <a:ext cx="541206" cy="446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400" b="1" i="0" baseline="0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</a:rPr>
                <a:t>0</a:t>
              </a:r>
              <a:r>
                <a:rPr lang="en-US" altLang="ko-KR" sz="2400" b="1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</a:rPr>
                <a:t>6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65104" y="1561098"/>
            <a:ext cx="2376891" cy="4267464"/>
            <a:chOff x="1123756" y="1338629"/>
            <a:chExt cx="2376891" cy="4267464"/>
          </a:xfrm>
        </p:grpSpPr>
        <p:sp>
          <p:nvSpPr>
            <p:cNvPr id="10268" name="사각형: 둥근 모서리 10267"/>
            <p:cNvSpPr/>
            <p:nvPr/>
          </p:nvSpPr>
          <p:spPr>
            <a:xfrm>
              <a:off x="1123756" y="1338629"/>
              <a:ext cx="2376891" cy="4267464"/>
            </a:xfrm>
            <a:prstGeom prst="roundRect">
              <a:avLst>
                <a:gd name="adj" fmla="val 8834"/>
              </a:avLst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dirty="0">
                <a:latin typeface="KoPub바탕체 Medium" panose="00000600000000000000" pitchFamily="2" charset="-127"/>
                <a:ea typeface="KoPub바탕체 Medium" panose="00000600000000000000" pitchFamily="2" charset="-127"/>
              </a:endParaRPr>
            </a:p>
          </p:txBody>
        </p:sp>
        <p:pic>
          <p:nvPicPr>
            <p:cNvPr id="10270" name="그림 1026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032200" y="5126306"/>
              <a:ext cx="358320" cy="358320"/>
            </a:xfrm>
            <a:prstGeom prst="rect">
              <a:avLst/>
            </a:prstGeom>
            <a:noFill/>
          </p:spPr>
        </p:pic>
        <p:pic>
          <p:nvPicPr>
            <p:cNvPr id="10271" name="그림 1027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35119" y="5120954"/>
              <a:ext cx="377369" cy="377369"/>
            </a:xfrm>
            <a:prstGeom prst="rect">
              <a:avLst/>
            </a:prstGeom>
            <a:noFill/>
          </p:spPr>
        </p:pic>
        <p:pic>
          <p:nvPicPr>
            <p:cNvPr id="10272" name="그림 1027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824975" y="5111429"/>
              <a:ext cx="432162" cy="432162"/>
            </a:xfrm>
            <a:prstGeom prst="rect">
              <a:avLst/>
            </a:prstGeom>
            <a:solidFill>
              <a:schemeClr val="lt1"/>
            </a:solidFill>
          </p:spPr>
        </p:pic>
        <p:pic>
          <p:nvPicPr>
            <p:cNvPr id="10273" name="그림 102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67810" y="5130479"/>
              <a:ext cx="394062" cy="394062"/>
            </a:xfrm>
            <a:prstGeom prst="rect">
              <a:avLst/>
            </a:prstGeom>
          </p:spPr>
        </p:pic>
        <p:pic>
          <p:nvPicPr>
            <p:cNvPr id="10278" name="그림 1027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406637" y="4900081"/>
              <a:ext cx="417904" cy="417904"/>
            </a:xfrm>
            <a:prstGeom prst="rect">
              <a:avLst/>
            </a:prstGeom>
          </p:spPr>
        </p:pic>
        <p:pic>
          <p:nvPicPr>
            <p:cNvPr id="10279" name="그림 1027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998273" y="4901260"/>
              <a:ext cx="417904" cy="417904"/>
            </a:xfrm>
            <a:prstGeom prst="rect">
              <a:avLst/>
            </a:prstGeom>
          </p:spPr>
        </p:pic>
        <p:sp>
          <p:nvSpPr>
            <p:cNvPr id="10281" name="직사각형 10280"/>
            <p:cNvSpPr/>
            <p:nvPr/>
          </p:nvSpPr>
          <p:spPr>
            <a:xfrm>
              <a:off x="1123756" y="1770791"/>
              <a:ext cx="2376891" cy="360135"/>
            </a:xfrm>
            <a:prstGeom prst="rect">
              <a:avLst/>
            </a:prstGeom>
            <a:solidFill>
              <a:srgbClr val="A6A6A6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Bold"/>
                  <a:ea typeface="KoPub돋움체 Bold"/>
                </a:rPr>
                <a:t>최근 본 상품</a:t>
              </a:r>
            </a:p>
          </p:txBody>
        </p:sp>
        <p:sp>
          <p:nvSpPr>
            <p:cNvPr id="10282" name="TextBox 10281"/>
            <p:cNvSpPr txBox="1"/>
            <p:nvPr/>
          </p:nvSpPr>
          <p:spPr>
            <a:xfrm>
              <a:off x="2276188" y="2285642"/>
              <a:ext cx="987300" cy="271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dirty="0">
                  <a:latin typeface="KoPub바탕체 Medium"/>
                  <a:ea typeface="KoPub바탕체 Medium"/>
                </a:rPr>
                <a:t>사무실 의자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030760" y="1557881"/>
            <a:ext cx="4846943" cy="1523611"/>
            <a:chOff x="7085265" y="1360637"/>
            <a:chExt cx="4940103" cy="1523611"/>
          </a:xfrm>
        </p:grpSpPr>
        <p:sp>
          <p:nvSpPr>
            <p:cNvPr id="36" name="TextBox 13"/>
            <p:cNvSpPr txBox="1"/>
            <p:nvPr/>
          </p:nvSpPr>
          <p:spPr>
            <a:xfrm>
              <a:off x="7703748" y="2021507"/>
              <a:ext cx="4321620" cy="8627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lvl="0" defTabSz="58846888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60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홈 탭 선택 시 메인 페이지로 이동</a:t>
              </a:r>
            </a:p>
            <a:p>
              <a:pPr lvl="0" defTabSz="58846888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60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 </a:t>
              </a:r>
            </a:p>
            <a:p>
              <a:pPr lvl="0" defTabSz="58846888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500" dirty="0">
                <a:solidFill>
                  <a:srgbClr val="000000"/>
                </a:solidFill>
                <a:latin typeface="KoPub바탕체 Medium"/>
                <a:ea typeface="KoPub바탕체 Medium"/>
              </a:endParaRP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7085265" y="1360637"/>
              <a:ext cx="2737025" cy="5034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lvl="0" defTabSz="58846888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>
                  <a:solidFill>
                    <a:schemeClr val="accent1">
                      <a:lumMod val="75000"/>
                    </a:schemeClr>
                  </a:solidFill>
                  <a:latin typeface="KoPub돋움체 Bold"/>
                  <a:ea typeface="KoPub돋움체 Bold"/>
                </a:rPr>
                <a:t>홈</a:t>
              </a: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186875" y="2161086"/>
              <a:ext cx="436327" cy="309896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5943289" y="3505506"/>
            <a:ext cx="5840461" cy="2323056"/>
            <a:chOff x="7085266" y="1360637"/>
            <a:chExt cx="5952717" cy="2323056"/>
          </a:xfrm>
        </p:grpSpPr>
        <p:sp>
          <p:nvSpPr>
            <p:cNvPr id="40" name="TextBox 13"/>
            <p:cNvSpPr txBox="1"/>
            <p:nvPr/>
          </p:nvSpPr>
          <p:spPr>
            <a:xfrm>
              <a:off x="7703747" y="2021507"/>
              <a:ext cx="5334236" cy="16621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lvl="0" defTabSz="58846888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60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최근 본 상품 탭 선택 시 해당 페이지로 이동</a:t>
              </a:r>
            </a:p>
            <a:p>
              <a:pPr lvl="0" defTabSz="58846888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500" dirty="0">
                <a:solidFill>
                  <a:srgbClr val="000000"/>
                </a:solidFill>
                <a:latin typeface="KoPub바탕체 Medium"/>
                <a:ea typeface="KoPub바탕체 Medium"/>
              </a:endParaRPr>
            </a:p>
            <a:p>
              <a:pPr defTabSz="58846888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60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최대 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10</a:t>
              </a:r>
              <a:r>
                <a:rPr kumimoji="1" lang="ko-KR" altLang="en-US" sz="160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개의 리스트를 큐 구조로 저장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,</a:t>
              </a:r>
              <a:r>
                <a:rPr kumimoji="1" lang="ko-KR" altLang="en-US" sz="160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 제품 </a:t>
              </a:r>
              <a:r>
                <a:rPr kumimoji="1" lang="ko-KR" altLang="en-US" sz="1600" dirty="0" err="1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선택시</a:t>
              </a:r>
              <a:r>
                <a:rPr kumimoji="1" lang="ko-KR" altLang="en-US" sz="160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 해당 제품 페이지로 이동 </a:t>
              </a:r>
            </a:p>
            <a:p>
              <a:pPr lvl="0" defTabSz="58846888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600" dirty="0">
                  <a:solidFill>
                    <a:srgbClr val="000000"/>
                  </a:solidFill>
                  <a:latin typeface="KoPub바탕체 Medium"/>
                  <a:ea typeface="KoPub바탕체 Medium"/>
                </a:rPr>
                <a:t> </a:t>
              </a:r>
            </a:p>
            <a:p>
              <a:pPr lvl="0" defTabSz="58846888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500" dirty="0">
                <a:solidFill>
                  <a:srgbClr val="000000"/>
                </a:solidFill>
                <a:latin typeface="KoPub바탕체 Medium"/>
                <a:ea typeface="KoPub바탕체 Medium"/>
              </a:endParaRPr>
            </a:p>
          </p:txBody>
        </p:sp>
        <p:sp>
          <p:nvSpPr>
            <p:cNvPr id="41" name="TextBox 17"/>
            <p:cNvSpPr txBox="1"/>
            <p:nvPr/>
          </p:nvSpPr>
          <p:spPr>
            <a:xfrm>
              <a:off x="7085266" y="1360637"/>
              <a:ext cx="2737025" cy="5034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lvl="0" defTabSz="58846888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>
                  <a:solidFill>
                    <a:schemeClr val="accent1">
                      <a:lumMod val="75000"/>
                    </a:schemeClr>
                  </a:solidFill>
                  <a:latin typeface="KoPub돋움체 Bold"/>
                  <a:ea typeface="KoPub돋움체 Bold"/>
                </a:rPr>
                <a:t>최근 본 상품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186875" y="2161086"/>
              <a:ext cx="436327" cy="309896"/>
            </a:xfrm>
            <a:prstGeom prst="rect">
              <a:avLst/>
            </a:prstGeom>
          </p:spPr>
        </p:pic>
      </p:grp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42982" y="4793521"/>
            <a:ext cx="428099" cy="30989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942261" y="1595624"/>
            <a:ext cx="2239897" cy="3758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chemeClr val="bg1"/>
                </a:solidFill>
                <a:latin typeface="KoPub돋움체 Bold"/>
                <a:ea typeface="KoPub돋움체 Bold"/>
                <a:cs typeface="HNC_GO_B_HINT_GS"/>
              </a:rPr>
              <a:t>사용자 정보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896810" y="5122550"/>
            <a:ext cx="23897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9" name="그림 1028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988080" y="2491061"/>
            <a:ext cx="720270" cy="720270"/>
          </a:xfrm>
          <a:prstGeom prst="rect">
            <a:avLst/>
          </a:prstGeom>
        </p:spPr>
      </p:pic>
      <p:cxnSp>
        <p:nvCxnSpPr>
          <p:cNvPr id="10290" name="직선 연결선 10289"/>
          <p:cNvCxnSpPr/>
          <p:nvPr/>
        </p:nvCxnSpPr>
        <p:spPr>
          <a:xfrm>
            <a:off x="1844026" y="3283358"/>
            <a:ext cx="237689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1" name="TextBox 10281"/>
          <p:cNvSpPr txBox="1"/>
          <p:nvPr/>
        </p:nvSpPr>
        <p:spPr>
          <a:xfrm>
            <a:off x="3065161" y="2793861"/>
            <a:ext cx="987300" cy="27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KoPub바탕체 Medium"/>
                <a:ea typeface="KoPub바탕체 Medium"/>
              </a:rPr>
              <a:t>187,000원</a:t>
            </a:r>
          </a:p>
        </p:txBody>
      </p:sp>
      <p:grpSp>
        <p:nvGrpSpPr>
          <p:cNvPr id="10292" name="그룹 10300"/>
          <p:cNvGrpSpPr/>
          <p:nvPr/>
        </p:nvGrpSpPr>
        <p:grpSpPr>
          <a:xfrm>
            <a:off x="2972585" y="3224074"/>
            <a:ext cx="239954" cy="564971"/>
            <a:chOff x="2204161" y="2864573"/>
            <a:chExt cx="239954" cy="564971"/>
          </a:xfrm>
        </p:grpSpPr>
        <p:grpSp>
          <p:nvGrpSpPr>
            <p:cNvPr id="10293" name="그룹 10301"/>
            <p:cNvGrpSpPr/>
            <p:nvPr/>
          </p:nvGrpSpPr>
          <p:grpSpPr>
            <a:xfrm>
              <a:off x="2204161" y="2951798"/>
              <a:ext cx="239954" cy="477746"/>
              <a:chOff x="2204161" y="2970848"/>
              <a:chExt cx="239954" cy="477746"/>
            </a:xfrm>
          </p:grpSpPr>
          <p:sp>
            <p:nvSpPr>
              <p:cNvPr id="10294" name="TextBox 10302"/>
              <p:cNvSpPr txBox="1"/>
              <p:nvPr/>
            </p:nvSpPr>
            <p:spPr>
              <a:xfrm>
                <a:off x="2204161" y="3056889"/>
                <a:ext cx="239954" cy="391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20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.</a:t>
                </a:r>
              </a:p>
            </p:txBody>
          </p:sp>
          <p:sp>
            <p:nvSpPr>
              <p:cNvPr id="10295" name="TextBox 10303"/>
              <p:cNvSpPr txBox="1"/>
              <p:nvPr/>
            </p:nvSpPr>
            <p:spPr>
              <a:xfrm>
                <a:off x="2204161" y="2970848"/>
                <a:ext cx="239954" cy="394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20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.</a:t>
                </a:r>
              </a:p>
            </p:txBody>
          </p:sp>
        </p:grpSp>
        <p:sp>
          <p:nvSpPr>
            <p:cNvPr id="10296" name="TextBox 10304"/>
            <p:cNvSpPr txBox="1"/>
            <p:nvPr/>
          </p:nvSpPr>
          <p:spPr>
            <a:xfrm>
              <a:off x="2204161" y="2864573"/>
              <a:ext cx="239954" cy="393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000" b="0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Box 14340"/>
          <p:cNvSpPr txBox="1"/>
          <p:nvPr/>
        </p:nvSpPr>
        <p:spPr>
          <a:xfrm>
            <a:off x="6093619" y="3427412"/>
            <a:ext cx="3929944" cy="9983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4000" b="0" i="0" baseline="0" dirty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</a:rPr>
              <a:t>Q&amp;A</a:t>
            </a:r>
          </a:p>
        </p:txBody>
      </p:sp>
      <p:cxnSp>
        <p:nvCxnSpPr>
          <p:cNvPr id="14342" name="직선 연결선 14341"/>
          <p:cNvCxnSpPr/>
          <p:nvPr/>
        </p:nvCxnSpPr>
        <p:spPr>
          <a:xfrm>
            <a:off x="5445725" y="4744154"/>
            <a:ext cx="5721909" cy="0"/>
          </a:xfrm>
          <a:prstGeom prst="line">
            <a:avLst/>
          </a:prstGeom>
          <a:ln w="35053" cap="flat" cmpd="sng" algn="ctr">
            <a:solidFill>
              <a:srgbClr val="44546A"/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Box 14340"/>
          <p:cNvSpPr txBox="1"/>
          <p:nvPr/>
        </p:nvSpPr>
        <p:spPr>
          <a:xfrm>
            <a:off x="5702820" y="3388681"/>
            <a:ext cx="3929944" cy="9983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000" b="0" i="0" baseline="0" dirty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</a:rPr>
              <a:t>감사합니다</a:t>
            </a:r>
            <a:r>
              <a:rPr kumimoji="1" lang="ko-KR" altLang="en-US" sz="4000" b="0" i="0" baseline="0" dirty="0">
                <a:solidFill>
                  <a:srgbClr val="FFFFFF">
                    <a:alpha val="100000"/>
                  </a:srgbClr>
                </a:solidFill>
                <a:ea typeface="바탕"/>
              </a:rPr>
              <a:t>.</a:t>
            </a:r>
            <a:endParaRPr kumimoji="1" lang="ko-KR" altLang="en-US" sz="4000" b="0" i="0" dirty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4342" name="직선 연결선 14341"/>
          <p:cNvCxnSpPr/>
          <p:nvPr/>
        </p:nvCxnSpPr>
        <p:spPr>
          <a:xfrm>
            <a:off x="5445725" y="4744154"/>
            <a:ext cx="5721909" cy="0"/>
          </a:xfrm>
          <a:prstGeom prst="line">
            <a:avLst/>
          </a:prstGeom>
          <a:ln w="35053" cap="flat" cmpd="sng" algn="ctr">
            <a:solidFill>
              <a:srgbClr val="44546A"/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TextBox 3084"/>
          <p:cNvSpPr txBox="1"/>
          <p:nvPr/>
        </p:nvSpPr>
        <p:spPr>
          <a:xfrm>
            <a:off x="1017385" y="150763"/>
            <a:ext cx="3929944" cy="10936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400" b="0" i="0" baseline="0" dirty="0">
                <a:solidFill>
                  <a:srgbClr val="000000">
                    <a:alpha val="100000"/>
                  </a:srgbClr>
                </a:solidFill>
                <a:latin typeface="KoPub돋움체 Bold"/>
                <a:ea typeface="KoPub돋움체 Bold"/>
              </a:rPr>
              <a:t>목차</a:t>
            </a:r>
            <a:endParaRPr kumimoji="1" lang="ko-KR" altLang="en-US" sz="4400" b="0" i="0" dirty="0">
              <a:solidFill>
                <a:srgbClr val="000000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93543" y="834440"/>
            <a:ext cx="7625853" cy="5610761"/>
            <a:chOff x="2041449" y="474305"/>
            <a:chExt cx="7625853" cy="5610761"/>
          </a:xfrm>
        </p:grpSpPr>
        <p:cxnSp>
          <p:nvCxnSpPr>
            <p:cNvPr id="3077" name="직선 연결선 3076"/>
            <p:cNvCxnSpPr/>
            <p:nvPr/>
          </p:nvCxnSpPr>
          <p:spPr>
            <a:xfrm>
              <a:off x="5774265" y="474305"/>
              <a:ext cx="0" cy="5610761"/>
            </a:xfrm>
            <a:prstGeom prst="line">
              <a:avLst/>
            </a:prstGeom>
            <a:ln w="28634" cap="flat" cmpd="sng" algn="ctr">
              <a:solidFill>
                <a:srgbClr val="212121"/>
              </a:solidFill>
              <a:prstDash val="solid"/>
              <a:miter/>
            </a:ln>
          </p:spPr>
        </p:cxnSp>
        <p:sp>
          <p:nvSpPr>
            <p:cNvPr id="3078" name="TextBox 3077"/>
            <p:cNvSpPr txBox="1"/>
            <p:nvPr/>
          </p:nvSpPr>
          <p:spPr>
            <a:xfrm>
              <a:off x="2864922" y="774341"/>
              <a:ext cx="3114115" cy="63961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400" b="0" i="0" baseline="0" dirty="0">
                  <a:solidFill>
                    <a:srgbClr val="000000">
                      <a:alpha val="100000"/>
                    </a:srgb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1. </a:t>
              </a:r>
              <a:r>
                <a:rPr kumimoji="1" lang="ko-KR" altLang="en-US" sz="2400" dirty="0">
                  <a:solidFill>
                    <a:srgbClr val="000000">
                      <a:alpha val="100000"/>
                    </a:srgb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시스템 개요</a:t>
              </a:r>
            </a:p>
          </p:txBody>
        </p:sp>
        <p:sp>
          <p:nvSpPr>
            <p:cNvPr id="3083" name="TextBox 3082"/>
            <p:cNvSpPr txBox="1"/>
            <p:nvPr/>
          </p:nvSpPr>
          <p:spPr>
            <a:xfrm>
              <a:off x="3198298" y="2500586"/>
              <a:ext cx="2628986" cy="63961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2400" b="0" i="0" baseline="0" dirty="0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3. </a:t>
              </a:r>
              <a:r>
                <a:rPr kumimoji="1" lang="ko-KR" altLang="en-US" sz="2400" b="0" i="0" baseline="0" dirty="0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개발 </a:t>
              </a:r>
              <a:r>
                <a:rPr kumimoji="1" lang="ko-KR" altLang="en-US" sz="2400" dirty="0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환경</a:t>
              </a:r>
            </a:p>
          </p:txBody>
        </p:sp>
        <p:sp>
          <p:nvSpPr>
            <p:cNvPr id="3087" name="TextBox 3086"/>
            <p:cNvSpPr txBox="1"/>
            <p:nvPr/>
          </p:nvSpPr>
          <p:spPr>
            <a:xfrm>
              <a:off x="5777844" y="5020637"/>
              <a:ext cx="3889458" cy="63961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2400" b="0" i="0" baseline="0" dirty="0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6. UI</a:t>
              </a:r>
              <a:r>
                <a:rPr kumimoji="1" lang="ko-KR" altLang="en-US" sz="2400" b="0" i="0" baseline="0" dirty="0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 구성 및 시나리오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444861" y="1035578"/>
              <a:ext cx="3112552" cy="4420099"/>
              <a:chOff x="5444861" y="1035578"/>
              <a:chExt cx="3112552" cy="4420099"/>
            </a:xfrm>
          </p:grpSpPr>
          <p:sp>
            <p:nvSpPr>
              <p:cNvPr id="3080" name="타원 3079"/>
              <p:cNvSpPr/>
              <p:nvPr/>
            </p:nvSpPr>
            <p:spPr>
              <a:xfrm>
                <a:off x="5694893" y="1035578"/>
                <a:ext cx="154000" cy="155563"/>
              </a:xfrm>
              <a:prstGeom prst="ellipse">
                <a:avLst/>
              </a:prstGeom>
              <a:solidFill>
                <a:srgbClr val="EEEEEE"/>
              </a:solidFill>
              <a:ln w="38235" cap="flat" cmpd="sng" algn="ctr">
                <a:solidFill>
                  <a:srgbClr val="212121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81" name="타원 3080"/>
              <p:cNvSpPr/>
              <p:nvPr/>
            </p:nvSpPr>
            <p:spPr>
              <a:xfrm>
                <a:off x="5704544" y="2796235"/>
                <a:ext cx="153944" cy="155563"/>
              </a:xfrm>
              <a:prstGeom prst="ellipse">
                <a:avLst/>
              </a:prstGeom>
              <a:solidFill>
                <a:srgbClr val="EEEEEE"/>
              </a:solidFill>
              <a:ln w="38235" cap="flat" cmpd="sng" algn="ctr">
                <a:solidFill>
                  <a:srgbClr val="212121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82" name="TextBox 3081"/>
              <p:cNvSpPr txBox="1"/>
              <p:nvPr/>
            </p:nvSpPr>
            <p:spPr>
              <a:xfrm>
                <a:off x="5444861" y="1625787"/>
                <a:ext cx="3112552" cy="6396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ctr" defTabSz="58846888" rtl="0" eaLnBrk="1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400" b="0" i="0" baseline="0" dirty="0">
                    <a:solidFill>
                      <a:srgbClr val="000000">
                        <a:alpha val="100000"/>
                      </a:srgb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2. </a:t>
                </a:r>
                <a:r>
                  <a:rPr kumimoji="1" lang="ko-KR" altLang="en-US" sz="2400" dirty="0">
                    <a:solidFill>
                      <a:srgbClr val="000000">
                        <a:alpha val="100000"/>
                      </a:srgb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개발 동기</a:t>
                </a:r>
                <a:endParaRPr kumimoji="1" lang="ko-KR" altLang="en-US" sz="2400" b="0" i="0" dirty="0">
                  <a:solidFill>
                    <a:srgbClr val="000000">
                      <a:alpha val="100000"/>
                    </a:srgb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3084" name="타원 3083"/>
              <p:cNvSpPr/>
              <p:nvPr/>
            </p:nvSpPr>
            <p:spPr>
              <a:xfrm>
                <a:off x="5704544" y="1903336"/>
                <a:ext cx="153944" cy="155563"/>
              </a:xfrm>
              <a:prstGeom prst="ellipse">
                <a:avLst/>
              </a:prstGeom>
              <a:solidFill>
                <a:srgbClr val="EEEEEE"/>
              </a:solidFill>
              <a:ln w="38235" cap="flat" cmpd="sng" algn="ctr">
                <a:solidFill>
                  <a:srgbClr val="212121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86" name="타원 3085"/>
              <p:cNvSpPr/>
              <p:nvPr/>
            </p:nvSpPr>
            <p:spPr>
              <a:xfrm>
                <a:off x="5702925" y="3600041"/>
                <a:ext cx="155563" cy="155563"/>
              </a:xfrm>
              <a:prstGeom prst="ellipse">
                <a:avLst/>
              </a:prstGeom>
              <a:solidFill>
                <a:srgbClr val="EEEEEE"/>
              </a:solidFill>
              <a:ln w="38235" cap="flat" cmpd="sng" algn="ctr">
                <a:solidFill>
                  <a:srgbClr val="212121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5702925" y="5300114"/>
                <a:ext cx="155563" cy="155563"/>
              </a:xfrm>
              <a:prstGeom prst="ellipse">
                <a:avLst/>
              </a:prstGeom>
              <a:solidFill>
                <a:srgbClr val="EEEEEE"/>
              </a:solidFill>
              <a:ln w="38235" cap="flat" cmpd="sng" algn="ctr">
                <a:solidFill>
                  <a:srgbClr val="212121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702925" y="4452856"/>
                <a:ext cx="155563" cy="155563"/>
              </a:xfrm>
              <a:prstGeom prst="ellipse">
                <a:avLst/>
              </a:prstGeom>
              <a:solidFill>
                <a:srgbClr val="EEEEEE"/>
              </a:solidFill>
              <a:ln w="38235" cap="flat" cmpd="sng" algn="ctr">
                <a:solidFill>
                  <a:srgbClr val="212121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470686" y="3325916"/>
              <a:ext cx="3385269" cy="63961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2400" dirty="0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4.</a:t>
              </a:r>
              <a:r>
                <a:rPr kumimoji="1" lang="ko-KR" altLang="en-US" sz="2400" dirty="0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 </a:t>
              </a:r>
              <a:r>
                <a:rPr kumimoji="1" lang="en-US" altLang="ko-KR" sz="2400" dirty="0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SWOT</a:t>
              </a:r>
              <a:r>
                <a:rPr kumimoji="1" lang="ko-KR" altLang="en-US" sz="2400" dirty="0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 분석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1449" y="4165838"/>
              <a:ext cx="4025682" cy="63961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2400" dirty="0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5. </a:t>
              </a:r>
              <a:r>
                <a:rPr kumimoji="1" lang="en-US" altLang="ko-KR" sz="2400" dirty="0" err="1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UseCase</a:t>
              </a:r>
              <a:r>
                <a:rPr kumimoji="1" lang="en-US" altLang="ko-KR" sz="2400" dirty="0">
                  <a:solidFill>
                    <a:srgbClr val="000000">
                      <a:alpha val="100000"/>
                    </a:srgbClr>
                  </a:solidFill>
                  <a:latin typeface="KoPub돋움체 Medium"/>
                  <a:ea typeface="KoPub돋움체 Medium"/>
                </a:rPr>
                <a:t> Diagram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243"/>
          <p:cNvSpPr txBox="1"/>
          <p:nvPr/>
        </p:nvSpPr>
        <p:spPr>
          <a:xfrm>
            <a:off x="0" y="-36584"/>
            <a:ext cx="12186584" cy="852277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5" name="TextBox 10244"/>
          <p:cNvSpPr txBox="1"/>
          <p:nvPr/>
        </p:nvSpPr>
        <p:spPr>
          <a:xfrm>
            <a:off x="2366551" y="155563"/>
            <a:ext cx="6234538" cy="5237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시스템 개요 ”</a:t>
            </a:r>
          </a:p>
        </p:txBody>
      </p:sp>
      <p:sp>
        <p:nvSpPr>
          <p:cNvPr id="10246" name="TextBox 10245"/>
          <p:cNvSpPr txBox="1"/>
          <p:nvPr/>
        </p:nvSpPr>
        <p:spPr>
          <a:xfrm>
            <a:off x="991988" y="498394"/>
            <a:ext cx="1103121" cy="352376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7" name="TextBox 10246"/>
          <p:cNvSpPr txBox="1"/>
          <p:nvPr/>
        </p:nvSpPr>
        <p:spPr>
          <a:xfrm>
            <a:off x="2864890" y="2122126"/>
            <a:ext cx="1218820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50" name="TextBox 10249"/>
          <p:cNvSpPr txBox="1"/>
          <p:nvPr/>
        </p:nvSpPr>
        <p:spPr>
          <a:xfrm>
            <a:off x="5448848" y="1722578"/>
            <a:ext cx="6372630" cy="21478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defTabSz="58846888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KoPub바탕체 Medium"/>
                <a:ea typeface="KoPub바탕체 Medium"/>
              </a:rPr>
              <a:t>원하는 인테리어 소품을 구매할 수 있고 AR 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KoPub바탕체 Medium"/>
                <a:ea typeface="KoPub바탕체 Medium"/>
              </a:rPr>
              <a:t>Foundation을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KoPub바탕체 Medium"/>
                <a:ea typeface="KoPub바탕체 Medium"/>
              </a:rPr>
              <a:t> 활용하여 해당 소품을 증강현실로 미리 볼 수 있다. </a:t>
            </a:r>
          </a:p>
          <a:p>
            <a:pPr defTabSz="58846888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000000">
                  <a:alpha val="100000"/>
                </a:srgbClr>
              </a:solidFill>
              <a:latin typeface="KoPub바탕체 Medium"/>
              <a:ea typeface="KoPub바탕체 Medium"/>
            </a:endParaRPr>
          </a:p>
          <a:p>
            <a:pPr defTabSz="58846888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KoPub바탕체 Medium"/>
                <a:ea typeface="KoPub바탕체 Medium"/>
              </a:rPr>
              <a:t>사용자는 구입할 소품을 자신의 공간에 직접 배치해 볼 수 있다</a:t>
            </a:r>
            <a:r>
              <a:rPr kumimoji="1" lang="en-US" altLang="ko-KR" dirty="0">
                <a:solidFill>
                  <a:srgbClr val="000000">
                    <a:alpha val="100000"/>
                  </a:srgbClr>
                </a:solidFill>
                <a:latin typeface="KoPub바탕체 Medium"/>
                <a:ea typeface="KoPub바탕체 Medium"/>
              </a:rPr>
              <a:t>.</a:t>
            </a:r>
          </a:p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b="0" i="0" dirty="0">
              <a:solidFill>
                <a:srgbClr val="000000">
                  <a:alpha val="100000"/>
                </a:srgbClr>
              </a:solidFill>
              <a:latin typeface="KoPub바탕체 Medium"/>
              <a:ea typeface="KoPub바탕체 Medium"/>
            </a:endParaRPr>
          </a:p>
        </p:txBody>
      </p:sp>
      <p:sp>
        <p:nvSpPr>
          <p:cNvPr id="10251" name="TextBox 10250"/>
          <p:cNvSpPr txBox="1"/>
          <p:nvPr/>
        </p:nvSpPr>
        <p:spPr>
          <a:xfrm>
            <a:off x="11685993" y="3316079"/>
            <a:ext cx="360135" cy="4321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”</a:t>
            </a:r>
            <a:endParaRPr kumimoji="1" lang="ko-KR" altLang="en-US" sz="2800" b="0" i="0" dirty="0">
              <a:solidFill>
                <a:srgbClr val="000000">
                  <a:alpha val="100000"/>
                </a:srgb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5224198" y="1414221"/>
            <a:ext cx="1012641" cy="523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“</a:t>
            </a:r>
            <a:endParaRPr kumimoji="1" lang="ko-KR" altLang="en-US" sz="2800" b="0" i="0" dirty="0">
              <a:solidFill>
                <a:srgbClr val="000000">
                  <a:alpha val="100000"/>
                </a:srgb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grpSp>
        <p:nvGrpSpPr>
          <p:cNvPr id="10253" name="Group 1"/>
          <p:cNvGrpSpPr/>
          <p:nvPr/>
        </p:nvGrpSpPr>
        <p:grpSpPr>
          <a:xfrm>
            <a:off x="1053890" y="179341"/>
            <a:ext cx="1015823" cy="499957"/>
            <a:chOff x="1053890" y="179341"/>
            <a:chExt cx="1015823" cy="499957"/>
          </a:xfrm>
        </p:grpSpPr>
        <p:sp>
          <p:nvSpPr>
            <p:cNvPr id="10254" name="TextBox 10253"/>
            <p:cNvSpPr txBox="1"/>
            <p:nvPr/>
          </p:nvSpPr>
          <p:spPr>
            <a:xfrm>
              <a:off x="1053890" y="179341"/>
              <a:ext cx="1015823" cy="499957"/>
            </a:xfrm>
            <a:prstGeom prst="rect">
              <a:avLst/>
            </a:prstGeom>
            <a:solidFill>
              <a:srgbClr val="EEEEEE"/>
            </a:solidFill>
            <a:ln w="12726" cap="flat" cmpd="sng" algn="ctr">
              <a:solidFill>
                <a:srgbClr val="42719B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55" name="TextBox 10254"/>
            <p:cNvSpPr txBox="1"/>
            <p:nvPr/>
          </p:nvSpPr>
          <p:spPr>
            <a:xfrm>
              <a:off x="1292008" y="179341"/>
              <a:ext cx="541206" cy="446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400" b="1" i="0" baseline="0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  <a:cs typeface="+mn-cs"/>
                </a:rPr>
                <a:t>0</a:t>
              </a:r>
              <a:r>
                <a:rPr kumimoji="0" lang="en-US" altLang="ko-KR" sz="2400" b="1" i="0" baseline="0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2400" b="1" i="0" dirty="0">
                <a:solidFill>
                  <a:srgbClr val="FF3300">
                    <a:alpha val="100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922025" y="4415393"/>
            <a:ext cx="5069430" cy="929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defTabSz="58846888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KoPub바탕체 Medium"/>
                <a:ea typeface="KoPub바탕체 Medium"/>
              </a:rPr>
              <a:t>용품들이 집안에 어울릴지 고민하지 않고 </a:t>
            </a:r>
          </a:p>
          <a:p>
            <a:pPr lvl="0" defTabSz="58846888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KoPub바탕체 Medium"/>
                <a:ea typeface="KoPub바탕체 Medium"/>
              </a:rPr>
              <a:t>증강현실을 이용해 직접 확인할 수 있다.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0165" y="3748241"/>
            <a:ext cx="5431290" cy="5034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defTabSz="58846888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solidFill>
                  <a:srgbClr val="0070C0"/>
                </a:solidFill>
                <a:latin typeface="KoPub돋움체 Bold"/>
                <a:ea typeface="KoPub돋움체 Bold"/>
              </a:rPr>
              <a:t>기대효과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942" y="5344858"/>
            <a:ext cx="4743405" cy="7475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defTabSz="58846888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KoPub바탕체 Medium"/>
                <a:ea typeface="KoPub바탕체 Medium"/>
              </a:rPr>
              <a:t>효율적인 홈 인테리어가 가능하다</a:t>
            </a:r>
            <a:r>
              <a:rPr kumimoji="1" lang="en-US" altLang="ko-KR" dirty="0">
                <a:solidFill>
                  <a:srgbClr val="000000">
                    <a:alpha val="100000"/>
                  </a:srgbClr>
                </a:solidFill>
                <a:latin typeface="KoPub바탕체 Medium"/>
                <a:ea typeface="KoPub바탕체 Medium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23818" y="4590487"/>
            <a:ext cx="213403" cy="21340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623817" y="4421760"/>
            <a:ext cx="54419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52392" y="5523957"/>
            <a:ext cx="213403" cy="213403"/>
          </a:xfrm>
          <a:prstGeom prst="rect">
            <a:avLst/>
          </a:prstGeom>
        </p:spPr>
      </p:pic>
      <p:pic>
        <p:nvPicPr>
          <p:cNvPr id="10259" name="그림 102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6469" y="1329246"/>
            <a:ext cx="3848637" cy="4763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243"/>
          <p:cNvSpPr txBox="1"/>
          <p:nvPr/>
        </p:nvSpPr>
        <p:spPr>
          <a:xfrm>
            <a:off x="0" y="-1507"/>
            <a:ext cx="12186584" cy="852277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5" name="TextBox 10244"/>
          <p:cNvSpPr txBox="1"/>
          <p:nvPr/>
        </p:nvSpPr>
        <p:spPr>
          <a:xfrm>
            <a:off x="2366551" y="155563"/>
            <a:ext cx="6234538" cy="5237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개발동기 ”</a:t>
            </a:r>
            <a:endParaRPr kumimoji="0" lang="ko-KR" altLang="en-US" sz="2800" b="1" i="0" dirty="0">
              <a:solidFill>
                <a:srgbClr val="EEEEEE">
                  <a:alpha val="10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246" name="TextBox 10245"/>
          <p:cNvSpPr txBox="1"/>
          <p:nvPr/>
        </p:nvSpPr>
        <p:spPr>
          <a:xfrm>
            <a:off x="991988" y="498394"/>
            <a:ext cx="1103121" cy="352376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7" name="TextBox 10246"/>
          <p:cNvSpPr txBox="1"/>
          <p:nvPr/>
        </p:nvSpPr>
        <p:spPr>
          <a:xfrm>
            <a:off x="2864890" y="2122126"/>
            <a:ext cx="1218820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249" name="그림 10248" descr="EMB00005e44122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6181" y="1520525"/>
            <a:ext cx="4798129" cy="4320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251" name="TextBox 10250"/>
          <p:cNvSpPr txBox="1"/>
          <p:nvPr/>
        </p:nvSpPr>
        <p:spPr>
          <a:xfrm>
            <a:off x="11673055" y="5300114"/>
            <a:ext cx="514183" cy="383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”</a:t>
            </a:r>
            <a:endParaRPr kumimoji="1" lang="ko-KR" altLang="en-US" sz="2800" b="0" i="0" dirty="0">
              <a:solidFill>
                <a:srgbClr val="000000">
                  <a:alpha val="100000"/>
                </a:srgb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5301322" y="1598334"/>
            <a:ext cx="1012641" cy="523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“</a:t>
            </a:r>
            <a:endParaRPr kumimoji="1" lang="ko-KR" altLang="en-US" sz="2800" b="0" i="0" dirty="0">
              <a:solidFill>
                <a:srgbClr val="000000">
                  <a:alpha val="100000"/>
                </a:srgb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grpSp>
        <p:nvGrpSpPr>
          <p:cNvPr id="10253" name="Group 1"/>
          <p:cNvGrpSpPr/>
          <p:nvPr/>
        </p:nvGrpSpPr>
        <p:grpSpPr>
          <a:xfrm>
            <a:off x="1053890" y="179341"/>
            <a:ext cx="1015823" cy="499957"/>
            <a:chOff x="1053890" y="179341"/>
            <a:chExt cx="1015823" cy="499957"/>
          </a:xfrm>
        </p:grpSpPr>
        <p:sp>
          <p:nvSpPr>
            <p:cNvPr id="10254" name="TextBox 10253"/>
            <p:cNvSpPr txBox="1"/>
            <p:nvPr/>
          </p:nvSpPr>
          <p:spPr>
            <a:xfrm>
              <a:off x="1053890" y="179341"/>
              <a:ext cx="1015823" cy="499957"/>
            </a:xfrm>
            <a:prstGeom prst="rect">
              <a:avLst/>
            </a:prstGeom>
            <a:solidFill>
              <a:srgbClr val="EEEEEE"/>
            </a:solidFill>
            <a:ln w="12726" cap="flat" cmpd="sng" algn="ctr">
              <a:solidFill>
                <a:srgbClr val="42719B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55" name="TextBox 10254"/>
            <p:cNvSpPr txBox="1"/>
            <p:nvPr/>
          </p:nvSpPr>
          <p:spPr>
            <a:xfrm>
              <a:off x="1292008" y="179341"/>
              <a:ext cx="541206" cy="446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400" b="1" i="0" baseline="0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  <a:cs typeface="+mn-cs"/>
                </a:rPr>
                <a:t>02</a:t>
              </a:r>
              <a:endParaRPr kumimoji="0" lang="ko-KR" altLang="en-US" sz="2400" b="1" i="0" dirty="0">
                <a:solidFill>
                  <a:srgbClr val="FF3300">
                    <a:alpha val="100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0256" name="TextBox 10292"/>
          <p:cNvSpPr txBox="1"/>
          <p:nvPr/>
        </p:nvSpPr>
        <p:spPr>
          <a:xfrm>
            <a:off x="910583" y="5947506"/>
            <a:ext cx="3529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  <a:cs typeface="HNC_GO_B_HINT_GS"/>
              </a:rPr>
              <a:t>(https://www.saramin.co.kr/zf_user/help/live/view?idx=105407&amp;listType=news)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  <a:cs typeface="HNC_GO_B_HINT_G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C4450-B059-4FF2-BC6B-2D7771F90069}"/>
              </a:ext>
            </a:extLst>
          </p:cNvPr>
          <p:cNvSpPr txBox="1"/>
          <p:nvPr/>
        </p:nvSpPr>
        <p:spPr>
          <a:xfrm>
            <a:off x="5567984" y="1730081"/>
            <a:ext cx="6372630" cy="43623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최근 COVID-19가 확산됨에 따라 다양한 일들을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언택트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(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Untact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)로 진행하는 경우가 많다. 최근 ‘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사람인’에서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조사한 설문조사에 따르면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언택트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소비가 71.1%로 크게 증가했고 증가한 원인 중 COVID-19의 확산이 가장 많았다. </a:t>
            </a:r>
          </a:p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</a:p>
          <a:p>
            <a:pPr marL="0" lvl="0" indent="0" algn="l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이에 따라, 인테리어 매장에 가지 않아도 다양한 소품들을 온라인으로 구매할 수 있고 해당 소품들을 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Unity </a:t>
            </a:r>
            <a:r>
              <a:rPr kumimoji="1" lang="en-US" altLang="ko-KR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AR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Foundation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을 활용하여 간단하게 자신의 방에 직접 인테리어 해볼 수 있는 애플리케이션이 있으면 좋겠다는 생각이 들었다.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AE42E2-68B5-49DB-B859-1160A9D462E5}"/>
              </a:ext>
            </a:extLst>
          </p:cNvPr>
          <p:cNvSpPr/>
          <p:nvPr/>
        </p:nvSpPr>
        <p:spPr>
          <a:xfrm>
            <a:off x="1483891" y="1179199"/>
            <a:ext cx="8571213" cy="5561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sp>
        <p:nvSpPr>
          <p:cNvPr id="10244" name="TextBox 10243"/>
          <p:cNvSpPr txBox="1"/>
          <p:nvPr/>
        </p:nvSpPr>
        <p:spPr>
          <a:xfrm>
            <a:off x="0" y="-1507"/>
            <a:ext cx="12186584" cy="852277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5" name="TextBox 10244"/>
          <p:cNvSpPr txBox="1"/>
          <p:nvPr/>
        </p:nvSpPr>
        <p:spPr>
          <a:xfrm>
            <a:off x="2366551" y="155563"/>
            <a:ext cx="6234538" cy="5237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개발환경 ”</a:t>
            </a:r>
            <a:endParaRPr kumimoji="0" lang="ko-KR" altLang="en-US" sz="2800" b="1" i="0" dirty="0">
              <a:solidFill>
                <a:srgbClr val="EEEEEE">
                  <a:alpha val="10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246" name="TextBox 10245"/>
          <p:cNvSpPr txBox="1"/>
          <p:nvPr/>
        </p:nvSpPr>
        <p:spPr>
          <a:xfrm>
            <a:off x="991988" y="498394"/>
            <a:ext cx="1103121" cy="352376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10253" name="Group 1"/>
          <p:cNvGrpSpPr/>
          <p:nvPr/>
        </p:nvGrpSpPr>
        <p:grpSpPr>
          <a:xfrm>
            <a:off x="1053890" y="179341"/>
            <a:ext cx="1015823" cy="499957"/>
            <a:chOff x="1053890" y="179341"/>
            <a:chExt cx="1015823" cy="499957"/>
          </a:xfrm>
        </p:grpSpPr>
        <p:sp>
          <p:nvSpPr>
            <p:cNvPr id="10254" name="TextBox 10253"/>
            <p:cNvSpPr txBox="1"/>
            <p:nvPr/>
          </p:nvSpPr>
          <p:spPr>
            <a:xfrm>
              <a:off x="1053890" y="179341"/>
              <a:ext cx="1015823" cy="499957"/>
            </a:xfrm>
            <a:prstGeom prst="rect">
              <a:avLst/>
            </a:prstGeom>
            <a:solidFill>
              <a:srgbClr val="EEEEEE"/>
            </a:solidFill>
            <a:ln w="12726" cap="flat" cmpd="sng" algn="ctr">
              <a:solidFill>
                <a:srgbClr val="42719B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55" name="TextBox 10254"/>
            <p:cNvSpPr txBox="1"/>
            <p:nvPr/>
          </p:nvSpPr>
          <p:spPr>
            <a:xfrm>
              <a:off x="1292008" y="179341"/>
              <a:ext cx="541206" cy="446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400" b="1" i="0" baseline="0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  <a:cs typeface="+mn-cs"/>
                </a:rPr>
                <a:t>0</a:t>
              </a:r>
              <a:r>
                <a:rPr kumimoji="0" lang="en-US" altLang="ko-KR" sz="2400" b="1" i="0" baseline="0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2400" b="1" i="0" dirty="0">
                <a:solidFill>
                  <a:srgbClr val="FF3300">
                    <a:alpha val="100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683786" y="1317370"/>
            <a:ext cx="2881080" cy="523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defTabSz="58846888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700" dirty="0">
                <a:solidFill>
                  <a:srgbClr val="000000">
                    <a:alpha val="100000"/>
                  </a:srgbClr>
                </a:solidFill>
                <a:latin typeface="KoPub돋움체 Bold"/>
                <a:ea typeface="KoPub돋움체 Bold"/>
              </a:rPr>
              <a:t>애플리케이션 개발 환경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2974" y="1317369"/>
            <a:ext cx="2639913" cy="523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defTabSz="58846888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700" dirty="0">
                <a:solidFill>
                  <a:srgbClr val="000000">
                    <a:alpha val="100000"/>
                  </a:srgbClr>
                </a:solidFill>
                <a:latin typeface="KoPub돋움체 Bold"/>
                <a:ea typeface="KoPub돋움체 Bold"/>
              </a:rPr>
              <a:t>AR</a:t>
            </a:r>
            <a:r>
              <a:rPr kumimoji="1" lang="ko-KR" altLang="en-US" sz="1700" dirty="0">
                <a:solidFill>
                  <a:srgbClr val="000000">
                    <a:alpha val="100000"/>
                  </a:srgbClr>
                </a:solidFill>
                <a:latin typeface="KoPub돋움체 Bold"/>
                <a:ea typeface="KoPub돋움체 Bold"/>
              </a:rPr>
              <a:t> 개발 환경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85C3FAED-F82C-42F9-9616-8EF843039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72932"/>
              </p:ext>
            </p:extLst>
          </p:nvPr>
        </p:nvGraphicFramePr>
        <p:xfrm>
          <a:off x="2387300" y="1981957"/>
          <a:ext cx="6576618" cy="194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="0" spc="-15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개발 언어</a:t>
                      </a:r>
                      <a:endParaRPr lang="ko-KR" altLang="en-US" sz="1600" b="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91398" marR="91398" marT="45699" marB="45699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3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 b="0" spc="-15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0"/>
                              </a:schemeClr>
                            </a:solidFill>
                          </a:ln>
                          <a:solidFill>
                            <a:srgbClr val="F2F2F2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Java Script</a:t>
                      </a:r>
                      <a:endParaRPr kumimoji="0" lang="en-US" altLang="ko-KR" sz="1600" b="1" i="0" u="none" strike="noStrike" kern="1200" cap="none" normalizeH="0" baseline="0" dirty="0">
                        <a:solidFill>
                          <a:srgbClr val="F2F2F2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91398" marR="91398" marT="45699" marB="4569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55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 b="0" spc="-15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0"/>
                              </a:schemeClr>
                            </a:solidFill>
                          </a:ln>
                          <a:solidFill>
                            <a:srgbClr val="F2F2F2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C#</a:t>
                      </a:r>
                      <a:endParaRPr lang="en-US" altLang="ko-KR" sz="1600" b="0" spc="-150" dirty="0">
                        <a:solidFill>
                          <a:srgbClr val="F2F2F2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91398" marR="91398" marT="45699" marB="4569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55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spc="-15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프레임워크</a:t>
                      </a:r>
                      <a:endParaRPr lang="ko-KR" altLang="en-US" sz="16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91398" marR="91398" marT="45699" marB="45699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3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 b="0" spc="-15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0"/>
                              </a:schemeClr>
                            </a:solidFill>
                          </a:ln>
                          <a:solidFill>
                            <a:srgbClr val="F2F2F2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React Native</a:t>
                      </a:r>
                      <a:endParaRPr lang="en-US" altLang="ko-KR" sz="1600" b="0" spc="-150" dirty="0">
                        <a:solidFill>
                          <a:srgbClr val="F2F2F2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91398" marR="91398" marT="45699" marB="4569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55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 b="0" spc="-15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0"/>
                              </a:schemeClr>
                            </a:solidFill>
                          </a:ln>
                          <a:solidFill>
                            <a:srgbClr val="F2F2F2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Unity AR Foundation</a:t>
                      </a:r>
                      <a:endParaRPr lang="en-US" altLang="ko-KR" sz="1600" b="0" spc="-150" dirty="0">
                        <a:solidFill>
                          <a:srgbClr val="F2F2F2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91398" marR="91398" marT="45699" marB="4569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55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 spc="-15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DB</a:t>
                      </a:r>
                      <a:r>
                        <a:rPr lang="ko-KR" altLang="en-US" sz="1600" spc="-15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서버</a:t>
                      </a:r>
                      <a:endParaRPr lang="ko-KR" altLang="en-US" sz="16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91398" marR="91398" marT="45699" marB="45699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373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600" b="0" spc="-15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0"/>
                              </a:schemeClr>
                            </a:solidFill>
                          </a:ln>
                          <a:solidFill>
                            <a:srgbClr val="F2F2F2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SQLite</a:t>
                      </a:r>
                    </a:p>
                  </a:txBody>
                  <a:tcPr marL="91398" marR="91398" marT="45699" marB="4569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556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ED7D31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55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02A924-A30F-470D-B241-CE7A7952ACB6}"/>
              </a:ext>
            </a:extLst>
          </p:cNvPr>
          <p:cNvSpPr/>
          <p:nvPr/>
        </p:nvSpPr>
        <p:spPr>
          <a:xfrm>
            <a:off x="3788755" y="4219709"/>
            <a:ext cx="4111768" cy="22731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799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B9267D-589B-469C-B255-0E280B959FE8}"/>
              </a:ext>
            </a:extLst>
          </p:cNvPr>
          <p:cNvGrpSpPr/>
          <p:nvPr/>
        </p:nvGrpSpPr>
        <p:grpSpPr>
          <a:xfrm>
            <a:off x="4133887" y="4364978"/>
            <a:ext cx="3179767" cy="2031684"/>
            <a:chOff x="2377262" y="3860756"/>
            <a:chExt cx="3857044" cy="2399761"/>
          </a:xfrm>
        </p:grpSpPr>
        <p:pic>
          <p:nvPicPr>
            <p:cNvPr id="19" name="Picture 8" descr="C# - 나무위키">
              <a:extLst>
                <a:ext uri="{FF2B5EF4-FFF2-40B4-BE49-F238E27FC236}">
                  <a16:creationId xmlns:a16="http://schemas.microsoft.com/office/drawing/2014/main" id="{E1FC2F9C-713A-49FD-8657-2AA56FFFD4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097211" y="5227828"/>
              <a:ext cx="834794" cy="897093"/>
            </a:xfrm>
            <a:prstGeom prst="rect">
              <a:avLst/>
            </a:prstGeom>
            <a:noFill/>
          </p:spPr>
        </p:pic>
        <p:pic>
          <p:nvPicPr>
            <p:cNvPr id="20" name="Picture 10" descr="React-native android 실제 기기 연결하기">
              <a:extLst>
                <a:ext uri="{FF2B5EF4-FFF2-40B4-BE49-F238E27FC236}">
                  <a16:creationId xmlns:a16="http://schemas.microsoft.com/office/drawing/2014/main" id="{4D530024-2E93-4D97-98C1-32A2E6D02C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263891" y="3860756"/>
              <a:ext cx="897093" cy="1039552"/>
            </a:xfrm>
            <a:prstGeom prst="rect">
              <a:avLst/>
            </a:prstGeom>
            <a:noFill/>
          </p:spPr>
        </p:pic>
        <p:pic>
          <p:nvPicPr>
            <p:cNvPr id="21" name="Picture 14" descr="Unity 실시간 개발 플랫폼 | 3D, 2D VR 및 AR 엔진">
              <a:extLst>
                <a:ext uri="{FF2B5EF4-FFF2-40B4-BE49-F238E27FC236}">
                  <a16:creationId xmlns:a16="http://schemas.microsoft.com/office/drawing/2014/main" id="{FFC42114-8788-4118-9CAF-3CD35DE980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301946" y="5154778"/>
              <a:ext cx="1932360" cy="1105739"/>
            </a:xfrm>
            <a:prstGeom prst="rect">
              <a:avLst/>
            </a:prstGeom>
            <a:noFill/>
          </p:spPr>
        </p:pic>
        <p:pic>
          <p:nvPicPr>
            <p:cNvPr id="22" name="Picture 16" descr="SQLite - 위키백과, 우리 모두의 백과사전">
              <a:extLst>
                <a:ext uri="{FF2B5EF4-FFF2-40B4-BE49-F238E27FC236}">
                  <a16:creationId xmlns:a16="http://schemas.microsoft.com/office/drawing/2014/main" id="{4C137A8A-CB73-4157-9F83-5ADDA7681E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377262" y="4051605"/>
              <a:ext cx="1439897" cy="682152"/>
            </a:xfrm>
            <a:prstGeom prst="rect">
              <a:avLst/>
            </a:prstGeom>
            <a:noFill/>
          </p:spPr>
        </p:pic>
        <p:pic>
          <p:nvPicPr>
            <p:cNvPr id="23" name="Picture 18" descr="javascript public, private, privileged">
              <a:extLst>
                <a:ext uri="{FF2B5EF4-FFF2-40B4-BE49-F238E27FC236}">
                  <a16:creationId xmlns:a16="http://schemas.microsoft.com/office/drawing/2014/main" id="{18CC48BB-8F4D-4B1A-B8F5-1842D38C9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4009629" y="4003216"/>
              <a:ext cx="897093" cy="8970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그룹 126"/>
          <p:cNvGrpSpPr/>
          <p:nvPr/>
        </p:nvGrpSpPr>
        <p:grpSpPr>
          <a:xfrm>
            <a:off x="889714" y="1930668"/>
            <a:ext cx="10407155" cy="1619272"/>
            <a:chOff x="890661" y="2464748"/>
            <a:chExt cx="10411975" cy="1620022"/>
          </a:xfrm>
        </p:grpSpPr>
        <p:sp>
          <p:nvSpPr>
            <p:cNvPr id="116" name="직사각형 115"/>
            <p:cNvSpPr/>
            <p:nvPr/>
          </p:nvSpPr>
          <p:spPr>
            <a:xfrm>
              <a:off x="2017786" y="2916376"/>
              <a:ext cx="7715250" cy="37147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/>
                <a:cs typeface="Arial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268661" y="2464748"/>
              <a:ext cx="1260000" cy="1260000"/>
              <a:chOff x="1950910" y="3378982"/>
              <a:chExt cx="1260000" cy="12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950910" y="3378982"/>
                <a:ext cx="1260000" cy="1260000"/>
              </a:xfrm>
              <a:prstGeom prst="ellipse">
                <a:avLst/>
              </a:prstGeom>
              <a:noFill/>
              <a:ln w="57150">
                <a:solidFill>
                  <a:srgbClr val="2A9B18"/>
                </a:solidFill>
              </a:ln>
              <a:scene3d>
                <a:camera prst="orthographicFront"/>
                <a:lightRig rig="threePt" dir="t"/>
              </a:scene3d>
              <a:sp3d>
                <a:bevelT w="254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/>
                  <a:ea typeface="Arial"/>
                  <a:sym typeface="Arial"/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016981" y="3448102"/>
                <a:ext cx="1127858" cy="1121761"/>
              </a:xfrm>
              <a:prstGeom prst="rect">
                <a:avLst/>
              </a:prstGeom>
            </p:spPr>
          </p:pic>
        </p:grpSp>
        <p:sp>
          <p:nvSpPr>
            <p:cNvPr id="98" name="TextBox 97"/>
            <p:cNvSpPr txBox="1"/>
            <p:nvPr/>
          </p:nvSpPr>
          <p:spPr>
            <a:xfrm>
              <a:off x="890661" y="3760770"/>
              <a:ext cx="2016000" cy="3240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1700" b="1" spc="300" dirty="0">
                  <a:solidFill>
                    <a:srgbClr val="31A61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/>
                </a:rPr>
                <a:t>STRENGTH</a:t>
              </a:r>
              <a:endParaRPr lang="ko-KR" altLang="en-US" sz="1700" b="1" spc="300" dirty="0">
                <a:solidFill>
                  <a:srgbClr val="31A61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067319" y="2464748"/>
              <a:ext cx="1260000" cy="1260000"/>
              <a:chOff x="5917275" y="4685518"/>
              <a:chExt cx="1260000" cy="1260000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983346" y="4751589"/>
                <a:ext cx="1127858" cy="1127858"/>
              </a:xfrm>
              <a:prstGeom prst="rect">
                <a:avLst/>
              </a:prstGeom>
            </p:spPr>
          </p:pic>
          <p:sp>
            <p:nvSpPr>
              <p:cNvPr id="90" name="타원 89"/>
              <p:cNvSpPr/>
              <p:nvPr/>
            </p:nvSpPr>
            <p:spPr>
              <a:xfrm>
                <a:off x="5917275" y="4685518"/>
                <a:ext cx="1260000" cy="1260000"/>
              </a:xfrm>
              <a:prstGeom prst="ellipse">
                <a:avLst/>
              </a:prstGeom>
              <a:noFill/>
              <a:ln w="57150">
                <a:solidFill>
                  <a:srgbClr val="136EB8"/>
                </a:solidFill>
              </a:ln>
              <a:scene3d>
                <a:camera prst="orthographicFront"/>
                <a:lightRig rig="threePt" dir="t"/>
              </a:scene3d>
              <a:sp3d>
                <a:bevelT w="254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/>
                  <a:ea typeface="Arial"/>
                  <a:sym typeface="Arial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3689319" y="3760770"/>
              <a:ext cx="2016000" cy="3240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1700" b="1" spc="300" dirty="0">
                  <a:solidFill>
                    <a:srgbClr val="136EB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/>
                </a:rPr>
                <a:t>WEAKNESS</a:t>
              </a:r>
              <a:endParaRPr lang="ko-KR" altLang="en-US" sz="1700" b="1" spc="300" dirty="0">
                <a:solidFill>
                  <a:srgbClr val="136EB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6865977" y="2464748"/>
              <a:ext cx="1260000" cy="1260000"/>
              <a:chOff x="4639575" y="3560310"/>
              <a:chExt cx="1260000" cy="1260000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4705646" y="3629430"/>
                <a:ext cx="1127858" cy="1121761"/>
              </a:xfrm>
              <a:prstGeom prst="rect">
                <a:avLst/>
              </a:prstGeom>
            </p:spPr>
          </p:pic>
          <p:sp>
            <p:nvSpPr>
              <p:cNvPr id="88" name="타원 87"/>
              <p:cNvSpPr/>
              <p:nvPr/>
            </p:nvSpPr>
            <p:spPr>
              <a:xfrm>
                <a:off x="4639575" y="3560310"/>
                <a:ext cx="1260000" cy="1260000"/>
              </a:xfrm>
              <a:prstGeom prst="ellipse">
                <a:avLst/>
              </a:prstGeom>
              <a:noFill/>
              <a:ln w="57150">
                <a:solidFill>
                  <a:srgbClr val="F7A90E"/>
                </a:solidFill>
              </a:ln>
              <a:scene3d>
                <a:camera prst="orthographicFront"/>
                <a:lightRig rig="threePt" dir="t"/>
              </a:scene3d>
              <a:sp3d>
                <a:bevelT w="254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/>
                  <a:ea typeface="Arial"/>
                  <a:sym typeface="Arial"/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6424476" y="3760770"/>
              <a:ext cx="2201811" cy="3240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1700" b="1" spc="300" dirty="0">
                  <a:solidFill>
                    <a:srgbClr val="F7A90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/>
                </a:rPr>
                <a:t>OPPORTUNITY</a:t>
              </a:r>
              <a:endParaRPr lang="ko-KR" altLang="en-US" sz="1700" b="1" spc="300" dirty="0">
                <a:solidFill>
                  <a:srgbClr val="F7A90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286636" y="3760770"/>
              <a:ext cx="2016000" cy="3240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en-US" altLang="ko-KR" sz="1700" b="1" spc="300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/>
                </a:rPr>
                <a:t>THREAT</a:t>
              </a:r>
              <a:endParaRPr lang="ko-KR" altLang="en-US" sz="1700" b="1" spc="3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9664636" y="2464748"/>
              <a:ext cx="1260000" cy="1260000"/>
              <a:chOff x="9910553" y="2405718"/>
              <a:chExt cx="1260000" cy="1260000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9910553" y="2405718"/>
                <a:ext cx="1260000" cy="1260000"/>
              </a:xfrm>
              <a:prstGeom prst="ellipse">
                <a:avLst/>
              </a:prstGeom>
              <a:noFill/>
              <a:ln w="57150">
                <a:solidFill>
                  <a:srgbClr val="FF0505"/>
                </a:solidFill>
              </a:ln>
              <a:scene3d>
                <a:camera prst="orthographicFront"/>
                <a:lightRig rig="threePt" dir="t"/>
              </a:scene3d>
              <a:sp3d>
                <a:bevelT w="254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/>
                  <a:ea typeface="Arial"/>
                  <a:sym typeface="Arial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9978953" y="2474118"/>
                <a:ext cx="1123200" cy="1123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E202A"/>
                </a:solidFill>
              </a:ln>
              <a:scene3d>
                <a:camera prst="orthographicFront"/>
                <a:lightRig rig="threePt" dir="t"/>
              </a:scene3d>
              <a:sp3d>
                <a:bevelT w="254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ko-KR" altLang="en-US" sz="4000" b="1"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117" name="갈매기형 수장 116"/>
            <p:cNvSpPr/>
            <p:nvPr/>
          </p:nvSpPr>
          <p:spPr>
            <a:xfrm>
              <a:off x="3092472" y="2958113"/>
              <a:ext cx="252000" cy="2880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18" name="갈매기형 수장 117"/>
            <p:cNvSpPr/>
            <p:nvPr/>
          </p:nvSpPr>
          <p:spPr>
            <a:xfrm>
              <a:off x="3251508" y="2958113"/>
              <a:ext cx="252000" cy="2880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21" name="갈매기형 수장 120"/>
            <p:cNvSpPr/>
            <p:nvPr/>
          </p:nvSpPr>
          <p:spPr>
            <a:xfrm>
              <a:off x="5891130" y="2973696"/>
              <a:ext cx="252000" cy="2880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22" name="갈매기형 수장 121"/>
            <p:cNvSpPr/>
            <p:nvPr/>
          </p:nvSpPr>
          <p:spPr>
            <a:xfrm>
              <a:off x="6050166" y="2973696"/>
              <a:ext cx="252000" cy="2880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24" name="갈매기형 수장 123"/>
            <p:cNvSpPr/>
            <p:nvPr/>
          </p:nvSpPr>
          <p:spPr>
            <a:xfrm>
              <a:off x="8689788" y="2950748"/>
              <a:ext cx="252000" cy="2880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25" name="갈매기형 수장 124"/>
            <p:cNvSpPr/>
            <p:nvPr/>
          </p:nvSpPr>
          <p:spPr>
            <a:xfrm>
              <a:off x="8848824" y="2950748"/>
              <a:ext cx="252000" cy="2880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0134549" y="2523163"/>
              <a:ext cx="307777" cy="10884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7200" b="1">
                  <a:solidFill>
                    <a:schemeClr val="bg1"/>
                  </a:solidFill>
                  <a:latin typeface="Arial"/>
                  <a:ea typeface="HY견고딕"/>
                  <a:cs typeface="Arial"/>
                </a:rPr>
                <a:t>!</a:t>
              </a:r>
              <a:endParaRPr lang="ko-KR" altLang="en-US" sz="7200" b="1">
                <a:solidFill>
                  <a:schemeClr val="bg1"/>
                </a:solidFill>
                <a:latin typeface="Arial"/>
                <a:ea typeface="HY견고딕"/>
                <a:cs typeface="Arial"/>
              </a:endParaRPr>
            </a:p>
          </p:txBody>
        </p:sp>
      </p:grpSp>
      <p:sp>
        <p:nvSpPr>
          <p:cNvPr id="128" name="TextBox 10243"/>
          <p:cNvSpPr txBox="1"/>
          <p:nvPr/>
        </p:nvSpPr>
        <p:spPr>
          <a:xfrm>
            <a:off x="0" y="-1507"/>
            <a:ext cx="12186584" cy="852277"/>
          </a:xfrm>
          <a:prstGeom prst="rect">
            <a:avLst/>
          </a:prstGeom>
          <a:solidFill>
            <a:srgbClr val="212121">
              <a:alpha val="100000"/>
            </a:srgbClr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9" name="TextBox 10244"/>
          <p:cNvSpPr txBox="1"/>
          <p:nvPr/>
        </p:nvSpPr>
        <p:spPr>
          <a:xfrm>
            <a:off x="2366551" y="155563"/>
            <a:ext cx="6234538" cy="5237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u="none" strike="noStrike" kern="1200" cap="none" spc="0" normalizeH="0" baseline="0" dirty="0">
                <a:solidFill>
                  <a:srgbClr val="EEEEEE"/>
                </a:solidFill>
                <a:latin typeface="KoPub돋움체 Bold"/>
                <a:ea typeface="KoPub돋움체 Bold"/>
              </a:rPr>
              <a:t>“ </a:t>
            </a:r>
            <a:r>
              <a:rPr kumimoji="0" lang="en-US" altLang="ko-KR" sz="2800" b="1" i="0" u="none" strike="noStrike" kern="1200" cap="none" spc="0" normalizeH="0" baseline="0" dirty="0">
                <a:solidFill>
                  <a:srgbClr val="EEEEEE"/>
                </a:solidFill>
                <a:latin typeface="KoPub돋움체 Bold"/>
                <a:ea typeface="KoPub돋움체 Bold"/>
              </a:rPr>
              <a:t>SWOT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EEEEEE"/>
                </a:solidFill>
                <a:latin typeface="KoPub돋움체 Bold"/>
                <a:ea typeface="KoPub돋움체 Bold"/>
              </a:rPr>
              <a:t> 분석 ”</a:t>
            </a:r>
          </a:p>
        </p:txBody>
      </p:sp>
      <p:grpSp>
        <p:nvGrpSpPr>
          <p:cNvPr id="130" name="Group 1"/>
          <p:cNvGrpSpPr/>
          <p:nvPr/>
        </p:nvGrpSpPr>
        <p:grpSpPr>
          <a:xfrm>
            <a:off x="1053890" y="179341"/>
            <a:ext cx="1015823" cy="499957"/>
            <a:chOff x="1053890" y="179341"/>
            <a:chExt cx="1015823" cy="499957"/>
          </a:xfrm>
        </p:grpSpPr>
        <p:sp>
          <p:nvSpPr>
            <p:cNvPr id="131" name="TextBox 10253"/>
            <p:cNvSpPr txBox="1"/>
            <p:nvPr/>
          </p:nvSpPr>
          <p:spPr>
            <a:xfrm>
              <a:off x="1053890" y="179341"/>
              <a:ext cx="1015823" cy="499957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12726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" name="TextBox 10254"/>
            <p:cNvSpPr txBox="1"/>
            <p:nvPr/>
          </p:nvSpPr>
          <p:spPr>
            <a:xfrm>
              <a:off x="1292008" y="179341"/>
              <a:ext cx="541206" cy="446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400" b="1" i="0" u="none" strike="noStrike" kern="1200" cap="none" spc="0" normalizeH="0" baseline="0" dirty="0">
                  <a:solidFill>
                    <a:srgbClr val="FF3300"/>
                  </a:solidFill>
                  <a:latin typeface="맑은 고딕"/>
                  <a:ea typeface="맑은 고딕"/>
                </a:rPr>
                <a:t>0</a:t>
              </a:r>
              <a:r>
                <a:rPr kumimoji="0" lang="en-US" altLang="ko-KR" sz="2400" b="1" i="0" u="none" strike="noStrike" kern="1200" cap="none" spc="0" normalizeH="0" baseline="0" dirty="0">
                  <a:solidFill>
                    <a:srgbClr val="FF3300"/>
                  </a:solidFill>
                  <a:latin typeface="맑은 고딕"/>
                  <a:ea typeface="맑은 고딕"/>
                </a:rPr>
                <a:t>4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00728" y="3802359"/>
            <a:ext cx="35438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자신의 공간에 직접 배치가능</a:t>
            </a:r>
          </a:p>
          <a:p>
            <a:pPr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번거로운 절차 없이 확인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 결제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 배송 가능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07403" y="3802358"/>
            <a:ext cx="32259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스마트폰 카메라의 한계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사양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)</a:t>
            </a:r>
          </a:p>
          <a:p>
            <a:pPr algn="ctr"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/>
            </a:endParaRPr>
          </a:p>
          <a:p>
            <a:pPr algn="ctr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iOS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 체제에서 사용 불가</a:t>
            </a:r>
          </a:p>
          <a:p>
            <a:pPr algn="ctr"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각 제품마다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AR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 모델링 필요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25629" y="3802357"/>
            <a:ext cx="32673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정확한 인테리어 배치 기대 불가</a:t>
            </a:r>
          </a:p>
          <a:p>
            <a:pPr algn="ctr"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/>
            </a:endParaRPr>
          </a:p>
          <a:p>
            <a:pPr algn="ctr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AR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 기술의 한계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모델링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)</a:t>
            </a:r>
          </a:p>
          <a:p>
            <a:pPr algn="ctr"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스마트폰 사양에 따른 구동 오류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DDFD98-43ED-49CF-992B-1E643D6E5F88}"/>
              </a:ext>
            </a:extLst>
          </p:cNvPr>
          <p:cNvGrpSpPr/>
          <p:nvPr/>
        </p:nvGrpSpPr>
        <p:grpSpPr>
          <a:xfrm>
            <a:off x="6420967" y="3802357"/>
            <a:ext cx="3193571" cy="2177451"/>
            <a:chOff x="6525870" y="4182219"/>
            <a:chExt cx="3193571" cy="2177451"/>
          </a:xfrm>
        </p:grpSpPr>
        <p:sp>
          <p:nvSpPr>
            <p:cNvPr id="110" name="TextBox 109"/>
            <p:cNvSpPr txBox="1"/>
            <p:nvPr/>
          </p:nvSpPr>
          <p:spPr>
            <a:xfrm>
              <a:off x="6525870" y="4182219"/>
              <a:ext cx="3193571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/>
                </a:rPr>
                <a:t>코로나 상황의 지속 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endParaRPr>
            </a:p>
            <a:p>
              <a:pPr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endParaRPr>
            </a:p>
            <a:p>
              <a:pPr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/>
                </a:rPr>
                <a:t>           </a:t>
              </a:r>
              <a:r>
                <a:rPr lang="ko-KR" altLang="en-US" sz="1400" dirty="0" err="1">
                  <a:solidFill>
                    <a:schemeClr val="accent1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/>
                </a:rPr>
                <a:t>언택트</a:t>
              </a: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/>
                </a:rPr>
                <a:t> 시대가 지속될 것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endParaRPr>
            </a:p>
            <a:p>
              <a:pPr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endParaRPr>
            </a:p>
            <a:p>
              <a:pPr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D7A5EFD-0B47-417A-A829-769D855CF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567792" y="4586661"/>
              <a:ext cx="256024" cy="18533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45FE6BC-D3FF-4F23-A73B-97E123D2C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567792" y="5351770"/>
              <a:ext cx="256024" cy="18533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A9D9491-41AE-4081-8EBD-80131EE8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567792" y="6174337"/>
              <a:ext cx="256024" cy="185333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3E94A85-92C6-457F-AA73-29C092C01336}"/>
              </a:ext>
            </a:extLst>
          </p:cNvPr>
          <p:cNvSpPr txBox="1"/>
          <p:nvPr/>
        </p:nvSpPr>
        <p:spPr>
          <a:xfrm>
            <a:off x="6420966" y="5363588"/>
            <a:ext cx="31935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자리가 잡히면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/>
            </a:endParaRPr>
          </a:p>
          <a:p>
            <a:pPr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/>
            </a:endParaRPr>
          </a:p>
          <a:p>
            <a:pPr>
              <a:defRPr/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       인테리어 시장과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AR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 기술이 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/>
            </a:endParaRPr>
          </a:p>
          <a:p>
            <a:pPr>
              <a:defRPr/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        더욱 발전할 것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063BBE-95D6-4566-921C-A3679C631188}"/>
              </a:ext>
            </a:extLst>
          </p:cNvPr>
          <p:cNvSpPr txBox="1"/>
          <p:nvPr/>
        </p:nvSpPr>
        <p:spPr>
          <a:xfrm>
            <a:off x="6420967" y="4569750"/>
            <a:ext cx="31935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시장에 아직 자리 잡히지 않음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/>
            </a:endParaRPr>
          </a:p>
          <a:p>
            <a:pPr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/>
            </a:endParaRPr>
          </a:p>
          <a:p>
            <a:pPr>
              <a:defRPr/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/>
              </a:rPr>
              <a:t>       장악 가능성</a:t>
            </a:r>
          </a:p>
          <a:p>
            <a:endParaRPr lang="ko-KR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243"/>
          <p:cNvSpPr txBox="1"/>
          <p:nvPr/>
        </p:nvSpPr>
        <p:spPr>
          <a:xfrm>
            <a:off x="0" y="-1507"/>
            <a:ext cx="12186584" cy="852277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5" name="TextBox 10244"/>
          <p:cNvSpPr txBox="1"/>
          <p:nvPr/>
        </p:nvSpPr>
        <p:spPr>
          <a:xfrm>
            <a:off x="2366551" y="155563"/>
            <a:ext cx="6234538" cy="5237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“ </a:t>
            </a:r>
            <a:r>
              <a:rPr lang="en-US" altLang="ko-KR" sz="2800" b="1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Use Case Diagram (1)</a:t>
            </a:r>
            <a:r>
              <a:rPr lang="ko-KR" altLang="en-US" sz="2800" b="1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”</a:t>
            </a:r>
          </a:p>
        </p:txBody>
      </p:sp>
      <p:grpSp>
        <p:nvGrpSpPr>
          <p:cNvPr id="10253" name="Group 1"/>
          <p:cNvGrpSpPr/>
          <p:nvPr/>
        </p:nvGrpSpPr>
        <p:grpSpPr>
          <a:xfrm>
            <a:off x="1053890" y="179341"/>
            <a:ext cx="1015823" cy="499957"/>
            <a:chOff x="1053890" y="179341"/>
            <a:chExt cx="1015823" cy="499957"/>
          </a:xfrm>
        </p:grpSpPr>
        <p:sp>
          <p:nvSpPr>
            <p:cNvPr id="10254" name="TextBox 10253"/>
            <p:cNvSpPr txBox="1"/>
            <p:nvPr/>
          </p:nvSpPr>
          <p:spPr>
            <a:xfrm>
              <a:off x="1053890" y="179341"/>
              <a:ext cx="1015823" cy="499957"/>
            </a:xfrm>
            <a:prstGeom prst="rect">
              <a:avLst/>
            </a:prstGeom>
            <a:solidFill>
              <a:srgbClr val="EEEEEE"/>
            </a:solidFill>
            <a:ln w="12726" cap="flat" cmpd="sng" algn="ctr">
              <a:solidFill>
                <a:srgbClr val="42719B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55" name="TextBox 10254"/>
            <p:cNvSpPr txBox="1"/>
            <p:nvPr/>
          </p:nvSpPr>
          <p:spPr>
            <a:xfrm>
              <a:off x="1292008" y="179341"/>
              <a:ext cx="541206" cy="446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400" b="1" i="0" baseline="0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</a:rPr>
                <a:t>0</a:t>
              </a:r>
              <a:r>
                <a:rPr lang="en-US" altLang="ko-KR" sz="2400" b="1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</a:rPr>
                <a:t>5</a:t>
              </a:r>
            </a:p>
          </p:txBody>
        </p:sp>
      </p:grpSp>
      <p:pic>
        <p:nvPicPr>
          <p:cNvPr id="10259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2581" y="1122548"/>
            <a:ext cx="8982075" cy="4897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243"/>
          <p:cNvSpPr txBox="1"/>
          <p:nvPr/>
        </p:nvSpPr>
        <p:spPr>
          <a:xfrm>
            <a:off x="0" y="-1507"/>
            <a:ext cx="12186584" cy="852277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5" name="TextBox 10244"/>
          <p:cNvSpPr txBox="1"/>
          <p:nvPr/>
        </p:nvSpPr>
        <p:spPr>
          <a:xfrm>
            <a:off x="2366551" y="155563"/>
            <a:ext cx="6234538" cy="5237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“ </a:t>
            </a:r>
            <a:r>
              <a:rPr lang="en-US" altLang="ko-KR" sz="2800" b="1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Use Case Diagram (2)</a:t>
            </a:r>
            <a:r>
              <a:rPr lang="ko-KR" altLang="en-US" sz="2800" b="1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0" lang="ko-KR" altLang="en-US" sz="2800" b="1" i="0" baseline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”</a:t>
            </a:r>
          </a:p>
        </p:txBody>
      </p:sp>
      <p:grpSp>
        <p:nvGrpSpPr>
          <p:cNvPr id="10253" name="Group 1"/>
          <p:cNvGrpSpPr/>
          <p:nvPr/>
        </p:nvGrpSpPr>
        <p:grpSpPr>
          <a:xfrm>
            <a:off x="1053890" y="179341"/>
            <a:ext cx="1015823" cy="499957"/>
            <a:chOff x="1053890" y="179341"/>
            <a:chExt cx="1015823" cy="499957"/>
          </a:xfrm>
        </p:grpSpPr>
        <p:sp>
          <p:nvSpPr>
            <p:cNvPr id="10254" name="TextBox 10253"/>
            <p:cNvSpPr txBox="1"/>
            <p:nvPr/>
          </p:nvSpPr>
          <p:spPr>
            <a:xfrm>
              <a:off x="1053890" y="179341"/>
              <a:ext cx="1015823" cy="499957"/>
            </a:xfrm>
            <a:prstGeom prst="rect">
              <a:avLst/>
            </a:prstGeom>
            <a:solidFill>
              <a:srgbClr val="EEEEEE"/>
            </a:solidFill>
            <a:ln w="12726" cap="flat" cmpd="sng" algn="ctr">
              <a:solidFill>
                <a:srgbClr val="42719B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55" name="TextBox 10254"/>
            <p:cNvSpPr txBox="1"/>
            <p:nvPr/>
          </p:nvSpPr>
          <p:spPr>
            <a:xfrm>
              <a:off x="1292008" y="179341"/>
              <a:ext cx="541206" cy="446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400" b="1" i="0" baseline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</a:rPr>
                <a:t>0</a:t>
              </a:r>
              <a:r>
                <a:rPr lang="en-US" altLang="ko-KR" sz="2400" b="1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</a:rPr>
                <a:t>5</a:t>
              </a:r>
            </a:p>
          </p:txBody>
        </p:sp>
      </p:grpSp>
      <p:pic>
        <p:nvPicPr>
          <p:cNvPr id="10260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1160" y="1122548"/>
            <a:ext cx="9204917" cy="5421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243"/>
          <p:cNvSpPr txBox="1"/>
          <p:nvPr/>
        </p:nvSpPr>
        <p:spPr>
          <a:xfrm>
            <a:off x="0" y="-1507"/>
            <a:ext cx="12186584" cy="852277"/>
          </a:xfrm>
          <a:prstGeom prst="rect">
            <a:avLst/>
          </a:prstGeom>
          <a:solidFill>
            <a:srgbClr val="21212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45" name="TextBox 10244"/>
          <p:cNvSpPr txBox="1"/>
          <p:nvPr/>
        </p:nvSpPr>
        <p:spPr>
          <a:xfrm>
            <a:off x="2366551" y="155563"/>
            <a:ext cx="6234538" cy="5237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“ </a:t>
            </a:r>
            <a:r>
              <a:rPr lang="en-US" altLang="ko-KR" sz="2800" b="1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Use Case Diagram (3)</a:t>
            </a:r>
            <a:r>
              <a:rPr lang="ko-KR" altLang="en-US" sz="2800" b="1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0" lang="ko-KR" altLang="en-US" sz="2800" b="1" i="0" baseline="0" dirty="0">
                <a:solidFill>
                  <a:srgbClr val="EEEEEE">
                    <a:alpha val="100000"/>
                  </a:srgbClr>
                </a:solidFill>
                <a:latin typeface="KoPub돋움체 Bold"/>
                <a:ea typeface="KoPub돋움체 Bold"/>
              </a:rPr>
              <a:t>”</a:t>
            </a:r>
          </a:p>
        </p:txBody>
      </p:sp>
      <p:grpSp>
        <p:nvGrpSpPr>
          <p:cNvPr id="10253" name="Group 1"/>
          <p:cNvGrpSpPr/>
          <p:nvPr/>
        </p:nvGrpSpPr>
        <p:grpSpPr>
          <a:xfrm>
            <a:off x="1053890" y="179341"/>
            <a:ext cx="1015823" cy="499957"/>
            <a:chOff x="1053890" y="179341"/>
            <a:chExt cx="1015823" cy="499957"/>
          </a:xfrm>
        </p:grpSpPr>
        <p:sp>
          <p:nvSpPr>
            <p:cNvPr id="10254" name="TextBox 10253"/>
            <p:cNvSpPr txBox="1"/>
            <p:nvPr/>
          </p:nvSpPr>
          <p:spPr>
            <a:xfrm>
              <a:off x="1053890" y="179341"/>
              <a:ext cx="1015823" cy="499957"/>
            </a:xfrm>
            <a:prstGeom prst="rect">
              <a:avLst/>
            </a:prstGeom>
            <a:solidFill>
              <a:srgbClr val="EEEEEE"/>
            </a:solidFill>
            <a:ln w="12726" cap="flat" cmpd="sng" algn="ctr">
              <a:solidFill>
                <a:srgbClr val="42719B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55" name="TextBox 10254"/>
            <p:cNvSpPr txBox="1"/>
            <p:nvPr/>
          </p:nvSpPr>
          <p:spPr>
            <a:xfrm>
              <a:off x="1292008" y="179341"/>
              <a:ext cx="541206" cy="446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400" b="1" i="0" baseline="0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</a:rPr>
                <a:t>0</a:t>
              </a:r>
              <a:r>
                <a:rPr lang="en-US" altLang="ko-KR" sz="2400" b="1" dirty="0">
                  <a:solidFill>
                    <a:srgbClr val="FF3300">
                      <a:alpha val="100000"/>
                    </a:srgbClr>
                  </a:solidFill>
                  <a:latin typeface="맑은 고딕"/>
                  <a:ea typeface="맑은 고딕"/>
                </a:rPr>
                <a:t>5</a:t>
              </a:r>
            </a:p>
          </p:txBody>
        </p:sp>
      </p:grpSp>
      <p:pic>
        <p:nvPicPr>
          <p:cNvPr id="10260" name="그림 102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26" y="1050521"/>
            <a:ext cx="8740186" cy="528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573</Words>
  <Application>Microsoft Office PowerPoint</Application>
  <PresentationFormat>사용자 지정</PresentationFormat>
  <Paragraphs>146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KoPub바탕체 Light</vt:lpstr>
      <vt:lpstr>KoPub바탕체 Medium</vt:lpstr>
      <vt:lpstr>KoPub돋움체 Medium</vt:lpstr>
      <vt:lpstr>함초롬돋움</vt:lpstr>
      <vt:lpstr>맑은 고딕</vt:lpstr>
      <vt:lpstr>Arial</vt:lpstr>
      <vt:lpstr>KoPub바탕체 Bold</vt:lpstr>
      <vt:lpstr>HNC_GO_B_HINT_GS</vt:lpstr>
      <vt:lpstr>KoPub돋움체 Bold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윤 형석</cp:lastModifiedBy>
  <cp:revision>167</cp:revision>
  <dcterms:created xsi:type="dcterms:W3CDTF">2017-10-09T06:24:25Z</dcterms:created>
  <dcterms:modified xsi:type="dcterms:W3CDTF">2021-12-13T02:23:02Z</dcterms:modified>
  <cp:version>1000.0000.01</cp:version>
</cp:coreProperties>
</file>