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실제 AlgorithmBase와 RandomForestPredictor 호출 다이어그램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1371600" y="1371600"/>
            <a:ext cx="8229600" cy="2743200"/>
          </a:xfrm>
          <a:prstGeom prst="rect">
            <a:avLst/>
          </a:prstGeom>
          <a:solidFill>
            <a:srgbClr val="E6F3FF"/>
          </a:solidFill>
          <a:ln w="25400">
            <a:solidFill>
              <a:srgbClr val="83B7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1"/>
              <a:t>AlgorithmBase (주상위 클래스)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1828800" y="2103120"/>
            <a:ext cx="2103120" cy="64008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83B7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210312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execute()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4389120" y="2103120"/>
            <a:ext cx="2103120" cy="64008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83B7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389120" y="210312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process()</a:t>
            </a:r>
          </a:p>
        </p:txBody>
      </p:sp>
      <p:sp>
        <p:nvSpPr>
          <p:cNvPr id="10" name="Parallelogram 9"/>
          <p:cNvSpPr/>
          <p:nvPr/>
        </p:nvSpPr>
        <p:spPr>
          <a:xfrm>
            <a:off x="7040880" y="2103120"/>
            <a:ext cx="2103120" cy="64008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83B7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040880" y="210312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get_output_data()</a:t>
            </a:r>
          </a:p>
        </p:txBody>
      </p:sp>
      <p:sp>
        <p:nvSpPr>
          <p:cNvPr id="12" name="Parallelogram 11"/>
          <p:cNvSpPr/>
          <p:nvPr/>
        </p:nvSpPr>
        <p:spPr>
          <a:xfrm>
            <a:off x="1828800" y="2926080"/>
            <a:ext cx="2103120" cy="64008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83B7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828800" y="29260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set_input_data()</a:t>
            </a:r>
          </a:p>
        </p:txBody>
      </p:sp>
      <p:sp>
        <p:nvSpPr>
          <p:cNvPr id="14" name="Parallelogram 13"/>
          <p:cNvSpPr/>
          <p:nvPr/>
        </p:nvSpPr>
        <p:spPr>
          <a:xfrm>
            <a:off x="4389120" y="2926080"/>
            <a:ext cx="2103120" cy="64008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83B7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389120" y="29260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get_history()</a:t>
            </a:r>
          </a:p>
        </p:txBody>
      </p:sp>
      <p:sp>
        <p:nvSpPr>
          <p:cNvPr id="16" name="Parallelogram 15"/>
          <p:cNvSpPr/>
          <p:nvPr/>
        </p:nvSpPr>
        <p:spPr>
          <a:xfrm>
            <a:off x="7040880" y="2926080"/>
            <a:ext cx="2103120" cy="64008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83B7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040880" y="29260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clear_data()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0" y="365760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85858"/>
                </a:solidFill>
              </a:rPr>
              <a:t>속성: input_data, output_data, execution_time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71600" y="4389120"/>
            <a:ext cx="8229600" cy="2743200"/>
          </a:xfrm>
          <a:prstGeom prst="rect">
            <a:avLst/>
          </a:prstGeom>
          <a:solidFill>
            <a:srgbClr val="F5EDFF"/>
          </a:solidFill>
          <a:ln w="25400">
            <a:solidFill>
              <a:srgbClr val="BD9F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200400" y="4572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1"/>
              <a:t>RandomForestPredictor (구현 클래스)</a:t>
            </a:r>
          </a:p>
        </p:txBody>
      </p:sp>
      <p:sp>
        <p:nvSpPr>
          <p:cNvPr id="21" name="Parallelogram 20"/>
          <p:cNvSpPr/>
          <p:nvPr/>
        </p:nvSpPr>
        <p:spPr>
          <a:xfrm>
            <a:off x="1645920" y="5029200"/>
            <a:ext cx="1737360" cy="54864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BD9F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645920" y="5029200"/>
            <a:ext cx="17373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__init__()</a:t>
            </a:r>
          </a:p>
        </p:txBody>
      </p:sp>
      <p:sp>
        <p:nvSpPr>
          <p:cNvPr id="23" name="Parallelogram 22"/>
          <p:cNvSpPr/>
          <p:nvPr/>
        </p:nvSpPr>
        <p:spPr>
          <a:xfrm>
            <a:off x="3566160" y="5029200"/>
            <a:ext cx="1737360" cy="54864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BD9F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3566160" y="5029200"/>
            <a:ext cx="17373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_load_model()</a:t>
            </a:r>
          </a:p>
        </p:txBody>
      </p:sp>
      <p:sp>
        <p:nvSpPr>
          <p:cNvPr id="25" name="Parallelogram 24"/>
          <p:cNvSpPr/>
          <p:nvPr/>
        </p:nvSpPr>
        <p:spPr>
          <a:xfrm>
            <a:off x="5486400" y="5029200"/>
            <a:ext cx="1737360" cy="54864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BD9F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5486400" y="5029200"/>
            <a:ext cx="17373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preprocess_data()</a:t>
            </a:r>
          </a:p>
        </p:txBody>
      </p:sp>
      <p:sp>
        <p:nvSpPr>
          <p:cNvPr id="27" name="Parallelogram 26"/>
          <p:cNvSpPr/>
          <p:nvPr/>
        </p:nvSpPr>
        <p:spPr>
          <a:xfrm>
            <a:off x="7406640" y="5029200"/>
            <a:ext cx="1737360" cy="54864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BD9F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7406640" y="5029200"/>
            <a:ext cx="17373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process()</a:t>
            </a:r>
          </a:p>
        </p:txBody>
      </p:sp>
      <p:sp>
        <p:nvSpPr>
          <p:cNvPr id="29" name="Parallelogram 28"/>
          <p:cNvSpPr/>
          <p:nvPr/>
        </p:nvSpPr>
        <p:spPr>
          <a:xfrm>
            <a:off x="2926080" y="5760720"/>
            <a:ext cx="2286000" cy="54864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BD9F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2926080" y="5760720"/>
            <a:ext cx="2286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/>
              <a:t>execute() 오버라이드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6583680"/>
            <a:ext cx="4114800" cy="1371600"/>
          </a:xfrm>
          <a:prstGeom prst="rect">
            <a:avLst/>
          </a:prstGeom>
          <a:solidFill>
            <a:srgbClr val="FFEED9"/>
          </a:solidFill>
          <a:ln w="25400">
            <a:solidFill>
              <a:srgbClr val="FFBB7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5029200" y="667512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/>
              <a:t>실제 RandomForestPredictor 데이터 흐름</a:t>
            </a:r>
          </a:p>
        </p:txBody>
      </p:sp>
      <p:sp>
        <p:nvSpPr>
          <p:cNvPr id="33" name="Parallelogram 32"/>
          <p:cNvSpPr/>
          <p:nvPr/>
        </p:nvSpPr>
        <p:spPr>
          <a:xfrm>
            <a:off x="5212080" y="7132320"/>
            <a:ext cx="1371600" cy="54864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FFBB7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5212080" y="7132320"/>
            <a:ext cx="137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입력 데이터</a:t>
            </a:r>
          </a:p>
        </p:txBody>
      </p:sp>
      <p:sp>
        <p:nvSpPr>
          <p:cNvPr id="35" name="Parallelogram 34"/>
          <p:cNvSpPr/>
          <p:nvPr/>
        </p:nvSpPr>
        <p:spPr>
          <a:xfrm>
            <a:off x="7498079" y="7132320"/>
            <a:ext cx="1371600" cy="548640"/>
          </a:xfrm>
          <a:prstGeom prst="parallelogram">
            <a:avLst/>
          </a:prstGeom>
          <a:solidFill>
            <a:srgbClr val="FFFFFF"/>
          </a:solidFill>
          <a:ln w="25400">
            <a:solidFill>
              <a:srgbClr val="FFBB7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7498079" y="7132320"/>
            <a:ext cx="137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예측 결과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2080" y="6949440"/>
            <a:ext cx="1371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100">
                <a:solidFill>
                  <a:srgbClr val="585858"/>
                </a:solidFill>
              </a:rPr>
              <a:t>입력값 예시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00800" y="7589520"/>
            <a:ext cx="1371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100">
                <a:solidFill>
                  <a:srgbClr val="585858"/>
                </a:solidFill>
              </a:rPr>
              <a:t>weight, position</a:t>
            </a:r>
          </a:p>
        </p:txBody>
      </p:sp>
      <p:sp>
        <p:nvSpPr>
          <p:cNvPr id="39" name="Can 38"/>
          <p:cNvSpPr/>
          <p:nvPr/>
        </p:nvSpPr>
        <p:spPr>
          <a:xfrm>
            <a:off x="6583680" y="7315200"/>
            <a:ext cx="914400" cy="182880"/>
          </a:xfrm>
          <a:prstGeom prst="can">
            <a:avLst/>
          </a:prstGeom>
          <a:solidFill>
            <a:srgbClr val="FFBB73"/>
          </a:solidFill>
          <a:ln w="25400">
            <a:solidFill>
              <a:srgbClr val="FFBB7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Can 39"/>
          <p:cNvSpPr/>
          <p:nvPr/>
        </p:nvSpPr>
        <p:spPr>
          <a:xfrm>
            <a:off x="5486400" y="4114800"/>
            <a:ext cx="274320" cy="274320"/>
          </a:xfrm>
          <a:prstGeom prst="can">
            <a:avLst/>
          </a:prstGeom>
          <a:solidFill>
            <a:srgbClr val="585858"/>
          </a:solidFill>
          <a:ln w="25400">
            <a:solidFill>
              <a:srgbClr val="5858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Can 40"/>
          <p:cNvSpPr/>
          <p:nvPr/>
        </p:nvSpPr>
        <p:spPr>
          <a:xfrm>
            <a:off x="3931920" y="2286000"/>
            <a:ext cx="457200" cy="91440"/>
          </a:xfrm>
          <a:prstGeom prst="can">
            <a:avLst/>
          </a:prstGeom>
          <a:solidFill>
            <a:srgbClr val="FF6B6B"/>
          </a:solidFill>
          <a:ln w="25400">
            <a:solidFill>
              <a:srgbClr val="FF6B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Can 41"/>
          <p:cNvSpPr/>
          <p:nvPr/>
        </p:nvSpPr>
        <p:spPr>
          <a:xfrm>
            <a:off x="6492240" y="2286000"/>
            <a:ext cx="548640" cy="91440"/>
          </a:xfrm>
          <a:prstGeom prst="can">
            <a:avLst/>
          </a:prstGeom>
          <a:solidFill>
            <a:srgbClr val="FF6B6B"/>
          </a:solidFill>
          <a:ln w="25400">
            <a:solidFill>
              <a:srgbClr val="FF6B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Can 42"/>
          <p:cNvSpPr/>
          <p:nvPr/>
        </p:nvSpPr>
        <p:spPr>
          <a:xfrm>
            <a:off x="5212080" y="5486400"/>
            <a:ext cx="274320" cy="274320"/>
          </a:xfrm>
          <a:prstGeom prst="can">
            <a:avLst/>
          </a:prstGeom>
          <a:solidFill>
            <a:srgbClr val="FF6B6B"/>
          </a:solidFill>
          <a:ln w="25400">
            <a:solidFill>
              <a:srgbClr val="FF6B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Can 43"/>
          <p:cNvSpPr/>
          <p:nvPr/>
        </p:nvSpPr>
        <p:spPr>
          <a:xfrm>
            <a:off x="7223760" y="5303520"/>
            <a:ext cx="182880" cy="91440"/>
          </a:xfrm>
          <a:prstGeom prst="can">
            <a:avLst/>
          </a:prstGeom>
          <a:solidFill>
            <a:srgbClr val="FF6B6B"/>
          </a:solidFill>
          <a:ln w="25400">
            <a:solidFill>
              <a:srgbClr val="FF6B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