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31"/>
  </p:handoutMasterIdLst>
  <p:sldIdLst>
    <p:sldId id="256" r:id="rId4"/>
    <p:sldId id="257" r:id="rId6"/>
    <p:sldId id="258" r:id="rId7"/>
    <p:sldId id="267" r:id="rId8"/>
    <p:sldId id="275" r:id="rId9"/>
    <p:sldId id="290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61" r:id="rId20"/>
    <p:sldId id="268" r:id="rId21"/>
    <p:sldId id="262" r:id="rId22"/>
    <p:sldId id="291" r:id="rId23"/>
    <p:sldId id="292" r:id="rId24"/>
    <p:sldId id="269" r:id="rId25"/>
    <p:sldId id="297" r:id="rId26"/>
    <p:sldId id="263" r:id="rId27"/>
    <p:sldId id="260" r:id="rId28"/>
    <p:sldId id="296" r:id="rId29"/>
    <p:sldId id="274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9FCC"/>
    <a:srgbClr val="7F7F7F"/>
    <a:srgbClr val="EFF6FC"/>
    <a:srgbClr val="D9D9D9"/>
    <a:srgbClr val="DCDCDC"/>
    <a:srgbClr val="F0F0F0"/>
    <a:srgbClr val="E6E6E6"/>
    <a:srgbClr val="C8C8C8"/>
    <a:srgbClr val="FFFFFF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07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handoutMaster" Target="handoutMasters/handoutMaster1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1. </a:t>
            </a:r>
            <a:r>
              <a:rPr lang="zh-CN" altLang="en-US"/>
              <a:t>升级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1. </a:t>
            </a:r>
            <a:r>
              <a:rPr lang="zh-CN" altLang="en-US"/>
              <a:t>连锁更新问题：为什么是记录当前节点的长度？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1. </a:t>
            </a:r>
            <a:r>
              <a:rPr lang="zh-CN" altLang="en-US"/>
              <a:t>为什么</a:t>
            </a:r>
            <a:r>
              <a:rPr lang="en-US" altLang="zh-CN"/>
              <a:t>zset</a:t>
            </a:r>
            <a:r>
              <a:rPr lang="zh-CN" altLang="en-US"/>
              <a:t>要用【</a:t>
            </a:r>
            <a:r>
              <a:rPr lang="en-US" altLang="zh-CN">
                <a:sym typeface="+mn-ea"/>
              </a:rPr>
              <a:t>skiplist</a:t>
            </a:r>
            <a:r>
              <a:rPr lang="zh-CN" altLang="en-US">
                <a:sym typeface="+mn-ea"/>
              </a:rPr>
              <a:t>（跳表）</a:t>
            </a:r>
            <a:r>
              <a:rPr lang="en-US" altLang="zh-CN">
                <a:sym typeface="+mn-ea"/>
              </a:rPr>
              <a:t>+</a:t>
            </a:r>
            <a:r>
              <a:rPr lang="zh-CN" altLang="en-US">
                <a:sym typeface="+mn-ea"/>
              </a:rPr>
              <a:t>字典（</a:t>
            </a:r>
            <a:r>
              <a:rPr lang="en-US" altLang="zh-CN">
                <a:sym typeface="+mn-ea"/>
              </a:rPr>
              <a:t>hashtable</a:t>
            </a:r>
            <a:r>
              <a:rPr lang="zh-CN" altLang="en-US">
                <a:sym typeface="+mn-ea"/>
              </a:rPr>
              <a:t>）</a:t>
            </a:r>
            <a:r>
              <a:rPr lang="zh-CN" altLang="en-US"/>
              <a:t>】两种数据结构实现？ </a:t>
            </a:r>
            <a:endParaRPr lang="zh-CN" altLang="en-US"/>
          </a:p>
          <a:p>
            <a:r>
              <a:rPr lang="en-US" altLang="zh-CN"/>
              <a:t>----</a:t>
            </a:r>
            <a:r>
              <a:rPr lang="zh-CN" altLang="en-US"/>
              <a:t>》 性能问题</a:t>
            </a:r>
            <a:endParaRPr lang="zh-CN" altLang="en-US"/>
          </a:p>
          <a:p>
            <a:r>
              <a:rPr lang="en-US" altLang="zh-CN"/>
              <a:t>skiplist</a:t>
            </a:r>
            <a:r>
              <a:rPr lang="zh-CN" altLang="en-US"/>
              <a:t>执行</a:t>
            </a:r>
            <a:r>
              <a:rPr lang="en-US" altLang="zh-CN"/>
              <a:t>zscore</a:t>
            </a:r>
            <a:r>
              <a:rPr lang="zh-CN" altLang="en-US"/>
              <a:t>时需要遍历整个列表</a:t>
            </a:r>
            <a:endParaRPr lang="zh-CN" altLang="en-US"/>
          </a:p>
          <a:p>
            <a:r>
              <a:rPr lang="en-US" altLang="zh-CN"/>
              <a:t>hashtable</a:t>
            </a:r>
            <a:r>
              <a:rPr lang="zh-CN" altLang="en-US"/>
              <a:t>执行</a:t>
            </a:r>
            <a:r>
              <a:rPr lang="en-US" altLang="zh-CN"/>
              <a:t>zrange</a:t>
            </a:r>
            <a:r>
              <a:rPr lang="zh-CN" altLang="en-US"/>
              <a:t>时需要遍历整个哈希表</a:t>
            </a:r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redis</a:t>
            </a:r>
            <a:r>
              <a:rPr lang="zh-CN" altLang="en-US"/>
              <a:t>的所有键值对都是以对象的方式存储的，</a:t>
            </a:r>
            <a:r>
              <a:rPr lang="en-US" altLang="zh-CN"/>
              <a:t>redis</a:t>
            </a:r>
            <a:r>
              <a:rPr lang="zh-CN" altLang="en-US"/>
              <a:t>一共有五种对象：字符串、列表、哈希、集合、有序集合</a:t>
            </a:r>
            <a:endParaRPr lang="zh-CN" altLang="en-US"/>
          </a:p>
          <a:p>
            <a:r>
              <a:rPr lang="zh-CN" altLang="en-US"/>
              <a:t>每个</a:t>
            </a:r>
            <a:r>
              <a:rPr lang="en-US" altLang="zh-CN"/>
              <a:t>key</a:t>
            </a:r>
            <a:r>
              <a:rPr lang="zh-CN" altLang="en-US"/>
              <a:t>都是字符串对象</a:t>
            </a:r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为什么会有两种持久化方式？</a:t>
            </a:r>
            <a:endParaRPr lang="zh-CN" altLang="en-US"/>
          </a:p>
          <a:p>
            <a:r>
              <a:rPr lang="en-US" altLang="zh-CN"/>
              <a:t>RDB</a:t>
            </a:r>
            <a:r>
              <a:rPr lang="zh-CN" altLang="en-US"/>
              <a:t>的缺点是什么？</a:t>
            </a:r>
            <a:endParaRPr lang="zh-CN" altLang="en-US"/>
          </a:p>
          <a:p>
            <a:r>
              <a:rPr lang="en-US" altLang="zh-CN"/>
              <a:t>AOF</a:t>
            </a:r>
            <a:r>
              <a:rPr lang="zh-CN" altLang="en-US"/>
              <a:t>的缺点是什么？</a:t>
            </a:r>
            <a:endParaRPr lang="zh-CN" altLang="en-US"/>
          </a:p>
          <a:p>
            <a:r>
              <a:rPr lang="en-US" altLang="zh-CN"/>
              <a:t>AOF</a:t>
            </a:r>
            <a:r>
              <a:rPr lang="zh-CN" altLang="en-US"/>
              <a:t>重写</a:t>
            </a:r>
            <a:endParaRPr lang="zh-CN" altLang="en-US"/>
          </a:p>
          <a:p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混合持久化</a:t>
            </a:r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一、文件事件、时间事件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文件事件基于 </a:t>
            </a:r>
            <a:r>
              <a:rPr lang="en-US" altLang="zh-CN">
                <a:sym typeface="+mn-ea"/>
              </a:rPr>
              <a:t>epoll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i/o</a:t>
            </a:r>
            <a:r>
              <a:rPr lang="zh-CN" altLang="en-US">
                <a:sym typeface="+mn-ea"/>
              </a:rPr>
              <a:t>多路复用</a:t>
            </a:r>
            <a:endParaRPr lang="zh-CN" altLang="en-US"/>
          </a:p>
          <a:p>
            <a:r>
              <a:rPr lang="zh-CN" altLang="en-US">
                <a:sym typeface="+mn-ea"/>
              </a:rPr>
              <a:t>事件事件</a:t>
            </a:r>
            <a:endParaRPr lang="zh-CN" altLang="en-US"/>
          </a:p>
          <a:p>
            <a:r>
              <a:rPr lang="en-US" altLang="zh-CN">
                <a:sym typeface="+mn-ea"/>
              </a:rPr>
              <a:t>serverCron</a:t>
            </a:r>
            <a:r>
              <a:rPr lang="zh-CN" altLang="en-US">
                <a:sym typeface="+mn-ea"/>
              </a:rPr>
              <a:t>函数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pPr algn="l"/>
            <a:r>
              <a:rPr lang="en-US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1. redis</a:t>
            </a: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服务器是一个事件驱动程序 </a:t>
            </a:r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-- </a:t>
            </a: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文件事件、时间事件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algn="l"/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algn="l"/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2. </a:t>
            </a: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文件事件是基于</a:t>
            </a:r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Reactor</a:t>
            </a: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模式实现的网络通信程序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algn="l"/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algn="l"/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3. </a:t>
            </a: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时间事件分为定时事件和周期事件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  <a:p>
            <a:endParaRPr lang="zh-CN" altLang="en-US"/>
          </a:p>
          <a:p>
            <a:r>
              <a:rPr lang="zh-CN" altLang="en-US"/>
              <a:t>二、过期</a:t>
            </a:r>
            <a:r>
              <a:rPr lang="en-US" altLang="zh-CN"/>
              <a:t>key</a:t>
            </a:r>
            <a:r>
              <a:rPr lang="zh-CN" altLang="en-US"/>
              <a:t>清理</a:t>
            </a:r>
            <a:endParaRPr lang="zh-CN" altLang="en-US"/>
          </a:p>
          <a:p>
            <a:r>
              <a:rPr lang="zh-CN" altLang="en-US"/>
              <a:t>惰性删除 </a:t>
            </a:r>
            <a:r>
              <a:rPr lang="en-US" altLang="zh-CN"/>
              <a:t>+ </a:t>
            </a:r>
            <a:r>
              <a:rPr lang="zh-CN" altLang="en-US"/>
              <a:t>定时随机轮询删除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三、主从复制与哨兵高可用</a:t>
            </a:r>
            <a:endParaRPr lang="zh-CN" altLang="en-US"/>
          </a:p>
          <a:p>
            <a:r>
              <a:rPr lang="zh-CN" altLang="en-US"/>
              <a:t>同步</a:t>
            </a:r>
            <a:r>
              <a:rPr lang="en-US" altLang="zh-CN"/>
              <a:t>sync + </a:t>
            </a:r>
            <a:r>
              <a:rPr lang="zh-CN" altLang="en-US"/>
              <a:t>命令传播</a:t>
            </a:r>
            <a:br>
              <a:rPr lang="zh-CN" altLang="en-US"/>
            </a:br>
            <a:endParaRPr lang="zh-CN" altLang="en-US"/>
          </a:p>
          <a:p>
            <a:r>
              <a:rPr lang="zh-CN" altLang="en-US"/>
              <a:t>四、集群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1. </a:t>
            </a:r>
            <a:r>
              <a:rPr lang="zh-CN" altLang="en-US"/>
              <a:t>常熟复杂读获取字符串长度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杜绝缓冲区溢出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减少内存申请次数：惰性释放</a:t>
            </a:r>
            <a:endParaRPr lang="zh-CN" altLang="en-US"/>
          </a:p>
          <a:p>
            <a:r>
              <a:rPr lang="en-US" altLang="zh-CN"/>
              <a:t>4. </a:t>
            </a:r>
            <a:r>
              <a:rPr lang="zh-CN" altLang="en-US"/>
              <a:t>二进制安全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双端、无环链表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1. </a:t>
            </a:r>
            <a:r>
              <a:rPr lang="zh-CN" altLang="en-US"/>
              <a:t>链表解决键冲突</a:t>
            </a:r>
            <a:endParaRPr lang="en-US" altLang="zh-CN"/>
          </a:p>
          <a:p>
            <a:r>
              <a:rPr lang="en-US" altLang="zh-CN"/>
              <a:t>2. </a:t>
            </a:r>
            <a:r>
              <a:rPr lang="zh-CN" altLang="en-US"/>
              <a:t>渐进式</a:t>
            </a:r>
            <a:r>
              <a:rPr lang="en-US" altLang="zh-CN"/>
              <a:t>rehash</a:t>
            </a:r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tags" Target="../tags/tag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tags" Target="../tags/tag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3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4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5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6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7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8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9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0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21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2.xml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3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24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3.xml"/><Relationship Id="rId2" Type="http://schemas.openxmlformats.org/officeDocument/2006/relationships/tags" Target="../tags/tag6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3.xml"/><Relationship Id="rId2" Type="http://schemas.openxmlformats.org/officeDocument/2006/relationships/tags" Target="../tags/tag8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9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0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1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2957830" y="2403475"/>
            <a:ext cx="6221095" cy="2051050"/>
            <a:chOff x="5746" y="3686"/>
            <a:chExt cx="9797" cy="3230"/>
          </a:xfrm>
        </p:grpSpPr>
        <p:sp>
          <p:nvSpPr>
            <p:cNvPr id="6" name="任意多边形 5"/>
            <p:cNvSpPr/>
            <p:nvPr/>
          </p:nvSpPr>
          <p:spPr>
            <a:xfrm rot="2700000">
              <a:off x="6108" y="4099"/>
              <a:ext cx="1755" cy="1755"/>
            </a:xfrm>
            <a:custGeom>
              <a:avLst/>
              <a:gdLst>
                <a:gd name="connsiteX0" fmla="*/ 395 w 1755"/>
                <a:gd name="connsiteY0" fmla="*/ 404 h 1755"/>
                <a:gd name="connsiteX1" fmla="*/ 1755 w 1755"/>
                <a:gd name="connsiteY1" fmla="*/ 0 h 1755"/>
                <a:gd name="connsiteX2" fmla="*/ 1314 w 1755"/>
                <a:gd name="connsiteY2" fmla="*/ 1341 h 1755"/>
                <a:gd name="connsiteX3" fmla="*/ 0 w 1755"/>
                <a:gd name="connsiteY3" fmla="*/ 1755 h 1755"/>
                <a:gd name="connsiteX4" fmla="*/ 395 w 1755"/>
                <a:gd name="connsiteY4" fmla="*/ 404 h 1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5" h="1755">
                  <a:moveTo>
                    <a:pt x="395" y="404"/>
                  </a:moveTo>
                  <a:lnTo>
                    <a:pt x="1755" y="0"/>
                  </a:lnTo>
                  <a:lnTo>
                    <a:pt x="1314" y="1341"/>
                  </a:lnTo>
                  <a:lnTo>
                    <a:pt x="0" y="1755"/>
                  </a:lnTo>
                  <a:lnTo>
                    <a:pt x="395" y="40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5746" y="4970"/>
              <a:ext cx="1215" cy="1946"/>
            </a:xfrm>
            <a:custGeom>
              <a:avLst/>
              <a:gdLst>
                <a:gd name="connsiteX0" fmla="*/ 0 w 1215"/>
                <a:gd name="connsiteY0" fmla="*/ 0 h 1946"/>
                <a:gd name="connsiteX1" fmla="*/ 1215 w 1215"/>
                <a:gd name="connsiteY1" fmla="*/ 641 h 1946"/>
                <a:gd name="connsiteX2" fmla="*/ 1215 w 1215"/>
                <a:gd name="connsiteY2" fmla="*/ 1946 h 1946"/>
                <a:gd name="connsiteX3" fmla="*/ 0 w 1215"/>
                <a:gd name="connsiteY3" fmla="*/ 1286 h 1946"/>
                <a:gd name="connsiteX4" fmla="*/ 0 w 1215"/>
                <a:gd name="connsiteY4" fmla="*/ 0 h 1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5" h="1946">
                  <a:moveTo>
                    <a:pt x="0" y="0"/>
                  </a:moveTo>
                  <a:lnTo>
                    <a:pt x="1215" y="641"/>
                  </a:lnTo>
                  <a:lnTo>
                    <a:pt x="1215" y="1946"/>
                  </a:lnTo>
                  <a:lnTo>
                    <a:pt x="0" y="1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任意多边形 11"/>
            <p:cNvSpPr/>
            <p:nvPr/>
          </p:nvSpPr>
          <p:spPr>
            <a:xfrm rot="2700000">
              <a:off x="8608" y="4099"/>
              <a:ext cx="1755" cy="1755"/>
            </a:xfrm>
            <a:custGeom>
              <a:avLst/>
              <a:gdLst>
                <a:gd name="connsiteX0" fmla="*/ 395 w 1755"/>
                <a:gd name="connsiteY0" fmla="*/ 404 h 1755"/>
                <a:gd name="connsiteX1" fmla="*/ 1755 w 1755"/>
                <a:gd name="connsiteY1" fmla="*/ 0 h 1755"/>
                <a:gd name="connsiteX2" fmla="*/ 1314 w 1755"/>
                <a:gd name="connsiteY2" fmla="*/ 1341 h 1755"/>
                <a:gd name="connsiteX3" fmla="*/ 0 w 1755"/>
                <a:gd name="connsiteY3" fmla="*/ 1755 h 1755"/>
                <a:gd name="connsiteX4" fmla="*/ 395 w 1755"/>
                <a:gd name="connsiteY4" fmla="*/ 404 h 1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5" h="1755">
                  <a:moveTo>
                    <a:pt x="395" y="404"/>
                  </a:moveTo>
                  <a:lnTo>
                    <a:pt x="1755" y="0"/>
                  </a:lnTo>
                  <a:lnTo>
                    <a:pt x="1314" y="1341"/>
                  </a:lnTo>
                  <a:lnTo>
                    <a:pt x="0" y="1755"/>
                  </a:lnTo>
                  <a:lnTo>
                    <a:pt x="395" y="40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8246" y="4970"/>
              <a:ext cx="1215" cy="1946"/>
            </a:xfrm>
            <a:custGeom>
              <a:avLst/>
              <a:gdLst>
                <a:gd name="connsiteX0" fmla="*/ 0 w 1215"/>
                <a:gd name="connsiteY0" fmla="*/ 0 h 1946"/>
                <a:gd name="connsiteX1" fmla="*/ 1215 w 1215"/>
                <a:gd name="connsiteY1" fmla="*/ 641 h 1946"/>
                <a:gd name="connsiteX2" fmla="*/ 1215 w 1215"/>
                <a:gd name="connsiteY2" fmla="*/ 1946 h 1946"/>
                <a:gd name="connsiteX3" fmla="*/ 0 w 1215"/>
                <a:gd name="connsiteY3" fmla="*/ 1286 h 1946"/>
                <a:gd name="connsiteX4" fmla="*/ 0 w 1215"/>
                <a:gd name="connsiteY4" fmla="*/ 0 h 1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5" h="1946">
                  <a:moveTo>
                    <a:pt x="0" y="0"/>
                  </a:moveTo>
                  <a:lnTo>
                    <a:pt x="1215" y="641"/>
                  </a:lnTo>
                  <a:lnTo>
                    <a:pt x="1215" y="1946"/>
                  </a:lnTo>
                  <a:lnTo>
                    <a:pt x="0" y="1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8691" y="3686"/>
              <a:ext cx="1589" cy="1598"/>
            </a:xfrm>
            <a:prstGeom prst="rect">
              <a:avLst/>
            </a:prstGeom>
            <a:noFill/>
            <a:effectLst/>
            <a:scene3d>
              <a:camera prst="perspectiveBelow"/>
              <a:lightRig rig="threePt" dir="t"/>
            </a:scene3d>
            <a:sp3d extrusionH="76200">
              <a:contourClr>
                <a:srgbClr val="FFFFFF"/>
              </a:contourClr>
            </a:sp3d>
          </p:spPr>
          <p:txBody>
            <a:bodyPr wrap="square" rtlCol="0">
              <a:spAutoFit/>
              <a:sp3d prstMaterial="metal"/>
            </a:bodyPr>
            <a:p>
              <a:endParaRPr lang="zh-CN" altLang="en-US" sz="6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 rot="2700000">
              <a:off x="11148" y="4099"/>
              <a:ext cx="1755" cy="1755"/>
            </a:xfrm>
            <a:custGeom>
              <a:avLst/>
              <a:gdLst>
                <a:gd name="connsiteX0" fmla="*/ 395 w 1755"/>
                <a:gd name="connsiteY0" fmla="*/ 404 h 1755"/>
                <a:gd name="connsiteX1" fmla="*/ 1755 w 1755"/>
                <a:gd name="connsiteY1" fmla="*/ 0 h 1755"/>
                <a:gd name="connsiteX2" fmla="*/ 1314 w 1755"/>
                <a:gd name="connsiteY2" fmla="*/ 1341 h 1755"/>
                <a:gd name="connsiteX3" fmla="*/ 0 w 1755"/>
                <a:gd name="connsiteY3" fmla="*/ 1755 h 1755"/>
                <a:gd name="connsiteX4" fmla="*/ 395 w 1755"/>
                <a:gd name="connsiteY4" fmla="*/ 404 h 1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5" h="1755">
                  <a:moveTo>
                    <a:pt x="395" y="404"/>
                  </a:moveTo>
                  <a:lnTo>
                    <a:pt x="1755" y="0"/>
                  </a:lnTo>
                  <a:lnTo>
                    <a:pt x="1314" y="1341"/>
                  </a:lnTo>
                  <a:lnTo>
                    <a:pt x="0" y="1755"/>
                  </a:lnTo>
                  <a:lnTo>
                    <a:pt x="395" y="40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10786" y="4970"/>
              <a:ext cx="1215" cy="1946"/>
            </a:xfrm>
            <a:custGeom>
              <a:avLst/>
              <a:gdLst>
                <a:gd name="connsiteX0" fmla="*/ 0 w 1215"/>
                <a:gd name="connsiteY0" fmla="*/ 0 h 1946"/>
                <a:gd name="connsiteX1" fmla="*/ 1215 w 1215"/>
                <a:gd name="connsiteY1" fmla="*/ 641 h 1946"/>
                <a:gd name="connsiteX2" fmla="*/ 1215 w 1215"/>
                <a:gd name="connsiteY2" fmla="*/ 1946 h 1946"/>
                <a:gd name="connsiteX3" fmla="*/ 0 w 1215"/>
                <a:gd name="connsiteY3" fmla="*/ 1286 h 1946"/>
                <a:gd name="connsiteX4" fmla="*/ 0 w 1215"/>
                <a:gd name="connsiteY4" fmla="*/ 0 h 1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5" h="1946">
                  <a:moveTo>
                    <a:pt x="0" y="0"/>
                  </a:moveTo>
                  <a:lnTo>
                    <a:pt x="1215" y="641"/>
                  </a:lnTo>
                  <a:lnTo>
                    <a:pt x="1215" y="1946"/>
                  </a:lnTo>
                  <a:lnTo>
                    <a:pt x="0" y="1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1231" y="3686"/>
              <a:ext cx="1589" cy="1598"/>
            </a:xfrm>
            <a:prstGeom prst="rect">
              <a:avLst/>
            </a:prstGeom>
            <a:noFill/>
            <a:effectLst/>
            <a:scene3d>
              <a:camera prst="perspectiveBelow"/>
              <a:lightRig rig="threePt" dir="t"/>
            </a:scene3d>
            <a:sp3d extrusionH="76200">
              <a:contourClr>
                <a:srgbClr val="FFFFFF"/>
              </a:contourClr>
            </a:sp3d>
          </p:spPr>
          <p:txBody>
            <a:bodyPr wrap="square" rtlCol="0">
              <a:spAutoFit/>
              <a:sp3d prstMaterial="metal"/>
            </a:bodyPr>
            <a:p>
              <a:endParaRPr lang="zh-CN" altLang="en-US" sz="6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endParaRPr>
            </a:p>
          </p:txBody>
        </p:sp>
        <p:sp>
          <p:nvSpPr>
            <p:cNvPr id="18" name="任意多边形 17"/>
            <p:cNvSpPr/>
            <p:nvPr/>
          </p:nvSpPr>
          <p:spPr>
            <a:xfrm rot="2700000">
              <a:off x="13788" y="4099"/>
              <a:ext cx="1755" cy="1755"/>
            </a:xfrm>
            <a:custGeom>
              <a:avLst/>
              <a:gdLst>
                <a:gd name="connsiteX0" fmla="*/ 395 w 1755"/>
                <a:gd name="connsiteY0" fmla="*/ 404 h 1755"/>
                <a:gd name="connsiteX1" fmla="*/ 1755 w 1755"/>
                <a:gd name="connsiteY1" fmla="*/ 0 h 1755"/>
                <a:gd name="connsiteX2" fmla="*/ 1314 w 1755"/>
                <a:gd name="connsiteY2" fmla="*/ 1341 h 1755"/>
                <a:gd name="connsiteX3" fmla="*/ 0 w 1755"/>
                <a:gd name="connsiteY3" fmla="*/ 1755 h 1755"/>
                <a:gd name="connsiteX4" fmla="*/ 395 w 1755"/>
                <a:gd name="connsiteY4" fmla="*/ 404 h 1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5" h="1755">
                  <a:moveTo>
                    <a:pt x="395" y="404"/>
                  </a:moveTo>
                  <a:lnTo>
                    <a:pt x="1755" y="0"/>
                  </a:lnTo>
                  <a:lnTo>
                    <a:pt x="1314" y="1341"/>
                  </a:lnTo>
                  <a:lnTo>
                    <a:pt x="0" y="1755"/>
                  </a:lnTo>
                  <a:lnTo>
                    <a:pt x="395" y="40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13426" y="4970"/>
              <a:ext cx="1215" cy="1946"/>
            </a:xfrm>
            <a:custGeom>
              <a:avLst/>
              <a:gdLst>
                <a:gd name="connsiteX0" fmla="*/ 0 w 1215"/>
                <a:gd name="connsiteY0" fmla="*/ 0 h 1946"/>
                <a:gd name="connsiteX1" fmla="*/ 1215 w 1215"/>
                <a:gd name="connsiteY1" fmla="*/ 641 h 1946"/>
                <a:gd name="connsiteX2" fmla="*/ 1215 w 1215"/>
                <a:gd name="connsiteY2" fmla="*/ 1946 h 1946"/>
                <a:gd name="connsiteX3" fmla="*/ 0 w 1215"/>
                <a:gd name="connsiteY3" fmla="*/ 1286 h 1946"/>
                <a:gd name="connsiteX4" fmla="*/ 0 w 1215"/>
                <a:gd name="connsiteY4" fmla="*/ 0 h 1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5" h="1946">
                  <a:moveTo>
                    <a:pt x="0" y="0"/>
                  </a:moveTo>
                  <a:lnTo>
                    <a:pt x="1215" y="641"/>
                  </a:lnTo>
                  <a:lnTo>
                    <a:pt x="1215" y="1946"/>
                  </a:lnTo>
                  <a:lnTo>
                    <a:pt x="0" y="1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3871" y="3686"/>
              <a:ext cx="1589" cy="1598"/>
            </a:xfrm>
            <a:prstGeom prst="rect">
              <a:avLst/>
            </a:prstGeom>
            <a:noFill/>
            <a:effectLst/>
            <a:scene3d>
              <a:camera prst="perspectiveBelow"/>
              <a:lightRig rig="threePt" dir="t"/>
            </a:scene3d>
            <a:sp3d extrusionH="76200">
              <a:contourClr>
                <a:srgbClr val="FFFFFF"/>
              </a:contourClr>
            </a:sp3d>
          </p:spPr>
          <p:txBody>
            <a:bodyPr wrap="square" rtlCol="0">
              <a:spAutoFit/>
              <a:sp3d prstMaterial="metal"/>
            </a:bodyPr>
            <a:p>
              <a:endParaRPr lang="zh-CN" altLang="en-US" sz="6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191" y="3686"/>
              <a:ext cx="9269" cy="1598"/>
            </a:xfrm>
            <a:prstGeom prst="rect">
              <a:avLst/>
            </a:prstGeom>
            <a:noFill/>
            <a:effectLst/>
            <a:scene3d>
              <a:camera prst="perspectiveBelow"/>
              <a:lightRig rig="threePt" dir="t"/>
            </a:scene3d>
            <a:sp3d extrusionH="76200">
              <a:contourClr>
                <a:srgbClr val="FFFFFF"/>
              </a:contourClr>
            </a:sp3d>
          </p:spPr>
          <p:txBody>
            <a:bodyPr wrap="square" rtlCol="0">
              <a:spAutoFit/>
              <a:sp3d prstMaterial="metal"/>
            </a:bodyPr>
            <a:p>
              <a:r>
                <a:rPr lang="en-US" altLang="zh-CN" sz="6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redis</a:t>
              </a:r>
              <a:r>
                <a:rPr lang="zh-CN" altLang="en-US" sz="6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设计与实现</a:t>
              </a:r>
              <a:endParaRPr lang="zh-CN" altLang="en-US" sz="6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561975" y="495300"/>
            <a:ext cx="11068050" cy="5867400"/>
          </a:xfrm>
          <a:prstGeom prst="rect">
            <a:avLst/>
          </a:prstGeom>
          <a:noFill/>
          <a:ln w="12700" cmpd="sng">
            <a:solidFill>
              <a:schemeClr val="tx1">
                <a:lumMod val="85000"/>
                <a:lumOff val="15000"/>
                <a:alpha val="43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4" name="直接连接符 23"/>
          <p:cNvCxnSpPr/>
          <p:nvPr/>
        </p:nvCxnSpPr>
        <p:spPr>
          <a:xfrm>
            <a:off x="777240" y="704850"/>
            <a:ext cx="0" cy="952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777240" y="704850"/>
            <a:ext cx="1028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rot="16200000" flipH="1">
            <a:off x="10922000" y="5683250"/>
            <a:ext cx="0" cy="952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rot="16200000">
            <a:off x="10883900" y="5652770"/>
            <a:ext cx="1028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5" name="组合 44"/>
          <p:cNvGrpSpPr/>
          <p:nvPr/>
        </p:nvGrpSpPr>
        <p:grpSpPr>
          <a:xfrm>
            <a:off x="1934210" y="739140"/>
            <a:ext cx="8323580" cy="5442585"/>
            <a:chOff x="3046" y="1164"/>
            <a:chExt cx="13108" cy="8571"/>
          </a:xfrm>
        </p:grpSpPr>
        <p:sp>
          <p:nvSpPr>
            <p:cNvPr id="6" name="椭圆 5"/>
            <p:cNvSpPr/>
            <p:nvPr/>
          </p:nvSpPr>
          <p:spPr>
            <a:xfrm>
              <a:off x="6184" y="8584"/>
              <a:ext cx="6831" cy="1151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9381" y="8322"/>
              <a:ext cx="442" cy="7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3046" y="1164"/>
              <a:ext cx="13108" cy="5982"/>
            </a:xfrm>
            <a:prstGeom prst="roundRect">
              <a:avLst>
                <a:gd name="adj" fmla="val 5773"/>
              </a:avLst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 rot="5400000">
              <a:off x="8542" y="7801"/>
              <a:ext cx="2117" cy="442"/>
            </a:xfrm>
            <a:custGeom>
              <a:avLst/>
              <a:gdLst>
                <a:gd name="connsiteX0" fmla="*/ 0 w 2117"/>
                <a:gd name="connsiteY0" fmla="*/ 122 h 442"/>
                <a:gd name="connsiteX1" fmla="*/ 122 w 2117"/>
                <a:gd name="connsiteY1" fmla="*/ 0 h 442"/>
                <a:gd name="connsiteX2" fmla="*/ 2037 w 2117"/>
                <a:gd name="connsiteY2" fmla="*/ 2 h 442"/>
                <a:gd name="connsiteX3" fmla="*/ 2117 w 2117"/>
                <a:gd name="connsiteY3" fmla="*/ 212 h 442"/>
                <a:gd name="connsiteX4" fmla="*/ 2037 w 2117"/>
                <a:gd name="connsiteY4" fmla="*/ 442 h 442"/>
                <a:gd name="connsiteX5" fmla="*/ 122 w 2117"/>
                <a:gd name="connsiteY5" fmla="*/ 440 h 442"/>
                <a:gd name="connsiteX6" fmla="*/ 0 w 2117"/>
                <a:gd name="connsiteY6" fmla="*/ 318 h 442"/>
                <a:gd name="connsiteX7" fmla="*/ 0 w 2117"/>
                <a:gd name="connsiteY7" fmla="*/ 122 h 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17" h="442">
                  <a:moveTo>
                    <a:pt x="0" y="122"/>
                  </a:moveTo>
                  <a:cubicBezTo>
                    <a:pt x="0" y="55"/>
                    <a:pt x="55" y="0"/>
                    <a:pt x="122" y="0"/>
                  </a:cubicBezTo>
                  <a:lnTo>
                    <a:pt x="2037" y="2"/>
                  </a:lnTo>
                  <a:cubicBezTo>
                    <a:pt x="2127" y="12"/>
                    <a:pt x="2117" y="145"/>
                    <a:pt x="2117" y="212"/>
                  </a:cubicBezTo>
                  <a:cubicBezTo>
                    <a:pt x="2117" y="279"/>
                    <a:pt x="2104" y="442"/>
                    <a:pt x="2037" y="442"/>
                  </a:cubicBezTo>
                  <a:lnTo>
                    <a:pt x="122" y="440"/>
                  </a:lnTo>
                  <a:cubicBezTo>
                    <a:pt x="55" y="440"/>
                    <a:pt x="0" y="385"/>
                    <a:pt x="0" y="318"/>
                  </a:cubicBezTo>
                  <a:lnTo>
                    <a:pt x="0" y="122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47000">
                  <a:srgbClr val="EFF6FC"/>
                </a:gs>
                <a:gs pos="99000">
                  <a:schemeClr val="accent1">
                    <a:lumMod val="40000"/>
                    <a:lumOff val="60000"/>
                  </a:schemeClr>
                </a:gs>
              </a:gsLst>
              <a:lin ang="16200000" scaled="0"/>
            </a:gra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40" name="任意多边形 39"/>
            <p:cNvSpPr/>
            <p:nvPr/>
          </p:nvSpPr>
          <p:spPr>
            <a:xfrm>
              <a:off x="3046" y="6801"/>
              <a:ext cx="13108" cy="345"/>
            </a:xfrm>
            <a:custGeom>
              <a:avLst/>
              <a:gdLst>
                <a:gd name="connsiteX0" fmla="*/ 12496 w 12496"/>
                <a:gd name="connsiteY0" fmla="*/ 0 h 345"/>
                <a:gd name="connsiteX1" fmla="*/ 12151 w 12496"/>
                <a:gd name="connsiteY1" fmla="*/ 345 h 345"/>
                <a:gd name="connsiteX2" fmla="*/ 345 w 12496"/>
                <a:gd name="connsiteY2" fmla="*/ 345 h 345"/>
                <a:gd name="connsiteX3" fmla="*/ 0 w 12496"/>
                <a:gd name="connsiteY3" fmla="*/ 0 h 345"/>
                <a:gd name="connsiteX4" fmla="*/ 12496 w 12496"/>
                <a:gd name="connsiteY4" fmla="*/ 0 h 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96" h="345">
                  <a:moveTo>
                    <a:pt x="12496" y="0"/>
                  </a:moveTo>
                  <a:cubicBezTo>
                    <a:pt x="12496" y="191"/>
                    <a:pt x="12341" y="345"/>
                    <a:pt x="12151" y="345"/>
                  </a:cubicBezTo>
                  <a:lnTo>
                    <a:pt x="345" y="345"/>
                  </a:lnTo>
                  <a:cubicBezTo>
                    <a:pt x="155" y="345"/>
                    <a:pt x="0" y="191"/>
                    <a:pt x="0" y="0"/>
                  </a:cubicBezTo>
                  <a:lnTo>
                    <a:pt x="12496" y="0"/>
                  </a:lnTo>
                  <a:close/>
                </a:path>
              </a:pathLst>
            </a:custGeom>
            <a:gradFill>
              <a:gsLst>
                <a:gs pos="10000">
                  <a:srgbClr val="EFF6FC"/>
                </a:gs>
                <a:gs pos="79000">
                  <a:schemeClr val="accent1">
                    <a:lumMod val="45000"/>
                    <a:lumOff val="55000"/>
                  </a:schemeClr>
                </a:gs>
              </a:gsLst>
              <a:lin ang="5400000" scaled="0"/>
            </a:gra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任意多边形 43"/>
            <p:cNvSpPr/>
            <p:nvPr/>
          </p:nvSpPr>
          <p:spPr>
            <a:xfrm>
              <a:off x="6184" y="9160"/>
              <a:ext cx="6831" cy="575"/>
            </a:xfrm>
            <a:custGeom>
              <a:avLst/>
              <a:gdLst>
                <a:gd name="connsiteX0" fmla="*/ 0 w 6831"/>
                <a:gd name="connsiteY0" fmla="*/ 0 h 575"/>
                <a:gd name="connsiteX1" fmla="*/ 3415 w 6831"/>
                <a:gd name="connsiteY1" fmla="*/ 398 h 575"/>
                <a:gd name="connsiteX2" fmla="*/ 6831 w 6831"/>
                <a:gd name="connsiteY2" fmla="*/ 0 h 575"/>
                <a:gd name="connsiteX3" fmla="*/ 3416 w 6831"/>
                <a:gd name="connsiteY3" fmla="*/ 575 h 575"/>
                <a:gd name="connsiteX4" fmla="*/ 0 w 6831"/>
                <a:gd name="connsiteY4" fmla="*/ 0 h 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31" h="575">
                  <a:moveTo>
                    <a:pt x="0" y="0"/>
                  </a:moveTo>
                  <a:cubicBezTo>
                    <a:pt x="824" y="239"/>
                    <a:pt x="1233" y="398"/>
                    <a:pt x="3415" y="398"/>
                  </a:cubicBezTo>
                  <a:cubicBezTo>
                    <a:pt x="5597" y="398"/>
                    <a:pt x="6211" y="216"/>
                    <a:pt x="6831" y="0"/>
                  </a:cubicBezTo>
                  <a:cubicBezTo>
                    <a:pt x="6831" y="317"/>
                    <a:pt x="5302" y="575"/>
                    <a:pt x="3416" y="575"/>
                  </a:cubicBezTo>
                  <a:cubicBezTo>
                    <a:pt x="1529" y="575"/>
                    <a:pt x="0" y="317"/>
                    <a:pt x="0" y="0"/>
                  </a:cubicBezTo>
                  <a:close/>
                </a:path>
              </a:pathLst>
            </a:custGeom>
            <a:gradFill>
              <a:gsLst>
                <a:gs pos="10000">
                  <a:srgbClr val="EFF6FC"/>
                </a:gs>
                <a:gs pos="79000">
                  <a:schemeClr val="accent1">
                    <a:lumMod val="45000"/>
                    <a:lumOff val="55000"/>
                  </a:schemeClr>
                </a:gs>
              </a:gsLst>
              <a:lin ang="5400000" scaled="0"/>
            </a:gra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</p:grpSp>
      <p:cxnSp>
        <p:nvCxnSpPr>
          <p:cNvPr id="25" name="直接连接符 24"/>
          <p:cNvCxnSpPr/>
          <p:nvPr/>
        </p:nvCxnSpPr>
        <p:spPr>
          <a:xfrm flipV="1">
            <a:off x="774700" y="704850"/>
            <a:ext cx="0" cy="5492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11341100" y="704850"/>
            <a:ext cx="0" cy="5492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01365" y="1073150"/>
            <a:ext cx="5588000" cy="29591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5" name="组合 44"/>
          <p:cNvGrpSpPr/>
          <p:nvPr/>
        </p:nvGrpSpPr>
        <p:grpSpPr>
          <a:xfrm>
            <a:off x="1934210" y="739140"/>
            <a:ext cx="8323580" cy="5442585"/>
            <a:chOff x="3046" y="1164"/>
            <a:chExt cx="13108" cy="8571"/>
          </a:xfrm>
        </p:grpSpPr>
        <p:sp>
          <p:nvSpPr>
            <p:cNvPr id="6" name="椭圆 5"/>
            <p:cNvSpPr/>
            <p:nvPr/>
          </p:nvSpPr>
          <p:spPr>
            <a:xfrm>
              <a:off x="6184" y="8584"/>
              <a:ext cx="6831" cy="1151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9381" y="8322"/>
              <a:ext cx="442" cy="7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3046" y="1164"/>
              <a:ext cx="13108" cy="5982"/>
            </a:xfrm>
            <a:prstGeom prst="roundRect">
              <a:avLst>
                <a:gd name="adj" fmla="val 5773"/>
              </a:avLst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 rot="5400000">
              <a:off x="8542" y="7801"/>
              <a:ext cx="2117" cy="442"/>
            </a:xfrm>
            <a:custGeom>
              <a:avLst/>
              <a:gdLst>
                <a:gd name="connsiteX0" fmla="*/ 0 w 2117"/>
                <a:gd name="connsiteY0" fmla="*/ 122 h 442"/>
                <a:gd name="connsiteX1" fmla="*/ 122 w 2117"/>
                <a:gd name="connsiteY1" fmla="*/ 0 h 442"/>
                <a:gd name="connsiteX2" fmla="*/ 2037 w 2117"/>
                <a:gd name="connsiteY2" fmla="*/ 2 h 442"/>
                <a:gd name="connsiteX3" fmla="*/ 2117 w 2117"/>
                <a:gd name="connsiteY3" fmla="*/ 212 h 442"/>
                <a:gd name="connsiteX4" fmla="*/ 2037 w 2117"/>
                <a:gd name="connsiteY4" fmla="*/ 442 h 442"/>
                <a:gd name="connsiteX5" fmla="*/ 122 w 2117"/>
                <a:gd name="connsiteY5" fmla="*/ 440 h 442"/>
                <a:gd name="connsiteX6" fmla="*/ 0 w 2117"/>
                <a:gd name="connsiteY6" fmla="*/ 318 h 442"/>
                <a:gd name="connsiteX7" fmla="*/ 0 w 2117"/>
                <a:gd name="connsiteY7" fmla="*/ 122 h 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17" h="442">
                  <a:moveTo>
                    <a:pt x="0" y="122"/>
                  </a:moveTo>
                  <a:cubicBezTo>
                    <a:pt x="0" y="55"/>
                    <a:pt x="55" y="0"/>
                    <a:pt x="122" y="0"/>
                  </a:cubicBezTo>
                  <a:lnTo>
                    <a:pt x="2037" y="2"/>
                  </a:lnTo>
                  <a:cubicBezTo>
                    <a:pt x="2127" y="12"/>
                    <a:pt x="2117" y="145"/>
                    <a:pt x="2117" y="212"/>
                  </a:cubicBezTo>
                  <a:cubicBezTo>
                    <a:pt x="2117" y="279"/>
                    <a:pt x="2104" y="442"/>
                    <a:pt x="2037" y="442"/>
                  </a:cubicBezTo>
                  <a:lnTo>
                    <a:pt x="122" y="440"/>
                  </a:lnTo>
                  <a:cubicBezTo>
                    <a:pt x="55" y="440"/>
                    <a:pt x="0" y="385"/>
                    <a:pt x="0" y="318"/>
                  </a:cubicBezTo>
                  <a:lnTo>
                    <a:pt x="0" y="122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47000">
                  <a:srgbClr val="EFF6FC"/>
                </a:gs>
                <a:gs pos="99000">
                  <a:schemeClr val="accent1">
                    <a:lumMod val="40000"/>
                    <a:lumOff val="60000"/>
                  </a:schemeClr>
                </a:gs>
              </a:gsLst>
              <a:lin ang="16200000" scaled="0"/>
            </a:gra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40" name="任意多边形 39"/>
            <p:cNvSpPr/>
            <p:nvPr/>
          </p:nvSpPr>
          <p:spPr>
            <a:xfrm>
              <a:off x="3046" y="6801"/>
              <a:ext cx="13108" cy="345"/>
            </a:xfrm>
            <a:custGeom>
              <a:avLst/>
              <a:gdLst>
                <a:gd name="connsiteX0" fmla="*/ 12496 w 12496"/>
                <a:gd name="connsiteY0" fmla="*/ 0 h 345"/>
                <a:gd name="connsiteX1" fmla="*/ 12151 w 12496"/>
                <a:gd name="connsiteY1" fmla="*/ 345 h 345"/>
                <a:gd name="connsiteX2" fmla="*/ 345 w 12496"/>
                <a:gd name="connsiteY2" fmla="*/ 345 h 345"/>
                <a:gd name="connsiteX3" fmla="*/ 0 w 12496"/>
                <a:gd name="connsiteY3" fmla="*/ 0 h 345"/>
                <a:gd name="connsiteX4" fmla="*/ 12496 w 12496"/>
                <a:gd name="connsiteY4" fmla="*/ 0 h 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96" h="345">
                  <a:moveTo>
                    <a:pt x="12496" y="0"/>
                  </a:moveTo>
                  <a:cubicBezTo>
                    <a:pt x="12496" y="191"/>
                    <a:pt x="12341" y="345"/>
                    <a:pt x="12151" y="345"/>
                  </a:cubicBezTo>
                  <a:lnTo>
                    <a:pt x="345" y="345"/>
                  </a:lnTo>
                  <a:cubicBezTo>
                    <a:pt x="155" y="345"/>
                    <a:pt x="0" y="191"/>
                    <a:pt x="0" y="0"/>
                  </a:cubicBezTo>
                  <a:lnTo>
                    <a:pt x="12496" y="0"/>
                  </a:lnTo>
                  <a:close/>
                </a:path>
              </a:pathLst>
            </a:custGeom>
            <a:gradFill>
              <a:gsLst>
                <a:gs pos="10000">
                  <a:srgbClr val="EFF6FC"/>
                </a:gs>
                <a:gs pos="79000">
                  <a:schemeClr val="accent1">
                    <a:lumMod val="45000"/>
                    <a:lumOff val="55000"/>
                  </a:schemeClr>
                </a:gs>
              </a:gsLst>
              <a:lin ang="5400000" scaled="0"/>
            </a:gra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任意多边形 43"/>
            <p:cNvSpPr/>
            <p:nvPr/>
          </p:nvSpPr>
          <p:spPr>
            <a:xfrm>
              <a:off x="6184" y="9160"/>
              <a:ext cx="6831" cy="575"/>
            </a:xfrm>
            <a:custGeom>
              <a:avLst/>
              <a:gdLst>
                <a:gd name="connsiteX0" fmla="*/ 0 w 6831"/>
                <a:gd name="connsiteY0" fmla="*/ 0 h 575"/>
                <a:gd name="connsiteX1" fmla="*/ 3415 w 6831"/>
                <a:gd name="connsiteY1" fmla="*/ 398 h 575"/>
                <a:gd name="connsiteX2" fmla="*/ 6831 w 6831"/>
                <a:gd name="connsiteY2" fmla="*/ 0 h 575"/>
                <a:gd name="connsiteX3" fmla="*/ 3416 w 6831"/>
                <a:gd name="connsiteY3" fmla="*/ 575 h 575"/>
                <a:gd name="connsiteX4" fmla="*/ 0 w 6831"/>
                <a:gd name="connsiteY4" fmla="*/ 0 h 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31" h="575">
                  <a:moveTo>
                    <a:pt x="0" y="0"/>
                  </a:moveTo>
                  <a:cubicBezTo>
                    <a:pt x="824" y="239"/>
                    <a:pt x="1233" y="398"/>
                    <a:pt x="3415" y="398"/>
                  </a:cubicBezTo>
                  <a:cubicBezTo>
                    <a:pt x="5597" y="398"/>
                    <a:pt x="6211" y="216"/>
                    <a:pt x="6831" y="0"/>
                  </a:cubicBezTo>
                  <a:cubicBezTo>
                    <a:pt x="6831" y="317"/>
                    <a:pt x="5302" y="575"/>
                    <a:pt x="3416" y="575"/>
                  </a:cubicBezTo>
                  <a:cubicBezTo>
                    <a:pt x="1529" y="575"/>
                    <a:pt x="0" y="317"/>
                    <a:pt x="0" y="0"/>
                  </a:cubicBezTo>
                  <a:close/>
                </a:path>
              </a:pathLst>
            </a:custGeom>
            <a:gradFill>
              <a:gsLst>
                <a:gs pos="10000">
                  <a:srgbClr val="EFF6FC"/>
                </a:gs>
                <a:gs pos="79000">
                  <a:schemeClr val="accent1">
                    <a:lumMod val="45000"/>
                    <a:lumOff val="55000"/>
                  </a:schemeClr>
                </a:gs>
              </a:gsLst>
              <a:lin ang="5400000" scaled="0"/>
            </a:gra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</p:grpSp>
      <p:cxnSp>
        <p:nvCxnSpPr>
          <p:cNvPr id="25" name="直接连接符 24"/>
          <p:cNvCxnSpPr/>
          <p:nvPr/>
        </p:nvCxnSpPr>
        <p:spPr>
          <a:xfrm flipV="1">
            <a:off x="774700" y="704850"/>
            <a:ext cx="0" cy="5492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11341100" y="704850"/>
            <a:ext cx="0" cy="5492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合 34"/>
          <p:cNvGrpSpPr/>
          <p:nvPr/>
        </p:nvGrpSpPr>
        <p:grpSpPr>
          <a:xfrm>
            <a:off x="2534920" y="1150620"/>
            <a:ext cx="1482725" cy="444500"/>
            <a:chOff x="4124" y="1812"/>
            <a:chExt cx="2335" cy="700"/>
          </a:xfrm>
        </p:grpSpPr>
        <p:sp>
          <p:nvSpPr>
            <p:cNvPr id="10" name="文本框 9"/>
            <p:cNvSpPr txBox="1"/>
            <p:nvPr/>
          </p:nvSpPr>
          <p:spPr>
            <a:xfrm>
              <a:off x="4690" y="1852"/>
              <a:ext cx="176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latin typeface="微软雅黑 Light" panose="020B0502040204020203" charset="-122"/>
                  <a:ea typeface="微软雅黑 Light" panose="020B0502040204020203" charset="-122"/>
                </a:rPr>
                <a:t>四、跳表</a:t>
              </a:r>
              <a:endParaRPr lang="zh-CN" altLang="en-US">
                <a:latin typeface="微软雅黑 Light" panose="020B0502040204020203" charset="-122"/>
                <a:ea typeface="微软雅黑 Light" panose="020B0502040204020203" charset="-122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4124" y="1812"/>
              <a:ext cx="525" cy="700"/>
              <a:chOff x="3764" y="4397"/>
              <a:chExt cx="1505" cy="2006"/>
            </a:xfrm>
          </p:grpSpPr>
          <p:sp>
            <p:nvSpPr>
              <p:cNvPr id="11" name="任意多边形 10"/>
              <p:cNvSpPr/>
              <p:nvPr/>
            </p:nvSpPr>
            <p:spPr>
              <a:xfrm rot="13500000">
                <a:off x="3763" y="5154"/>
                <a:ext cx="1250" cy="1249"/>
              </a:xfrm>
              <a:custGeom>
                <a:avLst/>
                <a:gdLst>
                  <a:gd name="connsiteX0" fmla="*/ 395 w 1755"/>
                  <a:gd name="connsiteY0" fmla="*/ 404 h 1755"/>
                  <a:gd name="connsiteX1" fmla="*/ 1755 w 1755"/>
                  <a:gd name="connsiteY1" fmla="*/ 0 h 1755"/>
                  <a:gd name="connsiteX2" fmla="*/ 1314 w 1755"/>
                  <a:gd name="connsiteY2" fmla="*/ 1341 h 1755"/>
                  <a:gd name="connsiteX3" fmla="*/ 0 w 1755"/>
                  <a:gd name="connsiteY3" fmla="*/ 1755 h 1755"/>
                  <a:gd name="connsiteX4" fmla="*/ 395 w 1755"/>
                  <a:gd name="connsiteY4" fmla="*/ 404 h 1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5" h="1755">
                    <a:moveTo>
                      <a:pt x="395" y="404"/>
                    </a:moveTo>
                    <a:lnTo>
                      <a:pt x="1755" y="0"/>
                    </a:lnTo>
                    <a:lnTo>
                      <a:pt x="1314" y="1341"/>
                    </a:lnTo>
                    <a:lnTo>
                      <a:pt x="0" y="1755"/>
                    </a:lnTo>
                    <a:lnTo>
                      <a:pt x="395" y="404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" name="任意多边形 11"/>
              <p:cNvSpPr/>
              <p:nvPr/>
            </p:nvSpPr>
            <p:spPr>
              <a:xfrm rot="10800000">
                <a:off x="4405" y="4397"/>
                <a:ext cx="865" cy="1386"/>
              </a:xfrm>
              <a:custGeom>
                <a:avLst/>
                <a:gdLst>
                  <a:gd name="connsiteX0" fmla="*/ 0 w 1215"/>
                  <a:gd name="connsiteY0" fmla="*/ 0 h 1946"/>
                  <a:gd name="connsiteX1" fmla="*/ 1215 w 1215"/>
                  <a:gd name="connsiteY1" fmla="*/ 641 h 1946"/>
                  <a:gd name="connsiteX2" fmla="*/ 1215 w 1215"/>
                  <a:gd name="connsiteY2" fmla="*/ 1946 h 1946"/>
                  <a:gd name="connsiteX3" fmla="*/ 0 w 1215"/>
                  <a:gd name="connsiteY3" fmla="*/ 1286 h 1946"/>
                  <a:gd name="connsiteX4" fmla="*/ 0 w 1215"/>
                  <a:gd name="connsiteY4" fmla="*/ 0 h 1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5" h="1946">
                    <a:moveTo>
                      <a:pt x="0" y="0"/>
                    </a:moveTo>
                    <a:lnTo>
                      <a:pt x="1215" y="641"/>
                    </a:lnTo>
                    <a:lnTo>
                      <a:pt x="1215" y="1946"/>
                    </a:lnTo>
                    <a:lnTo>
                      <a:pt x="0" y="12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93920" y="1120775"/>
            <a:ext cx="2806700" cy="30353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5" name="组合 44"/>
          <p:cNvGrpSpPr/>
          <p:nvPr/>
        </p:nvGrpSpPr>
        <p:grpSpPr>
          <a:xfrm>
            <a:off x="1934210" y="739140"/>
            <a:ext cx="8323580" cy="5442585"/>
            <a:chOff x="3046" y="1164"/>
            <a:chExt cx="13108" cy="8571"/>
          </a:xfrm>
        </p:grpSpPr>
        <p:sp>
          <p:nvSpPr>
            <p:cNvPr id="6" name="椭圆 5"/>
            <p:cNvSpPr/>
            <p:nvPr/>
          </p:nvSpPr>
          <p:spPr>
            <a:xfrm>
              <a:off x="6184" y="8584"/>
              <a:ext cx="6831" cy="1151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9381" y="8322"/>
              <a:ext cx="442" cy="7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3046" y="1164"/>
              <a:ext cx="13108" cy="5982"/>
            </a:xfrm>
            <a:prstGeom prst="roundRect">
              <a:avLst>
                <a:gd name="adj" fmla="val 5773"/>
              </a:avLst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 rot="5400000">
              <a:off x="8542" y="7801"/>
              <a:ext cx="2117" cy="442"/>
            </a:xfrm>
            <a:custGeom>
              <a:avLst/>
              <a:gdLst>
                <a:gd name="connsiteX0" fmla="*/ 0 w 2117"/>
                <a:gd name="connsiteY0" fmla="*/ 122 h 442"/>
                <a:gd name="connsiteX1" fmla="*/ 122 w 2117"/>
                <a:gd name="connsiteY1" fmla="*/ 0 h 442"/>
                <a:gd name="connsiteX2" fmla="*/ 2037 w 2117"/>
                <a:gd name="connsiteY2" fmla="*/ 2 h 442"/>
                <a:gd name="connsiteX3" fmla="*/ 2117 w 2117"/>
                <a:gd name="connsiteY3" fmla="*/ 212 h 442"/>
                <a:gd name="connsiteX4" fmla="*/ 2037 w 2117"/>
                <a:gd name="connsiteY4" fmla="*/ 442 h 442"/>
                <a:gd name="connsiteX5" fmla="*/ 122 w 2117"/>
                <a:gd name="connsiteY5" fmla="*/ 440 h 442"/>
                <a:gd name="connsiteX6" fmla="*/ 0 w 2117"/>
                <a:gd name="connsiteY6" fmla="*/ 318 h 442"/>
                <a:gd name="connsiteX7" fmla="*/ 0 w 2117"/>
                <a:gd name="connsiteY7" fmla="*/ 122 h 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17" h="442">
                  <a:moveTo>
                    <a:pt x="0" y="122"/>
                  </a:moveTo>
                  <a:cubicBezTo>
                    <a:pt x="0" y="55"/>
                    <a:pt x="55" y="0"/>
                    <a:pt x="122" y="0"/>
                  </a:cubicBezTo>
                  <a:lnTo>
                    <a:pt x="2037" y="2"/>
                  </a:lnTo>
                  <a:cubicBezTo>
                    <a:pt x="2127" y="12"/>
                    <a:pt x="2117" y="145"/>
                    <a:pt x="2117" y="212"/>
                  </a:cubicBezTo>
                  <a:cubicBezTo>
                    <a:pt x="2117" y="279"/>
                    <a:pt x="2104" y="442"/>
                    <a:pt x="2037" y="442"/>
                  </a:cubicBezTo>
                  <a:lnTo>
                    <a:pt x="122" y="440"/>
                  </a:lnTo>
                  <a:cubicBezTo>
                    <a:pt x="55" y="440"/>
                    <a:pt x="0" y="385"/>
                    <a:pt x="0" y="318"/>
                  </a:cubicBezTo>
                  <a:lnTo>
                    <a:pt x="0" y="122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47000">
                  <a:srgbClr val="EFF6FC"/>
                </a:gs>
                <a:gs pos="99000">
                  <a:schemeClr val="accent1">
                    <a:lumMod val="40000"/>
                    <a:lumOff val="60000"/>
                  </a:schemeClr>
                </a:gs>
              </a:gsLst>
              <a:lin ang="16200000" scaled="0"/>
            </a:gra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40" name="任意多边形 39"/>
            <p:cNvSpPr/>
            <p:nvPr/>
          </p:nvSpPr>
          <p:spPr>
            <a:xfrm>
              <a:off x="3046" y="6801"/>
              <a:ext cx="13108" cy="345"/>
            </a:xfrm>
            <a:custGeom>
              <a:avLst/>
              <a:gdLst>
                <a:gd name="connsiteX0" fmla="*/ 12496 w 12496"/>
                <a:gd name="connsiteY0" fmla="*/ 0 h 345"/>
                <a:gd name="connsiteX1" fmla="*/ 12151 w 12496"/>
                <a:gd name="connsiteY1" fmla="*/ 345 h 345"/>
                <a:gd name="connsiteX2" fmla="*/ 345 w 12496"/>
                <a:gd name="connsiteY2" fmla="*/ 345 h 345"/>
                <a:gd name="connsiteX3" fmla="*/ 0 w 12496"/>
                <a:gd name="connsiteY3" fmla="*/ 0 h 345"/>
                <a:gd name="connsiteX4" fmla="*/ 12496 w 12496"/>
                <a:gd name="connsiteY4" fmla="*/ 0 h 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96" h="345">
                  <a:moveTo>
                    <a:pt x="12496" y="0"/>
                  </a:moveTo>
                  <a:cubicBezTo>
                    <a:pt x="12496" y="191"/>
                    <a:pt x="12341" y="345"/>
                    <a:pt x="12151" y="345"/>
                  </a:cubicBezTo>
                  <a:lnTo>
                    <a:pt x="345" y="345"/>
                  </a:lnTo>
                  <a:cubicBezTo>
                    <a:pt x="155" y="345"/>
                    <a:pt x="0" y="191"/>
                    <a:pt x="0" y="0"/>
                  </a:cubicBezTo>
                  <a:lnTo>
                    <a:pt x="12496" y="0"/>
                  </a:lnTo>
                  <a:close/>
                </a:path>
              </a:pathLst>
            </a:custGeom>
            <a:gradFill>
              <a:gsLst>
                <a:gs pos="10000">
                  <a:srgbClr val="EFF6FC"/>
                </a:gs>
                <a:gs pos="79000">
                  <a:schemeClr val="accent1">
                    <a:lumMod val="45000"/>
                    <a:lumOff val="55000"/>
                  </a:schemeClr>
                </a:gs>
              </a:gsLst>
              <a:lin ang="5400000" scaled="0"/>
            </a:gra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任意多边形 43"/>
            <p:cNvSpPr/>
            <p:nvPr/>
          </p:nvSpPr>
          <p:spPr>
            <a:xfrm>
              <a:off x="6184" y="9160"/>
              <a:ext cx="6831" cy="575"/>
            </a:xfrm>
            <a:custGeom>
              <a:avLst/>
              <a:gdLst>
                <a:gd name="connsiteX0" fmla="*/ 0 w 6831"/>
                <a:gd name="connsiteY0" fmla="*/ 0 h 575"/>
                <a:gd name="connsiteX1" fmla="*/ 3415 w 6831"/>
                <a:gd name="connsiteY1" fmla="*/ 398 h 575"/>
                <a:gd name="connsiteX2" fmla="*/ 6831 w 6831"/>
                <a:gd name="connsiteY2" fmla="*/ 0 h 575"/>
                <a:gd name="connsiteX3" fmla="*/ 3416 w 6831"/>
                <a:gd name="connsiteY3" fmla="*/ 575 h 575"/>
                <a:gd name="connsiteX4" fmla="*/ 0 w 6831"/>
                <a:gd name="connsiteY4" fmla="*/ 0 h 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31" h="575">
                  <a:moveTo>
                    <a:pt x="0" y="0"/>
                  </a:moveTo>
                  <a:cubicBezTo>
                    <a:pt x="824" y="239"/>
                    <a:pt x="1233" y="398"/>
                    <a:pt x="3415" y="398"/>
                  </a:cubicBezTo>
                  <a:cubicBezTo>
                    <a:pt x="5597" y="398"/>
                    <a:pt x="6211" y="216"/>
                    <a:pt x="6831" y="0"/>
                  </a:cubicBezTo>
                  <a:cubicBezTo>
                    <a:pt x="6831" y="317"/>
                    <a:pt x="5302" y="575"/>
                    <a:pt x="3416" y="575"/>
                  </a:cubicBezTo>
                  <a:cubicBezTo>
                    <a:pt x="1529" y="575"/>
                    <a:pt x="0" y="317"/>
                    <a:pt x="0" y="0"/>
                  </a:cubicBezTo>
                  <a:close/>
                </a:path>
              </a:pathLst>
            </a:custGeom>
            <a:gradFill>
              <a:gsLst>
                <a:gs pos="10000">
                  <a:srgbClr val="EFF6FC"/>
                </a:gs>
                <a:gs pos="79000">
                  <a:schemeClr val="accent1">
                    <a:lumMod val="45000"/>
                    <a:lumOff val="55000"/>
                  </a:schemeClr>
                </a:gs>
              </a:gsLst>
              <a:lin ang="5400000" scaled="0"/>
            </a:gra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</p:grpSp>
      <p:cxnSp>
        <p:nvCxnSpPr>
          <p:cNvPr id="25" name="直接连接符 24"/>
          <p:cNvCxnSpPr/>
          <p:nvPr/>
        </p:nvCxnSpPr>
        <p:spPr>
          <a:xfrm flipV="1">
            <a:off x="774700" y="704850"/>
            <a:ext cx="0" cy="5492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11341100" y="704850"/>
            <a:ext cx="0" cy="5492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6465" y="1666875"/>
            <a:ext cx="5257800" cy="19431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5" name="组合 44"/>
          <p:cNvGrpSpPr/>
          <p:nvPr/>
        </p:nvGrpSpPr>
        <p:grpSpPr>
          <a:xfrm>
            <a:off x="1934210" y="739140"/>
            <a:ext cx="8323580" cy="5442585"/>
            <a:chOff x="3046" y="1164"/>
            <a:chExt cx="13108" cy="8571"/>
          </a:xfrm>
        </p:grpSpPr>
        <p:sp>
          <p:nvSpPr>
            <p:cNvPr id="6" name="椭圆 5"/>
            <p:cNvSpPr/>
            <p:nvPr/>
          </p:nvSpPr>
          <p:spPr>
            <a:xfrm>
              <a:off x="6184" y="8584"/>
              <a:ext cx="6831" cy="1151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9381" y="8322"/>
              <a:ext cx="442" cy="7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3046" y="1164"/>
              <a:ext cx="13108" cy="5982"/>
            </a:xfrm>
            <a:prstGeom prst="roundRect">
              <a:avLst>
                <a:gd name="adj" fmla="val 5773"/>
              </a:avLst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 rot="5400000">
              <a:off x="8542" y="7801"/>
              <a:ext cx="2117" cy="442"/>
            </a:xfrm>
            <a:custGeom>
              <a:avLst/>
              <a:gdLst>
                <a:gd name="connsiteX0" fmla="*/ 0 w 2117"/>
                <a:gd name="connsiteY0" fmla="*/ 122 h 442"/>
                <a:gd name="connsiteX1" fmla="*/ 122 w 2117"/>
                <a:gd name="connsiteY1" fmla="*/ 0 h 442"/>
                <a:gd name="connsiteX2" fmla="*/ 2037 w 2117"/>
                <a:gd name="connsiteY2" fmla="*/ 2 h 442"/>
                <a:gd name="connsiteX3" fmla="*/ 2117 w 2117"/>
                <a:gd name="connsiteY3" fmla="*/ 212 h 442"/>
                <a:gd name="connsiteX4" fmla="*/ 2037 w 2117"/>
                <a:gd name="connsiteY4" fmla="*/ 442 h 442"/>
                <a:gd name="connsiteX5" fmla="*/ 122 w 2117"/>
                <a:gd name="connsiteY5" fmla="*/ 440 h 442"/>
                <a:gd name="connsiteX6" fmla="*/ 0 w 2117"/>
                <a:gd name="connsiteY6" fmla="*/ 318 h 442"/>
                <a:gd name="connsiteX7" fmla="*/ 0 w 2117"/>
                <a:gd name="connsiteY7" fmla="*/ 122 h 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17" h="442">
                  <a:moveTo>
                    <a:pt x="0" y="122"/>
                  </a:moveTo>
                  <a:cubicBezTo>
                    <a:pt x="0" y="55"/>
                    <a:pt x="55" y="0"/>
                    <a:pt x="122" y="0"/>
                  </a:cubicBezTo>
                  <a:lnTo>
                    <a:pt x="2037" y="2"/>
                  </a:lnTo>
                  <a:cubicBezTo>
                    <a:pt x="2127" y="12"/>
                    <a:pt x="2117" y="145"/>
                    <a:pt x="2117" y="212"/>
                  </a:cubicBezTo>
                  <a:cubicBezTo>
                    <a:pt x="2117" y="279"/>
                    <a:pt x="2104" y="442"/>
                    <a:pt x="2037" y="442"/>
                  </a:cubicBezTo>
                  <a:lnTo>
                    <a:pt x="122" y="440"/>
                  </a:lnTo>
                  <a:cubicBezTo>
                    <a:pt x="55" y="440"/>
                    <a:pt x="0" y="385"/>
                    <a:pt x="0" y="318"/>
                  </a:cubicBezTo>
                  <a:lnTo>
                    <a:pt x="0" y="122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47000">
                  <a:srgbClr val="EFF6FC"/>
                </a:gs>
                <a:gs pos="99000">
                  <a:schemeClr val="accent1">
                    <a:lumMod val="40000"/>
                    <a:lumOff val="60000"/>
                  </a:schemeClr>
                </a:gs>
              </a:gsLst>
              <a:lin ang="16200000" scaled="0"/>
            </a:gra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40" name="任意多边形 39"/>
            <p:cNvSpPr/>
            <p:nvPr/>
          </p:nvSpPr>
          <p:spPr>
            <a:xfrm>
              <a:off x="3046" y="6801"/>
              <a:ext cx="13108" cy="345"/>
            </a:xfrm>
            <a:custGeom>
              <a:avLst/>
              <a:gdLst>
                <a:gd name="connsiteX0" fmla="*/ 12496 w 12496"/>
                <a:gd name="connsiteY0" fmla="*/ 0 h 345"/>
                <a:gd name="connsiteX1" fmla="*/ 12151 w 12496"/>
                <a:gd name="connsiteY1" fmla="*/ 345 h 345"/>
                <a:gd name="connsiteX2" fmla="*/ 345 w 12496"/>
                <a:gd name="connsiteY2" fmla="*/ 345 h 345"/>
                <a:gd name="connsiteX3" fmla="*/ 0 w 12496"/>
                <a:gd name="connsiteY3" fmla="*/ 0 h 345"/>
                <a:gd name="connsiteX4" fmla="*/ 12496 w 12496"/>
                <a:gd name="connsiteY4" fmla="*/ 0 h 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96" h="345">
                  <a:moveTo>
                    <a:pt x="12496" y="0"/>
                  </a:moveTo>
                  <a:cubicBezTo>
                    <a:pt x="12496" y="191"/>
                    <a:pt x="12341" y="345"/>
                    <a:pt x="12151" y="345"/>
                  </a:cubicBezTo>
                  <a:lnTo>
                    <a:pt x="345" y="345"/>
                  </a:lnTo>
                  <a:cubicBezTo>
                    <a:pt x="155" y="345"/>
                    <a:pt x="0" y="191"/>
                    <a:pt x="0" y="0"/>
                  </a:cubicBezTo>
                  <a:lnTo>
                    <a:pt x="12496" y="0"/>
                  </a:lnTo>
                  <a:close/>
                </a:path>
              </a:pathLst>
            </a:custGeom>
            <a:gradFill>
              <a:gsLst>
                <a:gs pos="10000">
                  <a:srgbClr val="EFF6FC"/>
                </a:gs>
                <a:gs pos="79000">
                  <a:schemeClr val="accent1">
                    <a:lumMod val="45000"/>
                    <a:lumOff val="55000"/>
                  </a:schemeClr>
                </a:gs>
              </a:gsLst>
              <a:lin ang="5400000" scaled="0"/>
            </a:gra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任意多边形 43"/>
            <p:cNvSpPr/>
            <p:nvPr/>
          </p:nvSpPr>
          <p:spPr>
            <a:xfrm>
              <a:off x="6184" y="9160"/>
              <a:ext cx="6831" cy="575"/>
            </a:xfrm>
            <a:custGeom>
              <a:avLst/>
              <a:gdLst>
                <a:gd name="connsiteX0" fmla="*/ 0 w 6831"/>
                <a:gd name="connsiteY0" fmla="*/ 0 h 575"/>
                <a:gd name="connsiteX1" fmla="*/ 3415 w 6831"/>
                <a:gd name="connsiteY1" fmla="*/ 398 h 575"/>
                <a:gd name="connsiteX2" fmla="*/ 6831 w 6831"/>
                <a:gd name="connsiteY2" fmla="*/ 0 h 575"/>
                <a:gd name="connsiteX3" fmla="*/ 3416 w 6831"/>
                <a:gd name="connsiteY3" fmla="*/ 575 h 575"/>
                <a:gd name="connsiteX4" fmla="*/ 0 w 6831"/>
                <a:gd name="connsiteY4" fmla="*/ 0 h 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31" h="575">
                  <a:moveTo>
                    <a:pt x="0" y="0"/>
                  </a:moveTo>
                  <a:cubicBezTo>
                    <a:pt x="824" y="239"/>
                    <a:pt x="1233" y="398"/>
                    <a:pt x="3415" y="398"/>
                  </a:cubicBezTo>
                  <a:cubicBezTo>
                    <a:pt x="5597" y="398"/>
                    <a:pt x="6211" y="216"/>
                    <a:pt x="6831" y="0"/>
                  </a:cubicBezTo>
                  <a:cubicBezTo>
                    <a:pt x="6831" y="317"/>
                    <a:pt x="5302" y="575"/>
                    <a:pt x="3416" y="575"/>
                  </a:cubicBezTo>
                  <a:cubicBezTo>
                    <a:pt x="1529" y="575"/>
                    <a:pt x="0" y="317"/>
                    <a:pt x="0" y="0"/>
                  </a:cubicBezTo>
                  <a:close/>
                </a:path>
              </a:pathLst>
            </a:custGeom>
            <a:gradFill>
              <a:gsLst>
                <a:gs pos="10000">
                  <a:srgbClr val="EFF6FC"/>
                </a:gs>
                <a:gs pos="79000">
                  <a:schemeClr val="accent1">
                    <a:lumMod val="45000"/>
                    <a:lumOff val="55000"/>
                  </a:schemeClr>
                </a:gs>
              </a:gsLst>
              <a:lin ang="5400000" scaled="0"/>
            </a:gra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</p:grpSp>
      <p:cxnSp>
        <p:nvCxnSpPr>
          <p:cNvPr id="25" name="直接连接符 24"/>
          <p:cNvCxnSpPr/>
          <p:nvPr/>
        </p:nvCxnSpPr>
        <p:spPr>
          <a:xfrm flipV="1">
            <a:off x="774700" y="704850"/>
            <a:ext cx="0" cy="5492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11341100" y="704850"/>
            <a:ext cx="0" cy="5492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合 34"/>
          <p:cNvGrpSpPr/>
          <p:nvPr/>
        </p:nvGrpSpPr>
        <p:grpSpPr>
          <a:xfrm>
            <a:off x="2534920" y="1150620"/>
            <a:ext cx="1978025" cy="444500"/>
            <a:chOff x="4124" y="1812"/>
            <a:chExt cx="3115" cy="700"/>
          </a:xfrm>
        </p:grpSpPr>
        <p:sp>
          <p:nvSpPr>
            <p:cNvPr id="10" name="文本框 9"/>
            <p:cNvSpPr txBox="1"/>
            <p:nvPr/>
          </p:nvSpPr>
          <p:spPr>
            <a:xfrm>
              <a:off x="4690" y="1852"/>
              <a:ext cx="254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latin typeface="微软雅黑 Light" panose="020B0502040204020203" charset="-122"/>
                  <a:ea typeface="微软雅黑 Light" panose="020B0502040204020203" charset="-122"/>
                </a:rPr>
                <a:t>五、整数集合</a:t>
              </a:r>
              <a:endParaRPr lang="zh-CN" altLang="en-US">
                <a:latin typeface="微软雅黑 Light" panose="020B0502040204020203" charset="-122"/>
                <a:ea typeface="微软雅黑 Light" panose="020B0502040204020203" charset="-122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4124" y="1812"/>
              <a:ext cx="525" cy="700"/>
              <a:chOff x="3764" y="4397"/>
              <a:chExt cx="1505" cy="2006"/>
            </a:xfrm>
          </p:grpSpPr>
          <p:sp>
            <p:nvSpPr>
              <p:cNvPr id="11" name="任意多边形 10"/>
              <p:cNvSpPr/>
              <p:nvPr/>
            </p:nvSpPr>
            <p:spPr>
              <a:xfrm rot="13500000">
                <a:off x="3763" y="5154"/>
                <a:ext cx="1250" cy="1249"/>
              </a:xfrm>
              <a:custGeom>
                <a:avLst/>
                <a:gdLst>
                  <a:gd name="connsiteX0" fmla="*/ 395 w 1755"/>
                  <a:gd name="connsiteY0" fmla="*/ 404 h 1755"/>
                  <a:gd name="connsiteX1" fmla="*/ 1755 w 1755"/>
                  <a:gd name="connsiteY1" fmla="*/ 0 h 1755"/>
                  <a:gd name="connsiteX2" fmla="*/ 1314 w 1755"/>
                  <a:gd name="connsiteY2" fmla="*/ 1341 h 1755"/>
                  <a:gd name="connsiteX3" fmla="*/ 0 w 1755"/>
                  <a:gd name="connsiteY3" fmla="*/ 1755 h 1755"/>
                  <a:gd name="connsiteX4" fmla="*/ 395 w 1755"/>
                  <a:gd name="connsiteY4" fmla="*/ 404 h 1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5" h="1755">
                    <a:moveTo>
                      <a:pt x="395" y="404"/>
                    </a:moveTo>
                    <a:lnTo>
                      <a:pt x="1755" y="0"/>
                    </a:lnTo>
                    <a:lnTo>
                      <a:pt x="1314" y="1341"/>
                    </a:lnTo>
                    <a:lnTo>
                      <a:pt x="0" y="1755"/>
                    </a:lnTo>
                    <a:lnTo>
                      <a:pt x="395" y="404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" name="任意多边形 11"/>
              <p:cNvSpPr/>
              <p:nvPr/>
            </p:nvSpPr>
            <p:spPr>
              <a:xfrm rot="10800000">
                <a:off x="4405" y="4397"/>
                <a:ext cx="865" cy="1386"/>
              </a:xfrm>
              <a:custGeom>
                <a:avLst/>
                <a:gdLst>
                  <a:gd name="connsiteX0" fmla="*/ 0 w 1215"/>
                  <a:gd name="connsiteY0" fmla="*/ 0 h 1946"/>
                  <a:gd name="connsiteX1" fmla="*/ 1215 w 1215"/>
                  <a:gd name="connsiteY1" fmla="*/ 641 h 1946"/>
                  <a:gd name="connsiteX2" fmla="*/ 1215 w 1215"/>
                  <a:gd name="connsiteY2" fmla="*/ 1946 h 1946"/>
                  <a:gd name="connsiteX3" fmla="*/ 0 w 1215"/>
                  <a:gd name="connsiteY3" fmla="*/ 1286 h 1946"/>
                  <a:gd name="connsiteX4" fmla="*/ 0 w 1215"/>
                  <a:gd name="connsiteY4" fmla="*/ 0 h 1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5" h="1946">
                    <a:moveTo>
                      <a:pt x="0" y="0"/>
                    </a:moveTo>
                    <a:lnTo>
                      <a:pt x="1215" y="641"/>
                    </a:lnTo>
                    <a:lnTo>
                      <a:pt x="1215" y="1946"/>
                    </a:lnTo>
                    <a:lnTo>
                      <a:pt x="0" y="12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84145" y="1752600"/>
            <a:ext cx="1828800" cy="1498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300" y="1854200"/>
            <a:ext cx="3594100" cy="13970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5" name="组合 44"/>
          <p:cNvGrpSpPr/>
          <p:nvPr/>
        </p:nvGrpSpPr>
        <p:grpSpPr>
          <a:xfrm>
            <a:off x="1934210" y="739140"/>
            <a:ext cx="8323580" cy="5442585"/>
            <a:chOff x="3046" y="1164"/>
            <a:chExt cx="13108" cy="8571"/>
          </a:xfrm>
        </p:grpSpPr>
        <p:sp>
          <p:nvSpPr>
            <p:cNvPr id="6" name="椭圆 5"/>
            <p:cNvSpPr/>
            <p:nvPr/>
          </p:nvSpPr>
          <p:spPr>
            <a:xfrm>
              <a:off x="6184" y="8584"/>
              <a:ext cx="6831" cy="1151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9381" y="8322"/>
              <a:ext cx="442" cy="7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3046" y="1164"/>
              <a:ext cx="13108" cy="5982"/>
            </a:xfrm>
            <a:prstGeom prst="roundRect">
              <a:avLst>
                <a:gd name="adj" fmla="val 5773"/>
              </a:avLst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 rot="5400000">
              <a:off x="8542" y="7801"/>
              <a:ext cx="2117" cy="442"/>
            </a:xfrm>
            <a:custGeom>
              <a:avLst/>
              <a:gdLst>
                <a:gd name="connsiteX0" fmla="*/ 0 w 2117"/>
                <a:gd name="connsiteY0" fmla="*/ 122 h 442"/>
                <a:gd name="connsiteX1" fmla="*/ 122 w 2117"/>
                <a:gd name="connsiteY1" fmla="*/ 0 h 442"/>
                <a:gd name="connsiteX2" fmla="*/ 2037 w 2117"/>
                <a:gd name="connsiteY2" fmla="*/ 2 h 442"/>
                <a:gd name="connsiteX3" fmla="*/ 2117 w 2117"/>
                <a:gd name="connsiteY3" fmla="*/ 212 h 442"/>
                <a:gd name="connsiteX4" fmla="*/ 2037 w 2117"/>
                <a:gd name="connsiteY4" fmla="*/ 442 h 442"/>
                <a:gd name="connsiteX5" fmla="*/ 122 w 2117"/>
                <a:gd name="connsiteY5" fmla="*/ 440 h 442"/>
                <a:gd name="connsiteX6" fmla="*/ 0 w 2117"/>
                <a:gd name="connsiteY6" fmla="*/ 318 h 442"/>
                <a:gd name="connsiteX7" fmla="*/ 0 w 2117"/>
                <a:gd name="connsiteY7" fmla="*/ 122 h 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17" h="442">
                  <a:moveTo>
                    <a:pt x="0" y="122"/>
                  </a:moveTo>
                  <a:cubicBezTo>
                    <a:pt x="0" y="55"/>
                    <a:pt x="55" y="0"/>
                    <a:pt x="122" y="0"/>
                  </a:cubicBezTo>
                  <a:lnTo>
                    <a:pt x="2037" y="2"/>
                  </a:lnTo>
                  <a:cubicBezTo>
                    <a:pt x="2127" y="12"/>
                    <a:pt x="2117" y="145"/>
                    <a:pt x="2117" y="212"/>
                  </a:cubicBezTo>
                  <a:cubicBezTo>
                    <a:pt x="2117" y="279"/>
                    <a:pt x="2104" y="442"/>
                    <a:pt x="2037" y="442"/>
                  </a:cubicBezTo>
                  <a:lnTo>
                    <a:pt x="122" y="440"/>
                  </a:lnTo>
                  <a:cubicBezTo>
                    <a:pt x="55" y="440"/>
                    <a:pt x="0" y="385"/>
                    <a:pt x="0" y="318"/>
                  </a:cubicBezTo>
                  <a:lnTo>
                    <a:pt x="0" y="122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47000">
                  <a:srgbClr val="EFF6FC"/>
                </a:gs>
                <a:gs pos="99000">
                  <a:schemeClr val="accent1">
                    <a:lumMod val="40000"/>
                    <a:lumOff val="60000"/>
                  </a:schemeClr>
                </a:gs>
              </a:gsLst>
              <a:lin ang="16200000" scaled="0"/>
            </a:gra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40" name="任意多边形 39"/>
            <p:cNvSpPr/>
            <p:nvPr/>
          </p:nvSpPr>
          <p:spPr>
            <a:xfrm>
              <a:off x="3046" y="6801"/>
              <a:ext cx="13108" cy="345"/>
            </a:xfrm>
            <a:custGeom>
              <a:avLst/>
              <a:gdLst>
                <a:gd name="connsiteX0" fmla="*/ 12496 w 12496"/>
                <a:gd name="connsiteY0" fmla="*/ 0 h 345"/>
                <a:gd name="connsiteX1" fmla="*/ 12151 w 12496"/>
                <a:gd name="connsiteY1" fmla="*/ 345 h 345"/>
                <a:gd name="connsiteX2" fmla="*/ 345 w 12496"/>
                <a:gd name="connsiteY2" fmla="*/ 345 h 345"/>
                <a:gd name="connsiteX3" fmla="*/ 0 w 12496"/>
                <a:gd name="connsiteY3" fmla="*/ 0 h 345"/>
                <a:gd name="connsiteX4" fmla="*/ 12496 w 12496"/>
                <a:gd name="connsiteY4" fmla="*/ 0 h 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96" h="345">
                  <a:moveTo>
                    <a:pt x="12496" y="0"/>
                  </a:moveTo>
                  <a:cubicBezTo>
                    <a:pt x="12496" y="191"/>
                    <a:pt x="12341" y="345"/>
                    <a:pt x="12151" y="345"/>
                  </a:cubicBezTo>
                  <a:lnTo>
                    <a:pt x="345" y="345"/>
                  </a:lnTo>
                  <a:cubicBezTo>
                    <a:pt x="155" y="345"/>
                    <a:pt x="0" y="191"/>
                    <a:pt x="0" y="0"/>
                  </a:cubicBezTo>
                  <a:lnTo>
                    <a:pt x="12496" y="0"/>
                  </a:lnTo>
                  <a:close/>
                </a:path>
              </a:pathLst>
            </a:custGeom>
            <a:gradFill>
              <a:gsLst>
                <a:gs pos="10000">
                  <a:srgbClr val="EFF6FC"/>
                </a:gs>
                <a:gs pos="79000">
                  <a:schemeClr val="accent1">
                    <a:lumMod val="45000"/>
                    <a:lumOff val="55000"/>
                  </a:schemeClr>
                </a:gs>
              </a:gsLst>
              <a:lin ang="5400000" scaled="0"/>
            </a:gra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任意多边形 43"/>
            <p:cNvSpPr/>
            <p:nvPr/>
          </p:nvSpPr>
          <p:spPr>
            <a:xfrm>
              <a:off x="6184" y="9160"/>
              <a:ext cx="6831" cy="575"/>
            </a:xfrm>
            <a:custGeom>
              <a:avLst/>
              <a:gdLst>
                <a:gd name="connsiteX0" fmla="*/ 0 w 6831"/>
                <a:gd name="connsiteY0" fmla="*/ 0 h 575"/>
                <a:gd name="connsiteX1" fmla="*/ 3415 w 6831"/>
                <a:gd name="connsiteY1" fmla="*/ 398 h 575"/>
                <a:gd name="connsiteX2" fmla="*/ 6831 w 6831"/>
                <a:gd name="connsiteY2" fmla="*/ 0 h 575"/>
                <a:gd name="connsiteX3" fmla="*/ 3416 w 6831"/>
                <a:gd name="connsiteY3" fmla="*/ 575 h 575"/>
                <a:gd name="connsiteX4" fmla="*/ 0 w 6831"/>
                <a:gd name="connsiteY4" fmla="*/ 0 h 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31" h="575">
                  <a:moveTo>
                    <a:pt x="0" y="0"/>
                  </a:moveTo>
                  <a:cubicBezTo>
                    <a:pt x="824" y="239"/>
                    <a:pt x="1233" y="398"/>
                    <a:pt x="3415" y="398"/>
                  </a:cubicBezTo>
                  <a:cubicBezTo>
                    <a:pt x="5597" y="398"/>
                    <a:pt x="6211" y="216"/>
                    <a:pt x="6831" y="0"/>
                  </a:cubicBezTo>
                  <a:cubicBezTo>
                    <a:pt x="6831" y="317"/>
                    <a:pt x="5302" y="575"/>
                    <a:pt x="3416" y="575"/>
                  </a:cubicBezTo>
                  <a:cubicBezTo>
                    <a:pt x="1529" y="575"/>
                    <a:pt x="0" y="317"/>
                    <a:pt x="0" y="0"/>
                  </a:cubicBezTo>
                  <a:close/>
                </a:path>
              </a:pathLst>
            </a:custGeom>
            <a:gradFill>
              <a:gsLst>
                <a:gs pos="10000">
                  <a:srgbClr val="EFF6FC"/>
                </a:gs>
                <a:gs pos="79000">
                  <a:schemeClr val="accent1">
                    <a:lumMod val="45000"/>
                    <a:lumOff val="55000"/>
                  </a:schemeClr>
                </a:gs>
              </a:gsLst>
              <a:lin ang="5400000" scaled="0"/>
            </a:gra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</p:grpSp>
      <p:cxnSp>
        <p:nvCxnSpPr>
          <p:cNvPr id="25" name="直接连接符 24"/>
          <p:cNvCxnSpPr/>
          <p:nvPr/>
        </p:nvCxnSpPr>
        <p:spPr>
          <a:xfrm flipV="1">
            <a:off x="774700" y="704850"/>
            <a:ext cx="0" cy="5492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11341100" y="704850"/>
            <a:ext cx="0" cy="5492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合 34"/>
          <p:cNvGrpSpPr/>
          <p:nvPr/>
        </p:nvGrpSpPr>
        <p:grpSpPr>
          <a:xfrm>
            <a:off x="2534920" y="1150620"/>
            <a:ext cx="2332990" cy="444500"/>
            <a:chOff x="4124" y="1812"/>
            <a:chExt cx="3674" cy="700"/>
          </a:xfrm>
        </p:grpSpPr>
        <p:sp>
          <p:nvSpPr>
            <p:cNvPr id="10" name="文本框 9"/>
            <p:cNvSpPr txBox="1"/>
            <p:nvPr/>
          </p:nvSpPr>
          <p:spPr>
            <a:xfrm>
              <a:off x="4690" y="1852"/>
              <a:ext cx="310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latin typeface="微软雅黑 Light" panose="020B0502040204020203" charset="-122"/>
                  <a:ea typeface="微软雅黑 Light" panose="020B0502040204020203" charset="-122"/>
                </a:rPr>
                <a:t>六、压缩列表</a:t>
              </a:r>
              <a:endParaRPr lang="zh-CN" altLang="en-US">
                <a:latin typeface="微软雅黑 Light" panose="020B0502040204020203" charset="-122"/>
                <a:ea typeface="微软雅黑 Light" panose="020B0502040204020203" charset="-122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4124" y="1812"/>
              <a:ext cx="525" cy="700"/>
              <a:chOff x="3764" y="4397"/>
              <a:chExt cx="1505" cy="2006"/>
            </a:xfrm>
          </p:grpSpPr>
          <p:sp>
            <p:nvSpPr>
              <p:cNvPr id="11" name="任意多边形 10"/>
              <p:cNvSpPr/>
              <p:nvPr/>
            </p:nvSpPr>
            <p:spPr>
              <a:xfrm rot="13500000">
                <a:off x="3763" y="5154"/>
                <a:ext cx="1250" cy="1249"/>
              </a:xfrm>
              <a:custGeom>
                <a:avLst/>
                <a:gdLst>
                  <a:gd name="connsiteX0" fmla="*/ 395 w 1755"/>
                  <a:gd name="connsiteY0" fmla="*/ 404 h 1755"/>
                  <a:gd name="connsiteX1" fmla="*/ 1755 w 1755"/>
                  <a:gd name="connsiteY1" fmla="*/ 0 h 1755"/>
                  <a:gd name="connsiteX2" fmla="*/ 1314 w 1755"/>
                  <a:gd name="connsiteY2" fmla="*/ 1341 h 1755"/>
                  <a:gd name="connsiteX3" fmla="*/ 0 w 1755"/>
                  <a:gd name="connsiteY3" fmla="*/ 1755 h 1755"/>
                  <a:gd name="connsiteX4" fmla="*/ 395 w 1755"/>
                  <a:gd name="connsiteY4" fmla="*/ 404 h 1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5" h="1755">
                    <a:moveTo>
                      <a:pt x="395" y="404"/>
                    </a:moveTo>
                    <a:lnTo>
                      <a:pt x="1755" y="0"/>
                    </a:lnTo>
                    <a:lnTo>
                      <a:pt x="1314" y="1341"/>
                    </a:lnTo>
                    <a:lnTo>
                      <a:pt x="0" y="1755"/>
                    </a:lnTo>
                    <a:lnTo>
                      <a:pt x="395" y="404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" name="任意多边形 11"/>
              <p:cNvSpPr/>
              <p:nvPr/>
            </p:nvSpPr>
            <p:spPr>
              <a:xfrm rot="10800000">
                <a:off x="4405" y="4397"/>
                <a:ext cx="865" cy="1386"/>
              </a:xfrm>
              <a:custGeom>
                <a:avLst/>
                <a:gdLst>
                  <a:gd name="connsiteX0" fmla="*/ 0 w 1215"/>
                  <a:gd name="connsiteY0" fmla="*/ 0 h 1946"/>
                  <a:gd name="connsiteX1" fmla="*/ 1215 w 1215"/>
                  <a:gd name="connsiteY1" fmla="*/ 641 h 1946"/>
                  <a:gd name="connsiteX2" fmla="*/ 1215 w 1215"/>
                  <a:gd name="connsiteY2" fmla="*/ 1946 h 1946"/>
                  <a:gd name="connsiteX3" fmla="*/ 0 w 1215"/>
                  <a:gd name="connsiteY3" fmla="*/ 1286 h 1946"/>
                  <a:gd name="connsiteX4" fmla="*/ 0 w 1215"/>
                  <a:gd name="connsiteY4" fmla="*/ 0 h 1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5" h="1946">
                    <a:moveTo>
                      <a:pt x="0" y="0"/>
                    </a:moveTo>
                    <a:lnTo>
                      <a:pt x="1215" y="641"/>
                    </a:lnTo>
                    <a:lnTo>
                      <a:pt x="1215" y="1946"/>
                    </a:lnTo>
                    <a:lnTo>
                      <a:pt x="0" y="12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77565" y="1457960"/>
            <a:ext cx="5804535" cy="28174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5" name="组合 44"/>
          <p:cNvGrpSpPr/>
          <p:nvPr/>
        </p:nvGrpSpPr>
        <p:grpSpPr>
          <a:xfrm>
            <a:off x="1934210" y="739140"/>
            <a:ext cx="8323580" cy="5442585"/>
            <a:chOff x="3046" y="1164"/>
            <a:chExt cx="13108" cy="8571"/>
          </a:xfrm>
        </p:grpSpPr>
        <p:sp>
          <p:nvSpPr>
            <p:cNvPr id="6" name="椭圆 5"/>
            <p:cNvSpPr/>
            <p:nvPr/>
          </p:nvSpPr>
          <p:spPr>
            <a:xfrm>
              <a:off x="6184" y="8584"/>
              <a:ext cx="6831" cy="1151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9381" y="8322"/>
              <a:ext cx="442" cy="7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3046" y="1164"/>
              <a:ext cx="13108" cy="5982"/>
            </a:xfrm>
            <a:prstGeom prst="roundRect">
              <a:avLst>
                <a:gd name="adj" fmla="val 5773"/>
              </a:avLst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 rot="5400000">
              <a:off x="8542" y="7801"/>
              <a:ext cx="2117" cy="442"/>
            </a:xfrm>
            <a:custGeom>
              <a:avLst/>
              <a:gdLst>
                <a:gd name="connsiteX0" fmla="*/ 0 w 2117"/>
                <a:gd name="connsiteY0" fmla="*/ 122 h 442"/>
                <a:gd name="connsiteX1" fmla="*/ 122 w 2117"/>
                <a:gd name="connsiteY1" fmla="*/ 0 h 442"/>
                <a:gd name="connsiteX2" fmla="*/ 2037 w 2117"/>
                <a:gd name="connsiteY2" fmla="*/ 2 h 442"/>
                <a:gd name="connsiteX3" fmla="*/ 2117 w 2117"/>
                <a:gd name="connsiteY3" fmla="*/ 212 h 442"/>
                <a:gd name="connsiteX4" fmla="*/ 2037 w 2117"/>
                <a:gd name="connsiteY4" fmla="*/ 442 h 442"/>
                <a:gd name="connsiteX5" fmla="*/ 122 w 2117"/>
                <a:gd name="connsiteY5" fmla="*/ 440 h 442"/>
                <a:gd name="connsiteX6" fmla="*/ 0 w 2117"/>
                <a:gd name="connsiteY6" fmla="*/ 318 h 442"/>
                <a:gd name="connsiteX7" fmla="*/ 0 w 2117"/>
                <a:gd name="connsiteY7" fmla="*/ 122 h 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17" h="442">
                  <a:moveTo>
                    <a:pt x="0" y="122"/>
                  </a:moveTo>
                  <a:cubicBezTo>
                    <a:pt x="0" y="55"/>
                    <a:pt x="55" y="0"/>
                    <a:pt x="122" y="0"/>
                  </a:cubicBezTo>
                  <a:lnTo>
                    <a:pt x="2037" y="2"/>
                  </a:lnTo>
                  <a:cubicBezTo>
                    <a:pt x="2127" y="12"/>
                    <a:pt x="2117" y="145"/>
                    <a:pt x="2117" y="212"/>
                  </a:cubicBezTo>
                  <a:cubicBezTo>
                    <a:pt x="2117" y="279"/>
                    <a:pt x="2104" y="442"/>
                    <a:pt x="2037" y="442"/>
                  </a:cubicBezTo>
                  <a:lnTo>
                    <a:pt x="122" y="440"/>
                  </a:lnTo>
                  <a:cubicBezTo>
                    <a:pt x="55" y="440"/>
                    <a:pt x="0" y="385"/>
                    <a:pt x="0" y="318"/>
                  </a:cubicBezTo>
                  <a:lnTo>
                    <a:pt x="0" y="122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47000">
                  <a:srgbClr val="EFF6FC"/>
                </a:gs>
                <a:gs pos="99000">
                  <a:schemeClr val="accent1">
                    <a:lumMod val="40000"/>
                    <a:lumOff val="60000"/>
                  </a:schemeClr>
                </a:gs>
              </a:gsLst>
              <a:lin ang="16200000" scaled="0"/>
            </a:gra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40" name="任意多边形 39"/>
            <p:cNvSpPr/>
            <p:nvPr/>
          </p:nvSpPr>
          <p:spPr>
            <a:xfrm>
              <a:off x="3046" y="6801"/>
              <a:ext cx="13108" cy="345"/>
            </a:xfrm>
            <a:custGeom>
              <a:avLst/>
              <a:gdLst>
                <a:gd name="connsiteX0" fmla="*/ 12496 w 12496"/>
                <a:gd name="connsiteY0" fmla="*/ 0 h 345"/>
                <a:gd name="connsiteX1" fmla="*/ 12151 w 12496"/>
                <a:gd name="connsiteY1" fmla="*/ 345 h 345"/>
                <a:gd name="connsiteX2" fmla="*/ 345 w 12496"/>
                <a:gd name="connsiteY2" fmla="*/ 345 h 345"/>
                <a:gd name="connsiteX3" fmla="*/ 0 w 12496"/>
                <a:gd name="connsiteY3" fmla="*/ 0 h 345"/>
                <a:gd name="connsiteX4" fmla="*/ 12496 w 12496"/>
                <a:gd name="connsiteY4" fmla="*/ 0 h 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96" h="345">
                  <a:moveTo>
                    <a:pt x="12496" y="0"/>
                  </a:moveTo>
                  <a:cubicBezTo>
                    <a:pt x="12496" y="191"/>
                    <a:pt x="12341" y="345"/>
                    <a:pt x="12151" y="345"/>
                  </a:cubicBezTo>
                  <a:lnTo>
                    <a:pt x="345" y="345"/>
                  </a:lnTo>
                  <a:cubicBezTo>
                    <a:pt x="155" y="345"/>
                    <a:pt x="0" y="191"/>
                    <a:pt x="0" y="0"/>
                  </a:cubicBezTo>
                  <a:lnTo>
                    <a:pt x="12496" y="0"/>
                  </a:lnTo>
                  <a:close/>
                </a:path>
              </a:pathLst>
            </a:custGeom>
            <a:gradFill>
              <a:gsLst>
                <a:gs pos="10000">
                  <a:srgbClr val="EFF6FC"/>
                </a:gs>
                <a:gs pos="79000">
                  <a:schemeClr val="accent1">
                    <a:lumMod val="45000"/>
                    <a:lumOff val="55000"/>
                  </a:schemeClr>
                </a:gs>
              </a:gsLst>
              <a:lin ang="5400000" scaled="0"/>
            </a:gra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任意多边形 43"/>
            <p:cNvSpPr/>
            <p:nvPr/>
          </p:nvSpPr>
          <p:spPr>
            <a:xfrm>
              <a:off x="6184" y="9160"/>
              <a:ext cx="6831" cy="575"/>
            </a:xfrm>
            <a:custGeom>
              <a:avLst/>
              <a:gdLst>
                <a:gd name="connsiteX0" fmla="*/ 0 w 6831"/>
                <a:gd name="connsiteY0" fmla="*/ 0 h 575"/>
                <a:gd name="connsiteX1" fmla="*/ 3415 w 6831"/>
                <a:gd name="connsiteY1" fmla="*/ 398 h 575"/>
                <a:gd name="connsiteX2" fmla="*/ 6831 w 6831"/>
                <a:gd name="connsiteY2" fmla="*/ 0 h 575"/>
                <a:gd name="connsiteX3" fmla="*/ 3416 w 6831"/>
                <a:gd name="connsiteY3" fmla="*/ 575 h 575"/>
                <a:gd name="connsiteX4" fmla="*/ 0 w 6831"/>
                <a:gd name="connsiteY4" fmla="*/ 0 h 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31" h="575">
                  <a:moveTo>
                    <a:pt x="0" y="0"/>
                  </a:moveTo>
                  <a:cubicBezTo>
                    <a:pt x="824" y="239"/>
                    <a:pt x="1233" y="398"/>
                    <a:pt x="3415" y="398"/>
                  </a:cubicBezTo>
                  <a:cubicBezTo>
                    <a:pt x="5597" y="398"/>
                    <a:pt x="6211" y="216"/>
                    <a:pt x="6831" y="0"/>
                  </a:cubicBezTo>
                  <a:cubicBezTo>
                    <a:pt x="6831" y="317"/>
                    <a:pt x="5302" y="575"/>
                    <a:pt x="3416" y="575"/>
                  </a:cubicBezTo>
                  <a:cubicBezTo>
                    <a:pt x="1529" y="575"/>
                    <a:pt x="0" y="317"/>
                    <a:pt x="0" y="0"/>
                  </a:cubicBezTo>
                  <a:close/>
                </a:path>
              </a:pathLst>
            </a:custGeom>
            <a:gradFill>
              <a:gsLst>
                <a:gs pos="10000">
                  <a:srgbClr val="EFF6FC"/>
                </a:gs>
                <a:gs pos="79000">
                  <a:schemeClr val="accent1">
                    <a:lumMod val="45000"/>
                    <a:lumOff val="55000"/>
                  </a:schemeClr>
                </a:gs>
              </a:gsLst>
              <a:lin ang="5400000" scaled="0"/>
            </a:gra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</p:grpSp>
      <p:cxnSp>
        <p:nvCxnSpPr>
          <p:cNvPr id="25" name="直接连接符 24"/>
          <p:cNvCxnSpPr/>
          <p:nvPr/>
        </p:nvCxnSpPr>
        <p:spPr>
          <a:xfrm flipV="1">
            <a:off x="774700" y="704850"/>
            <a:ext cx="0" cy="5492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11341100" y="704850"/>
            <a:ext cx="0" cy="5492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75405" y="2054225"/>
            <a:ext cx="4440555" cy="11677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grpSp>
        <p:nvGrpSpPr>
          <p:cNvPr id="7" name="组合 6"/>
          <p:cNvGrpSpPr/>
          <p:nvPr/>
        </p:nvGrpSpPr>
        <p:grpSpPr>
          <a:xfrm>
            <a:off x="2390140" y="2792095"/>
            <a:ext cx="7411720" cy="1273810"/>
            <a:chOff x="3959" y="4193"/>
            <a:chExt cx="11672" cy="2006"/>
          </a:xfrm>
        </p:grpSpPr>
        <p:grpSp>
          <p:nvGrpSpPr>
            <p:cNvPr id="6" name="组合 5"/>
            <p:cNvGrpSpPr/>
            <p:nvPr/>
          </p:nvGrpSpPr>
          <p:grpSpPr>
            <a:xfrm rot="10800000">
              <a:off x="3959" y="4193"/>
              <a:ext cx="1506" cy="2006"/>
              <a:chOff x="5091" y="3993"/>
              <a:chExt cx="2116" cy="2817"/>
            </a:xfrm>
          </p:grpSpPr>
          <p:sp>
            <p:nvSpPr>
              <p:cNvPr id="10" name="任意多边形 9"/>
              <p:cNvSpPr/>
              <p:nvPr/>
            </p:nvSpPr>
            <p:spPr>
              <a:xfrm rot="2700000">
                <a:off x="5453" y="3993"/>
                <a:ext cx="1755" cy="1755"/>
              </a:xfrm>
              <a:custGeom>
                <a:avLst/>
                <a:gdLst>
                  <a:gd name="connsiteX0" fmla="*/ 395 w 1755"/>
                  <a:gd name="connsiteY0" fmla="*/ 404 h 1755"/>
                  <a:gd name="connsiteX1" fmla="*/ 1755 w 1755"/>
                  <a:gd name="connsiteY1" fmla="*/ 0 h 1755"/>
                  <a:gd name="connsiteX2" fmla="*/ 1314 w 1755"/>
                  <a:gd name="connsiteY2" fmla="*/ 1341 h 1755"/>
                  <a:gd name="connsiteX3" fmla="*/ 0 w 1755"/>
                  <a:gd name="connsiteY3" fmla="*/ 1755 h 1755"/>
                  <a:gd name="connsiteX4" fmla="*/ 395 w 1755"/>
                  <a:gd name="connsiteY4" fmla="*/ 404 h 1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5" h="1755">
                    <a:moveTo>
                      <a:pt x="395" y="404"/>
                    </a:moveTo>
                    <a:lnTo>
                      <a:pt x="1755" y="0"/>
                    </a:lnTo>
                    <a:lnTo>
                      <a:pt x="1314" y="1341"/>
                    </a:lnTo>
                    <a:lnTo>
                      <a:pt x="0" y="1755"/>
                    </a:lnTo>
                    <a:lnTo>
                      <a:pt x="395" y="404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" name="任意多边形 10"/>
              <p:cNvSpPr/>
              <p:nvPr/>
            </p:nvSpPr>
            <p:spPr>
              <a:xfrm>
                <a:off x="5091" y="4864"/>
                <a:ext cx="1215" cy="1946"/>
              </a:xfrm>
              <a:custGeom>
                <a:avLst/>
                <a:gdLst>
                  <a:gd name="connsiteX0" fmla="*/ 0 w 1215"/>
                  <a:gd name="connsiteY0" fmla="*/ 0 h 1946"/>
                  <a:gd name="connsiteX1" fmla="*/ 1215 w 1215"/>
                  <a:gd name="connsiteY1" fmla="*/ 641 h 1946"/>
                  <a:gd name="connsiteX2" fmla="*/ 1215 w 1215"/>
                  <a:gd name="connsiteY2" fmla="*/ 1946 h 1946"/>
                  <a:gd name="connsiteX3" fmla="*/ 0 w 1215"/>
                  <a:gd name="connsiteY3" fmla="*/ 1286 h 1946"/>
                  <a:gd name="connsiteX4" fmla="*/ 0 w 1215"/>
                  <a:gd name="connsiteY4" fmla="*/ 0 h 1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5" h="1946">
                    <a:moveTo>
                      <a:pt x="0" y="0"/>
                    </a:moveTo>
                    <a:lnTo>
                      <a:pt x="1215" y="641"/>
                    </a:lnTo>
                    <a:lnTo>
                      <a:pt x="1215" y="1946"/>
                    </a:lnTo>
                    <a:lnTo>
                      <a:pt x="0" y="12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6425" y="4407"/>
              <a:ext cx="9206" cy="1399"/>
            </a:xfrm>
            <a:prstGeom prst="rect">
              <a:avLst/>
            </a:prstGeom>
            <a:noFill/>
          </p:spPr>
          <p:txBody>
            <a:bodyPr wrap="square" lIns="136525" tIns="136525" rIns="136525" bIns="136525" rtlCol="0">
              <a:spAutoFit/>
            </a:bodyPr>
            <a:p>
              <a:pPr algn="dist"/>
              <a:r>
                <a:rPr lang="zh-CN" altLang="en-US" sz="4000">
                  <a:solidFill>
                    <a:schemeClr val="tx1"/>
                  </a:solidFill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</a:rPr>
                <a:t>贰 </a:t>
              </a:r>
              <a:r>
                <a:rPr lang="en-US" altLang="zh-CN" sz="4000">
                  <a:solidFill>
                    <a:srgbClr val="6D9FCC"/>
                  </a:solidFill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</a:rPr>
                <a:t>|</a:t>
              </a:r>
              <a:r>
                <a:rPr lang="en-US" altLang="zh-CN" sz="4000">
                  <a:solidFill>
                    <a:schemeClr val="tx1"/>
                  </a:solidFill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</a:rPr>
                <a:t> </a:t>
              </a:r>
              <a:r>
                <a:rPr lang="en-US" altLang="zh-CN" sz="4000"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+mn-ea"/>
                </a:rPr>
                <a:t>key</a:t>
              </a:r>
              <a:r>
                <a:rPr lang="zh-CN" altLang="en-US" sz="4000"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+mn-ea"/>
                </a:rPr>
                <a:t>类型的实现</a:t>
              </a:r>
              <a:endParaRPr lang="zh-CN" altLang="en-US" sz="4000">
                <a:solidFill>
                  <a:schemeClr val="tx1"/>
                </a:solidFill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endParaRPr>
            </a:p>
          </p:txBody>
        </p:sp>
      </p:grpSp>
      <p:cxnSp>
        <p:nvCxnSpPr>
          <p:cNvPr id="25" name="直接连接符 24"/>
          <p:cNvCxnSpPr/>
          <p:nvPr/>
        </p:nvCxnSpPr>
        <p:spPr>
          <a:xfrm flipH="1">
            <a:off x="774383" y="704850"/>
            <a:ext cx="10643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774383" y="6188710"/>
            <a:ext cx="1064323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组合 4"/>
          <p:cNvGrpSpPr/>
          <p:nvPr/>
        </p:nvGrpSpPr>
        <p:grpSpPr>
          <a:xfrm rot="0">
            <a:off x="3265170" y="4662805"/>
            <a:ext cx="948055" cy="1261745"/>
            <a:chOff x="1585" y="1347"/>
            <a:chExt cx="1507" cy="2006"/>
          </a:xfrm>
        </p:grpSpPr>
        <p:sp>
          <p:nvSpPr>
            <p:cNvPr id="10" name="任意多边形 9"/>
            <p:cNvSpPr/>
            <p:nvPr/>
          </p:nvSpPr>
          <p:spPr>
            <a:xfrm rot="13500000">
              <a:off x="1585" y="2104"/>
              <a:ext cx="1250" cy="1249"/>
            </a:xfrm>
            <a:custGeom>
              <a:avLst/>
              <a:gdLst>
                <a:gd name="connsiteX0" fmla="*/ 395 w 1755"/>
                <a:gd name="connsiteY0" fmla="*/ 404 h 1755"/>
                <a:gd name="connsiteX1" fmla="*/ 1755 w 1755"/>
                <a:gd name="connsiteY1" fmla="*/ 0 h 1755"/>
                <a:gd name="connsiteX2" fmla="*/ 1314 w 1755"/>
                <a:gd name="connsiteY2" fmla="*/ 1341 h 1755"/>
                <a:gd name="connsiteX3" fmla="*/ 0 w 1755"/>
                <a:gd name="connsiteY3" fmla="*/ 1755 h 1755"/>
                <a:gd name="connsiteX4" fmla="*/ 395 w 1755"/>
                <a:gd name="connsiteY4" fmla="*/ 404 h 1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5" h="1755">
                  <a:moveTo>
                    <a:pt x="395" y="404"/>
                  </a:moveTo>
                  <a:lnTo>
                    <a:pt x="1755" y="0"/>
                  </a:lnTo>
                  <a:lnTo>
                    <a:pt x="1314" y="1341"/>
                  </a:lnTo>
                  <a:lnTo>
                    <a:pt x="0" y="1755"/>
                  </a:lnTo>
                  <a:lnTo>
                    <a:pt x="395" y="404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任意多边形 10"/>
            <p:cNvSpPr/>
            <p:nvPr/>
          </p:nvSpPr>
          <p:spPr>
            <a:xfrm rot="10800000">
              <a:off x="2227" y="1347"/>
              <a:ext cx="865" cy="1386"/>
            </a:xfrm>
            <a:custGeom>
              <a:avLst/>
              <a:gdLst>
                <a:gd name="connsiteX0" fmla="*/ 0 w 1215"/>
                <a:gd name="connsiteY0" fmla="*/ 0 h 1946"/>
                <a:gd name="connsiteX1" fmla="*/ 1215 w 1215"/>
                <a:gd name="connsiteY1" fmla="*/ 641 h 1946"/>
                <a:gd name="connsiteX2" fmla="*/ 1215 w 1215"/>
                <a:gd name="connsiteY2" fmla="*/ 1946 h 1946"/>
                <a:gd name="connsiteX3" fmla="*/ 0 w 1215"/>
                <a:gd name="connsiteY3" fmla="*/ 1286 h 1946"/>
                <a:gd name="connsiteX4" fmla="*/ 0 w 1215"/>
                <a:gd name="connsiteY4" fmla="*/ 0 h 1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5" h="1946">
                  <a:moveTo>
                    <a:pt x="0" y="0"/>
                  </a:moveTo>
                  <a:lnTo>
                    <a:pt x="1215" y="641"/>
                  </a:lnTo>
                  <a:lnTo>
                    <a:pt x="1215" y="1946"/>
                  </a:lnTo>
                  <a:lnTo>
                    <a:pt x="0" y="1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D9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1877" y="1972"/>
              <a:ext cx="700" cy="700"/>
            </a:xfrm>
            <a:prstGeom prst="ellipse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15000">
                  <a:schemeClr val="bg1">
                    <a:lumMod val="65000"/>
                  </a:schemeClr>
                </a:gs>
                <a:gs pos="78000">
                  <a:schemeClr val="tx1">
                    <a:lumMod val="75000"/>
                    <a:lumOff val="25000"/>
                  </a:schemeClr>
                </a:gs>
              </a:gsLst>
              <a:lin ang="2700000" scaled="0"/>
            </a:gradFill>
            <a:ln>
              <a:noFill/>
            </a:ln>
            <a:effectLst>
              <a:outerShdw blurRad="76200" dist="38100" dir="6960000" sx="103000" sy="10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976" y="2033"/>
              <a:ext cx="510" cy="5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  <a:endPara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 rot="0">
            <a:off x="3856990" y="3731895"/>
            <a:ext cx="947420" cy="1262380"/>
            <a:chOff x="1586" y="1347"/>
            <a:chExt cx="1506" cy="2007"/>
          </a:xfrm>
        </p:grpSpPr>
        <p:sp>
          <p:nvSpPr>
            <p:cNvPr id="7" name="任意多边形 6"/>
            <p:cNvSpPr/>
            <p:nvPr/>
          </p:nvSpPr>
          <p:spPr>
            <a:xfrm rot="13500000">
              <a:off x="1585" y="2104"/>
              <a:ext cx="1250" cy="1249"/>
            </a:xfrm>
            <a:custGeom>
              <a:avLst/>
              <a:gdLst>
                <a:gd name="connsiteX0" fmla="*/ 395 w 1755"/>
                <a:gd name="connsiteY0" fmla="*/ 404 h 1755"/>
                <a:gd name="connsiteX1" fmla="*/ 1755 w 1755"/>
                <a:gd name="connsiteY1" fmla="*/ 0 h 1755"/>
                <a:gd name="connsiteX2" fmla="*/ 1314 w 1755"/>
                <a:gd name="connsiteY2" fmla="*/ 1341 h 1755"/>
                <a:gd name="connsiteX3" fmla="*/ 0 w 1755"/>
                <a:gd name="connsiteY3" fmla="*/ 1755 h 1755"/>
                <a:gd name="connsiteX4" fmla="*/ 395 w 1755"/>
                <a:gd name="connsiteY4" fmla="*/ 404 h 1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5" h="1755">
                  <a:moveTo>
                    <a:pt x="395" y="404"/>
                  </a:moveTo>
                  <a:lnTo>
                    <a:pt x="1755" y="0"/>
                  </a:lnTo>
                  <a:lnTo>
                    <a:pt x="1314" y="1341"/>
                  </a:lnTo>
                  <a:lnTo>
                    <a:pt x="0" y="1755"/>
                  </a:lnTo>
                  <a:lnTo>
                    <a:pt x="395" y="404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 rot="10800000">
              <a:off x="2227" y="1347"/>
              <a:ext cx="865" cy="1386"/>
            </a:xfrm>
            <a:custGeom>
              <a:avLst/>
              <a:gdLst>
                <a:gd name="connsiteX0" fmla="*/ 0 w 1215"/>
                <a:gd name="connsiteY0" fmla="*/ 0 h 1946"/>
                <a:gd name="connsiteX1" fmla="*/ 1215 w 1215"/>
                <a:gd name="connsiteY1" fmla="*/ 641 h 1946"/>
                <a:gd name="connsiteX2" fmla="*/ 1215 w 1215"/>
                <a:gd name="connsiteY2" fmla="*/ 1946 h 1946"/>
                <a:gd name="connsiteX3" fmla="*/ 0 w 1215"/>
                <a:gd name="connsiteY3" fmla="*/ 1286 h 1946"/>
                <a:gd name="connsiteX4" fmla="*/ 0 w 1215"/>
                <a:gd name="connsiteY4" fmla="*/ 0 h 1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5" h="1946">
                  <a:moveTo>
                    <a:pt x="0" y="0"/>
                  </a:moveTo>
                  <a:lnTo>
                    <a:pt x="1215" y="641"/>
                  </a:lnTo>
                  <a:lnTo>
                    <a:pt x="1215" y="1946"/>
                  </a:lnTo>
                  <a:lnTo>
                    <a:pt x="0" y="1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877" y="1972"/>
              <a:ext cx="700" cy="700"/>
            </a:xfrm>
            <a:prstGeom prst="ellipse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15000">
                  <a:schemeClr val="bg1">
                    <a:lumMod val="65000"/>
                  </a:schemeClr>
                </a:gs>
                <a:gs pos="78000">
                  <a:schemeClr val="tx1">
                    <a:lumMod val="75000"/>
                    <a:lumOff val="25000"/>
                  </a:schemeClr>
                </a:gs>
              </a:gsLst>
              <a:lin ang="2700000" scaled="0"/>
            </a:gradFill>
            <a:ln>
              <a:noFill/>
            </a:ln>
            <a:effectLst>
              <a:outerShdw blurRad="76200" dist="38100" dir="6960000" sx="103000" sy="10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976" y="2033"/>
              <a:ext cx="510" cy="5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  <a:endPara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 rot="0">
            <a:off x="4473575" y="2813050"/>
            <a:ext cx="947420" cy="1262380"/>
            <a:chOff x="1586" y="1347"/>
            <a:chExt cx="1506" cy="2007"/>
          </a:xfrm>
        </p:grpSpPr>
        <p:sp>
          <p:nvSpPr>
            <p:cNvPr id="15" name="任意多边形 14"/>
            <p:cNvSpPr/>
            <p:nvPr/>
          </p:nvSpPr>
          <p:spPr>
            <a:xfrm rot="13500000">
              <a:off x="1585" y="2104"/>
              <a:ext cx="1250" cy="1249"/>
            </a:xfrm>
            <a:custGeom>
              <a:avLst/>
              <a:gdLst>
                <a:gd name="connsiteX0" fmla="*/ 395 w 1755"/>
                <a:gd name="connsiteY0" fmla="*/ 404 h 1755"/>
                <a:gd name="connsiteX1" fmla="*/ 1755 w 1755"/>
                <a:gd name="connsiteY1" fmla="*/ 0 h 1755"/>
                <a:gd name="connsiteX2" fmla="*/ 1314 w 1755"/>
                <a:gd name="connsiteY2" fmla="*/ 1341 h 1755"/>
                <a:gd name="connsiteX3" fmla="*/ 0 w 1755"/>
                <a:gd name="connsiteY3" fmla="*/ 1755 h 1755"/>
                <a:gd name="connsiteX4" fmla="*/ 395 w 1755"/>
                <a:gd name="connsiteY4" fmla="*/ 404 h 1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5" h="1755">
                  <a:moveTo>
                    <a:pt x="395" y="404"/>
                  </a:moveTo>
                  <a:lnTo>
                    <a:pt x="1755" y="0"/>
                  </a:lnTo>
                  <a:lnTo>
                    <a:pt x="1314" y="1341"/>
                  </a:lnTo>
                  <a:lnTo>
                    <a:pt x="0" y="1755"/>
                  </a:lnTo>
                  <a:lnTo>
                    <a:pt x="395" y="404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任意多边形 15"/>
            <p:cNvSpPr/>
            <p:nvPr/>
          </p:nvSpPr>
          <p:spPr>
            <a:xfrm rot="10800000">
              <a:off x="2227" y="1347"/>
              <a:ext cx="865" cy="1386"/>
            </a:xfrm>
            <a:custGeom>
              <a:avLst/>
              <a:gdLst>
                <a:gd name="connsiteX0" fmla="*/ 0 w 1215"/>
                <a:gd name="connsiteY0" fmla="*/ 0 h 1946"/>
                <a:gd name="connsiteX1" fmla="*/ 1215 w 1215"/>
                <a:gd name="connsiteY1" fmla="*/ 641 h 1946"/>
                <a:gd name="connsiteX2" fmla="*/ 1215 w 1215"/>
                <a:gd name="connsiteY2" fmla="*/ 1946 h 1946"/>
                <a:gd name="connsiteX3" fmla="*/ 0 w 1215"/>
                <a:gd name="connsiteY3" fmla="*/ 1286 h 1946"/>
                <a:gd name="connsiteX4" fmla="*/ 0 w 1215"/>
                <a:gd name="connsiteY4" fmla="*/ 0 h 1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5" h="1946">
                  <a:moveTo>
                    <a:pt x="0" y="0"/>
                  </a:moveTo>
                  <a:lnTo>
                    <a:pt x="1215" y="641"/>
                  </a:lnTo>
                  <a:lnTo>
                    <a:pt x="1215" y="1946"/>
                  </a:lnTo>
                  <a:lnTo>
                    <a:pt x="0" y="1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D9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877" y="1972"/>
              <a:ext cx="700" cy="700"/>
            </a:xfrm>
            <a:prstGeom prst="ellipse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15000">
                  <a:schemeClr val="bg1">
                    <a:lumMod val="65000"/>
                  </a:schemeClr>
                </a:gs>
                <a:gs pos="78000">
                  <a:schemeClr val="tx1">
                    <a:lumMod val="75000"/>
                    <a:lumOff val="25000"/>
                  </a:schemeClr>
                </a:gs>
              </a:gsLst>
              <a:lin ang="2700000" scaled="0"/>
            </a:gradFill>
            <a:ln>
              <a:noFill/>
            </a:ln>
            <a:effectLst>
              <a:outerShdw blurRad="76200" dist="38100" dir="6960000" sx="103000" sy="10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976" y="2033"/>
              <a:ext cx="510" cy="5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</a:t>
              </a:r>
              <a:endPara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 rot="0">
            <a:off x="5090160" y="1907540"/>
            <a:ext cx="947420" cy="1262380"/>
            <a:chOff x="1586" y="1347"/>
            <a:chExt cx="1506" cy="2007"/>
          </a:xfrm>
        </p:grpSpPr>
        <p:sp>
          <p:nvSpPr>
            <p:cNvPr id="20" name="任意多边形 19"/>
            <p:cNvSpPr/>
            <p:nvPr/>
          </p:nvSpPr>
          <p:spPr>
            <a:xfrm rot="13500000">
              <a:off x="1585" y="2104"/>
              <a:ext cx="1250" cy="1249"/>
            </a:xfrm>
            <a:custGeom>
              <a:avLst/>
              <a:gdLst>
                <a:gd name="connsiteX0" fmla="*/ 395 w 1755"/>
                <a:gd name="connsiteY0" fmla="*/ 404 h 1755"/>
                <a:gd name="connsiteX1" fmla="*/ 1755 w 1755"/>
                <a:gd name="connsiteY1" fmla="*/ 0 h 1755"/>
                <a:gd name="connsiteX2" fmla="*/ 1314 w 1755"/>
                <a:gd name="connsiteY2" fmla="*/ 1341 h 1755"/>
                <a:gd name="connsiteX3" fmla="*/ 0 w 1755"/>
                <a:gd name="connsiteY3" fmla="*/ 1755 h 1755"/>
                <a:gd name="connsiteX4" fmla="*/ 395 w 1755"/>
                <a:gd name="connsiteY4" fmla="*/ 404 h 1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5" h="1755">
                  <a:moveTo>
                    <a:pt x="395" y="404"/>
                  </a:moveTo>
                  <a:lnTo>
                    <a:pt x="1755" y="0"/>
                  </a:lnTo>
                  <a:lnTo>
                    <a:pt x="1314" y="1341"/>
                  </a:lnTo>
                  <a:lnTo>
                    <a:pt x="0" y="1755"/>
                  </a:lnTo>
                  <a:lnTo>
                    <a:pt x="395" y="404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任意多边形 20"/>
            <p:cNvSpPr/>
            <p:nvPr/>
          </p:nvSpPr>
          <p:spPr>
            <a:xfrm rot="10800000">
              <a:off x="2227" y="1347"/>
              <a:ext cx="865" cy="1386"/>
            </a:xfrm>
            <a:custGeom>
              <a:avLst/>
              <a:gdLst>
                <a:gd name="connsiteX0" fmla="*/ 0 w 1215"/>
                <a:gd name="connsiteY0" fmla="*/ 0 h 1946"/>
                <a:gd name="connsiteX1" fmla="*/ 1215 w 1215"/>
                <a:gd name="connsiteY1" fmla="*/ 641 h 1946"/>
                <a:gd name="connsiteX2" fmla="*/ 1215 w 1215"/>
                <a:gd name="connsiteY2" fmla="*/ 1946 h 1946"/>
                <a:gd name="connsiteX3" fmla="*/ 0 w 1215"/>
                <a:gd name="connsiteY3" fmla="*/ 1286 h 1946"/>
                <a:gd name="connsiteX4" fmla="*/ 0 w 1215"/>
                <a:gd name="connsiteY4" fmla="*/ 0 h 1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5" h="1946">
                  <a:moveTo>
                    <a:pt x="0" y="0"/>
                  </a:moveTo>
                  <a:lnTo>
                    <a:pt x="1215" y="641"/>
                  </a:lnTo>
                  <a:lnTo>
                    <a:pt x="1215" y="1946"/>
                  </a:lnTo>
                  <a:lnTo>
                    <a:pt x="0" y="1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D9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1877" y="1972"/>
              <a:ext cx="700" cy="700"/>
            </a:xfrm>
            <a:prstGeom prst="ellipse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15000">
                  <a:schemeClr val="bg1">
                    <a:lumMod val="65000"/>
                  </a:schemeClr>
                </a:gs>
                <a:gs pos="78000">
                  <a:schemeClr val="tx1">
                    <a:lumMod val="75000"/>
                    <a:lumOff val="25000"/>
                  </a:schemeClr>
                </a:gs>
              </a:gsLst>
              <a:lin ang="2700000" scaled="0"/>
            </a:gradFill>
            <a:ln>
              <a:noFill/>
            </a:ln>
            <a:effectLst>
              <a:outerShdw blurRad="76200" dist="38100" dir="6960000" sx="103000" sy="10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976" y="2033"/>
              <a:ext cx="510" cy="5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</a:t>
              </a:r>
              <a:endPara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4213225" y="5347970"/>
            <a:ext cx="74574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/>
              <a:t>string</a:t>
            </a:r>
            <a:endParaRPr lang="en-US" altLang="zh-CN"/>
          </a:p>
        </p:txBody>
      </p:sp>
      <p:sp>
        <p:nvSpPr>
          <p:cNvPr id="26" name="文本框 25"/>
          <p:cNvSpPr txBox="1"/>
          <p:nvPr/>
        </p:nvSpPr>
        <p:spPr>
          <a:xfrm>
            <a:off x="4805045" y="4416425"/>
            <a:ext cx="74574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/>
              <a:t>hash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5493385" y="3497580"/>
            <a:ext cx="74574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/>
              <a:t>set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6059805" y="2592070"/>
            <a:ext cx="74574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zset</a:t>
            </a:r>
            <a:endParaRPr lang="en-US"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1">
            <a:lum bright="12000"/>
          </a:blip>
          <a:srcRect t="20322" b="32714"/>
          <a:stretch>
            <a:fillRect/>
          </a:stretch>
        </p:blipFill>
        <p:spPr>
          <a:xfrm rot="10800000">
            <a:off x="10088880" y="4885055"/>
            <a:ext cx="1162050" cy="1203325"/>
          </a:xfrm>
          <a:prstGeom prst="rect">
            <a:avLst/>
          </a:prstGeom>
          <a:noFill/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1">
            <a:lum bright="12000"/>
          </a:blip>
          <a:srcRect t="20322" b="32714"/>
          <a:stretch>
            <a:fillRect/>
          </a:stretch>
        </p:blipFill>
        <p:spPr>
          <a:xfrm>
            <a:off x="864870" y="582295"/>
            <a:ext cx="1162050" cy="1203325"/>
          </a:xfrm>
          <a:prstGeom prst="rect">
            <a:avLst/>
          </a:prstGeom>
          <a:noFill/>
        </p:spPr>
      </p:pic>
      <p:cxnSp>
        <p:nvCxnSpPr>
          <p:cNvPr id="39" name="直接连接符 38"/>
          <p:cNvCxnSpPr/>
          <p:nvPr/>
        </p:nvCxnSpPr>
        <p:spPr>
          <a:xfrm flipH="1">
            <a:off x="3053080" y="869950"/>
            <a:ext cx="9128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H="1">
            <a:off x="5080" y="5924550"/>
            <a:ext cx="9128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 rot="0">
            <a:off x="5656580" y="1005840"/>
            <a:ext cx="947420" cy="1262380"/>
            <a:chOff x="1586" y="1347"/>
            <a:chExt cx="1506" cy="2007"/>
          </a:xfrm>
        </p:grpSpPr>
        <p:sp>
          <p:nvSpPr>
            <p:cNvPr id="9" name="任意多边形 8"/>
            <p:cNvSpPr/>
            <p:nvPr/>
          </p:nvSpPr>
          <p:spPr>
            <a:xfrm rot="13500000">
              <a:off x="1585" y="2104"/>
              <a:ext cx="1250" cy="1249"/>
            </a:xfrm>
            <a:custGeom>
              <a:avLst/>
              <a:gdLst>
                <a:gd name="connsiteX0" fmla="*/ 395 w 1755"/>
                <a:gd name="connsiteY0" fmla="*/ 404 h 1755"/>
                <a:gd name="connsiteX1" fmla="*/ 1755 w 1755"/>
                <a:gd name="connsiteY1" fmla="*/ 0 h 1755"/>
                <a:gd name="connsiteX2" fmla="*/ 1314 w 1755"/>
                <a:gd name="connsiteY2" fmla="*/ 1341 h 1755"/>
                <a:gd name="connsiteX3" fmla="*/ 0 w 1755"/>
                <a:gd name="connsiteY3" fmla="*/ 1755 h 1755"/>
                <a:gd name="connsiteX4" fmla="*/ 395 w 1755"/>
                <a:gd name="connsiteY4" fmla="*/ 404 h 1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5" h="1755">
                  <a:moveTo>
                    <a:pt x="395" y="404"/>
                  </a:moveTo>
                  <a:lnTo>
                    <a:pt x="1755" y="0"/>
                  </a:lnTo>
                  <a:lnTo>
                    <a:pt x="1314" y="1341"/>
                  </a:lnTo>
                  <a:lnTo>
                    <a:pt x="0" y="1755"/>
                  </a:lnTo>
                  <a:lnTo>
                    <a:pt x="395" y="404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任意多边形 24"/>
            <p:cNvSpPr/>
            <p:nvPr/>
          </p:nvSpPr>
          <p:spPr>
            <a:xfrm rot="10800000">
              <a:off x="2227" y="1347"/>
              <a:ext cx="865" cy="1386"/>
            </a:xfrm>
            <a:custGeom>
              <a:avLst/>
              <a:gdLst>
                <a:gd name="connsiteX0" fmla="*/ 0 w 1215"/>
                <a:gd name="connsiteY0" fmla="*/ 0 h 1946"/>
                <a:gd name="connsiteX1" fmla="*/ 1215 w 1215"/>
                <a:gd name="connsiteY1" fmla="*/ 641 h 1946"/>
                <a:gd name="connsiteX2" fmla="*/ 1215 w 1215"/>
                <a:gd name="connsiteY2" fmla="*/ 1946 h 1946"/>
                <a:gd name="connsiteX3" fmla="*/ 0 w 1215"/>
                <a:gd name="connsiteY3" fmla="*/ 1286 h 1946"/>
                <a:gd name="connsiteX4" fmla="*/ 0 w 1215"/>
                <a:gd name="connsiteY4" fmla="*/ 0 h 1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5" h="1946">
                  <a:moveTo>
                    <a:pt x="0" y="0"/>
                  </a:moveTo>
                  <a:lnTo>
                    <a:pt x="1215" y="641"/>
                  </a:lnTo>
                  <a:lnTo>
                    <a:pt x="1215" y="1946"/>
                  </a:lnTo>
                  <a:lnTo>
                    <a:pt x="0" y="1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D9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1877" y="1972"/>
              <a:ext cx="700" cy="700"/>
            </a:xfrm>
            <a:prstGeom prst="ellipse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15000">
                  <a:schemeClr val="bg1">
                    <a:lumMod val="65000"/>
                  </a:schemeClr>
                </a:gs>
                <a:gs pos="78000">
                  <a:schemeClr val="tx1">
                    <a:lumMod val="75000"/>
                    <a:lumOff val="25000"/>
                  </a:schemeClr>
                </a:gs>
              </a:gsLst>
              <a:lin ang="2700000" scaled="0"/>
            </a:gradFill>
            <a:ln>
              <a:noFill/>
            </a:ln>
            <a:effectLst>
              <a:outerShdw blurRad="76200" dist="38100" dir="6960000" sx="103000" sy="10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976" y="2033"/>
              <a:ext cx="510" cy="5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5</a:t>
              </a:r>
              <a:endPara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6604635" y="1690370"/>
            <a:ext cx="74574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list</a:t>
            </a:r>
            <a:endParaRPr lang="en-US"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097145" y="5347970"/>
            <a:ext cx="2602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简单动态字符串（</a:t>
            </a:r>
            <a:r>
              <a:rPr lang="en-US" altLang="zh-CN"/>
              <a:t>SDS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5713730" y="4239260"/>
            <a:ext cx="2602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压缩列表（</a:t>
            </a:r>
            <a:r>
              <a:rPr lang="en-US" altLang="zh-CN"/>
              <a:t>ziplist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5713730" y="4607560"/>
            <a:ext cx="2602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字典（</a:t>
            </a:r>
            <a:r>
              <a:rPr lang="en-US" altLang="zh-CN"/>
              <a:t>hashtable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6223000" y="3646170"/>
            <a:ext cx="2602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字典（</a:t>
            </a:r>
            <a:r>
              <a:rPr lang="en-US" altLang="zh-CN"/>
              <a:t>hashtable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6223000" y="3277870"/>
            <a:ext cx="2602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整数集合（</a:t>
            </a:r>
            <a:r>
              <a:rPr lang="en-US" altLang="zh-CN"/>
              <a:t>intset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6769100" y="2707640"/>
            <a:ext cx="3949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跳跃表（</a:t>
            </a:r>
            <a:r>
              <a:rPr lang="en-US" altLang="zh-CN"/>
              <a:t>skiplist</a:t>
            </a:r>
            <a:r>
              <a:rPr lang="zh-CN" altLang="en-US"/>
              <a:t>）</a:t>
            </a:r>
            <a:r>
              <a:rPr lang="en-US" altLang="zh-CN"/>
              <a:t>+</a:t>
            </a:r>
            <a:r>
              <a:rPr lang="zh-CN" altLang="en-US"/>
              <a:t>字典（</a:t>
            </a:r>
            <a:r>
              <a:rPr lang="en-US" altLang="zh-CN"/>
              <a:t>hashtable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6769100" y="2372360"/>
            <a:ext cx="2602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压缩列表（</a:t>
            </a:r>
            <a:r>
              <a:rPr lang="en-US" altLang="zh-CN"/>
              <a:t>ziplist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7232650" y="1417320"/>
            <a:ext cx="2602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压缩列表（</a:t>
            </a:r>
            <a:r>
              <a:rPr lang="en-US" altLang="zh-CN"/>
              <a:t>ziplist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7232650" y="1852295"/>
            <a:ext cx="2602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链表（</a:t>
            </a:r>
            <a:r>
              <a:rPr lang="en-US" altLang="zh-CN"/>
              <a:t>linkedlist</a:t>
            </a:r>
            <a:r>
              <a:rPr lang="zh-CN" altLang="en-US"/>
              <a:t>）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grpSp>
        <p:nvGrpSpPr>
          <p:cNvPr id="7" name="组合 6"/>
          <p:cNvGrpSpPr/>
          <p:nvPr/>
        </p:nvGrpSpPr>
        <p:grpSpPr>
          <a:xfrm>
            <a:off x="2390140" y="2792095"/>
            <a:ext cx="7411720" cy="1273810"/>
            <a:chOff x="3959" y="4193"/>
            <a:chExt cx="11672" cy="2006"/>
          </a:xfrm>
        </p:grpSpPr>
        <p:grpSp>
          <p:nvGrpSpPr>
            <p:cNvPr id="6" name="组合 5"/>
            <p:cNvGrpSpPr/>
            <p:nvPr/>
          </p:nvGrpSpPr>
          <p:grpSpPr>
            <a:xfrm rot="10800000">
              <a:off x="3959" y="4193"/>
              <a:ext cx="1506" cy="2006"/>
              <a:chOff x="5091" y="3993"/>
              <a:chExt cx="2116" cy="2817"/>
            </a:xfrm>
          </p:grpSpPr>
          <p:sp>
            <p:nvSpPr>
              <p:cNvPr id="10" name="任意多边形 9"/>
              <p:cNvSpPr/>
              <p:nvPr/>
            </p:nvSpPr>
            <p:spPr>
              <a:xfrm rot="2700000">
                <a:off x="5453" y="3993"/>
                <a:ext cx="1755" cy="1755"/>
              </a:xfrm>
              <a:custGeom>
                <a:avLst/>
                <a:gdLst>
                  <a:gd name="connsiteX0" fmla="*/ 395 w 1755"/>
                  <a:gd name="connsiteY0" fmla="*/ 404 h 1755"/>
                  <a:gd name="connsiteX1" fmla="*/ 1755 w 1755"/>
                  <a:gd name="connsiteY1" fmla="*/ 0 h 1755"/>
                  <a:gd name="connsiteX2" fmla="*/ 1314 w 1755"/>
                  <a:gd name="connsiteY2" fmla="*/ 1341 h 1755"/>
                  <a:gd name="connsiteX3" fmla="*/ 0 w 1755"/>
                  <a:gd name="connsiteY3" fmla="*/ 1755 h 1755"/>
                  <a:gd name="connsiteX4" fmla="*/ 395 w 1755"/>
                  <a:gd name="connsiteY4" fmla="*/ 404 h 1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5" h="1755">
                    <a:moveTo>
                      <a:pt x="395" y="404"/>
                    </a:moveTo>
                    <a:lnTo>
                      <a:pt x="1755" y="0"/>
                    </a:lnTo>
                    <a:lnTo>
                      <a:pt x="1314" y="1341"/>
                    </a:lnTo>
                    <a:lnTo>
                      <a:pt x="0" y="1755"/>
                    </a:lnTo>
                    <a:lnTo>
                      <a:pt x="395" y="404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" name="任意多边形 10"/>
              <p:cNvSpPr/>
              <p:nvPr/>
            </p:nvSpPr>
            <p:spPr>
              <a:xfrm>
                <a:off x="5091" y="4864"/>
                <a:ext cx="1215" cy="1946"/>
              </a:xfrm>
              <a:custGeom>
                <a:avLst/>
                <a:gdLst>
                  <a:gd name="connsiteX0" fmla="*/ 0 w 1215"/>
                  <a:gd name="connsiteY0" fmla="*/ 0 h 1946"/>
                  <a:gd name="connsiteX1" fmla="*/ 1215 w 1215"/>
                  <a:gd name="connsiteY1" fmla="*/ 641 h 1946"/>
                  <a:gd name="connsiteX2" fmla="*/ 1215 w 1215"/>
                  <a:gd name="connsiteY2" fmla="*/ 1946 h 1946"/>
                  <a:gd name="connsiteX3" fmla="*/ 0 w 1215"/>
                  <a:gd name="connsiteY3" fmla="*/ 1286 h 1946"/>
                  <a:gd name="connsiteX4" fmla="*/ 0 w 1215"/>
                  <a:gd name="connsiteY4" fmla="*/ 0 h 1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5" h="1946">
                    <a:moveTo>
                      <a:pt x="0" y="0"/>
                    </a:moveTo>
                    <a:lnTo>
                      <a:pt x="1215" y="641"/>
                    </a:lnTo>
                    <a:lnTo>
                      <a:pt x="1215" y="1946"/>
                    </a:lnTo>
                    <a:lnTo>
                      <a:pt x="0" y="12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6425" y="4407"/>
              <a:ext cx="9206" cy="1399"/>
            </a:xfrm>
            <a:prstGeom prst="rect">
              <a:avLst/>
            </a:prstGeom>
            <a:noFill/>
          </p:spPr>
          <p:txBody>
            <a:bodyPr wrap="square" lIns="136525" tIns="136525" rIns="136525" bIns="136525" rtlCol="0">
              <a:spAutoFit/>
            </a:bodyPr>
            <a:p>
              <a:pPr algn="dist"/>
              <a:r>
                <a:rPr lang="zh-CN" altLang="en-US" sz="4000"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+mn-ea"/>
                </a:rPr>
                <a:t>叁 </a:t>
              </a:r>
              <a:r>
                <a:rPr lang="en-US" altLang="zh-CN" sz="4000">
                  <a:solidFill>
                    <a:srgbClr val="6D9FCC"/>
                  </a:solidFill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+mn-ea"/>
                </a:rPr>
                <a:t>|</a:t>
              </a:r>
              <a:r>
                <a:rPr lang="en-US" altLang="zh-CN" sz="4000"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+mn-ea"/>
                </a:rPr>
                <a:t> </a:t>
              </a:r>
              <a:r>
                <a:rPr lang="zh-CN" altLang="en-US" sz="4000"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+mn-ea"/>
                </a:rPr>
                <a:t>持久化的方式</a:t>
              </a:r>
              <a:endParaRPr lang="zh-CN" altLang="en-US" sz="4000">
                <a:solidFill>
                  <a:schemeClr val="tx1"/>
                </a:solidFill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endParaRPr>
            </a:p>
          </p:txBody>
        </p:sp>
      </p:grpSp>
      <p:cxnSp>
        <p:nvCxnSpPr>
          <p:cNvPr id="25" name="直接连接符 24"/>
          <p:cNvCxnSpPr/>
          <p:nvPr/>
        </p:nvCxnSpPr>
        <p:spPr>
          <a:xfrm flipH="1">
            <a:off x="774383" y="704850"/>
            <a:ext cx="10643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774383" y="6188710"/>
            <a:ext cx="1064323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5" name="组合 44"/>
          <p:cNvGrpSpPr/>
          <p:nvPr/>
        </p:nvGrpSpPr>
        <p:grpSpPr>
          <a:xfrm>
            <a:off x="1934210" y="739140"/>
            <a:ext cx="8323580" cy="5442585"/>
            <a:chOff x="3046" y="1164"/>
            <a:chExt cx="13108" cy="8571"/>
          </a:xfrm>
        </p:grpSpPr>
        <p:sp>
          <p:nvSpPr>
            <p:cNvPr id="6" name="椭圆 5"/>
            <p:cNvSpPr/>
            <p:nvPr/>
          </p:nvSpPr>
          <p:spPr>
            <a:xfrm>
              <a:off x="6184" y="8584"/>
              <a:ext cx="6831" cy="1151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9381" y="8322"/>
              <a:ext cx="442" cy="7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3046" y="1164"/>
              <a:ext cx="13108" cy="5982"/>
            </a:xfrm>
            <a:prstGeom prst="roundRect">
              <a:avLst>
                <a:gd name="adj" fmla="val 5773"/>
              </a:avLst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 rot="5400000">
              <a:off x="8542" y="7801"/>
              <a:ext cx="2117" cy="442"/>
            </a:xfrm>
            <a:custGeom>
              <a:avLst/>
              <a:gdLst>
                <a:gd name="connsiteX0" fmla="*/ 0 w 2117"/>
                <a:gd name="connsiteY0" fmla="*/ 122 h 442"/>
                <a:gd name="connsiteX1" fmla="*/ 122 w 2117"/>
                <a:gd name="connsiteY1" fmla="*/ 0 h 442"/>
                <a:gd name="connsiteX2" fmla="*/ 2037 w 2117"/>
                <a:gd name="connsiteY2" fmla="*/ 2 h 442"/>
                <a:gd name="connsiteX3" fmla="*/ 2117 w 2117"/>
                <a:gd name="connsiteY3" fmla="*/ 212 h 442"/>
                <a:gd name="connsiteX4" fmla="*/ 2037 w 2117"/>
                <a:gd name="connsiteY4" fmla="*/ 442 h 442"/>
                <a:gd name="connsiteX5" fmla="*/ 122 w 2117"/>
                <a:gd name="connsiteY5" fmla="*/ 440 h 442"/>
                <a:gd name="connsiteX6" fmla="*/ 0 w 2117"/>
                <a:gd name="connsiteY6" fmla="*/ 318 h 442"/>
                <a:gd name="connsiteX7" fmla="*/ 0 w 2117"/>
                <a:gd name="connsiteY7" fmla="*/ 122 h 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17" h="442">
                  <a:moveTo>
                    <a:pt x="0" y="122"/>
                  </a:moveTo>
                  <a:cubicBezTo>
                    <a:pt x="0" y="55"/>
                    <a:pt x="55" y="0"/>
                    <a:pt x="122" y="0"/>
                  </a:cubicBezTo>
                  <a:lnTo>
                    <a:pt x="2037" y="2"/>
                  </a:lnTo>
                  <a:cubicBezTo>
                    <a:pt x="2127" y="12"/>
                    <a:pt x="2117" y="145"/>
                    <a:pt x="2117" y="212"/>
                  </a:cubicBezTo>
                  <a:cubicBezTo>
                    <a:pt x="2117" y="279"/>
                    <a:pt x="2104" y="442"/>
                    <a:pt x="2037" y="442"/>
                  </a:cubicBezTo>
                  <a:lnTo>
                    <a:pt x="122" y="440"/>
                  </a:lnTo>
                  <a:cubicBezTo>
                    <a:pt x="55" y="440"/>
                    <a:pt x="0" y="385"/>
                    <a:pt x="0" y="318"/>
                  </a:cubicBezTo>
                  <a:lnTo>
                    <a:pt x="0" y="122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47000">
                  <a:srgbClr val="EFF6FC"/>
                </a:gs>
                <a:gs pos="99000">
                  <a:schemeClr val="accent1">
                    <a:lumMod val="40000"/>
                    <a:lumOff val="60000"/>
                  </a:schemeClr>
                </a:gs>
              </a:gsLst>
              <a:lin ang="16200000" scaled="0"/>
            </a:gra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40" name="任意多边形 39"/>
            <p:cNvSpPr/>
            <p:nvPr/>
          </p:nvSpPr>
          <p:spPr>
            <a:xfrm>
              <a:off x="3046" y="6801"/>
              <a:ext cx="13108" cy="345"/>
            </a:xfrm>
            <a:custGeom>
              <a:avLst/>
              <a:gdLst>
                <a:gd name="connsiteX0" fmla="*/ 12496 w 12496"/>
                <a:gd name="connsiteY0" fmla="*/ 0 h 345"/>
                <a:gd name="connsiteX1" fmla="*/ 12151 w 12496"/>
                <a:gd name="connsiteY1" fmla="*/ 345 h 345"/>
                <a:gd name="connsiteX2" fmla="*/ 345 w 12496"/>
                <a:gd name="connsiteY2" fmla="*/ 345 h 345"/>
                <a:gd name="connsiteX3" fmla="*/ 0 w 12496"/>
                <a:gd name="connsiteY3" fmla="*/ 0 h 345"/>
                <a:gd name="connsiteX4" fmla="*/ 12496 w 12496"/>
                <a:gd name="connsiteY4" fmla="*/ 0 h 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96" h="345">
                  <a:moveTo>
                    <a:pt x="12496" y="0"/>
                  </a:moveTo>
                  <a:cubicBezTo>
                    <a:pt x="12496" y="191"/>
                    <a:pt x="12341" y="345"/>
                    <a:pt x="12151" y="345"/>
                  </a:cubicBezTo>
                  <a:lnTo>
                    <a:pt x="345" y="345"/>
                  </a:lnTo>
                  <a:cubicBezTo>
                    <a:pt x="155" y="345"/>
                    <a:pt x="0" y="191"/>
                    <a:pt x="0" y="0"/>
                  </a:cubicBezTo>
                  <a:lnTo>
                    <a:pt x="12496" y="0"/>
                  </a:lnTo>
                  <a:close/>
                </a:path>
              </a:pathLst>
            </a:custGeom>
            <a:gradFill>
              <a:gsLst>
                <a:gs pos="10000">
                  <a:srgbClr val="EFF6FC"/>
                </a:gs>
                <a:gs pos="79000">
                  <a:schemeClr val="accent1">
                    <a:lumMod val="45000"/>
                    <a:lumOff val="55000"/>
                  </a:schemeClr>
                </a:gs>
              </a:gsLst>
              <a:lin ang="5400000" scaled="0"/>
            </a:gra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任意多边形 43"/>
            <p:cNvSpPr/>
            <p:nvPr/>
          </p:nvSpPr>
          <p:spPr>
            <a:xfrm>
              <a:off x="6184" y="9160"/>
              <a:ext cx="6831" cy="575"/>
            </a:xfrm>
            <a:custGeom>
              <a:avLst/>
              <a:gdLst>
                <a:gd name="connsiteX0" fmla="*/ 0 w 6831"/>
                <a:gd name="connsiteY0" fmla="*/ 0 h 575"/>
                <a:gd name="connsiteX1" fmla="*/ 3415 w 6831"/>
                <a:gd name="connsiteY1" fmla="*/ 398 h 575"/>
                <a:gd name="connsiteX2" fmla="*/ 6831 w 6831"/>
                <a:gd name="connsiteY2" fmla="*/ 0 h 575"/>
                <a:gd name="connsiteX3" fmla="*/ 3416 w 6831"/>
                <a:gd name="connsiteY3" fmla="*/ 575 h 575"/>
                <a:gd name="connsiteX4" fmla="*/ 0 w 6831"/>
                <a:gd name="connsiteY4" fmla="*/ 0 h 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31" h="575">
                  <a:moveTo>
                    <a:pt x="0" y="0"/>
                  </a:moveTo>
                  <a:cubicBezTo>
                    <a:pt x="824" y="239"/>
                    <a:pt x="1233" y="398"/>
                    <a:pt x="3415" y="398"/>
                  </a:cubicBezTo>
                  <a:cubicBezTo>
                    <a:pt x="5597" y="398"/>
                    <a:pt x="6211" y="216"/>
                    <a:pt x="6831" y="0"/>
                  </a:cubicBezTo>
                  <a:cubicBezTo>
                    <a:pt x="6831" y="317"/>
                    <a:pt x="5302" y="575"/>
                    <a:pt x="3416" y="575"/>
                  </a:cubicBezTo>
                  <a:cubicBezTo>
                    <a:pt x="1529" y="575"/>
                    <a:pt x="0" y="317"/>
                    <a:pt x="0" y="0"/>
                  </a:cubicBezTo>
                  <a:close/>
                </a:path>
              </a:pathLst>
            </a:custGeom>
            <a:gradFill>
              <a:gsLst>
                <a:gs pos="10000">
                  <a:srgbClr val="EFF6FC"/>
                </a:gs>
                <a:gs pos="79000">
                  <a:schemeClr val="accent1">
                    <a:lumMod val="45000"/>
                    <a:lumOff val="55000"/>
                  </a:schemeClr>
                </a:gs>
              </a:gsLst>
              <a:lin ang="5400000" scaled="0"/>
            </a:gra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</p:grpSp>
      <p:cxnSp>
        <p:nvCxnSpPr>
          <p:cNvPr id="25" name="直接连接符 24"/>
          <p:cNvCxnSpPr/>
          <p:nvPr/>
        </p:nvCxnSpPr>
        <p:spPr>
          <a:xfrm flipV="1">
            <a:off x="774700" y="704850"/>
            <a:ext cx="0" cy="5492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11341100" y="704850"/>
            <a:ext cx="0" cy="5492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合 34"/>
          <p:cNvGrpSpPr/>
          <p:nvPr/>
        </p:nvGrpSpPr>
        <p:grpSpPr>
          <a:xfrm>
            <a:off x="2534920" y="1150620"/>
            <a:ext cx="3184525" cy="444500"/>
            <a:chOff x="4124" y="1812"/>
            <a:chExt cx="5015" cy="700"/>
          </a:xfrm>
        </p:grpSpPr>
        <p:sp>
          <p:nvSpPr>
            <p:cNvPr id="10" name="文本框 9"/>
            <p:cNvSpPr txBox="1"/>
            <p:nvPr/>
          </p:nvSpPr>
          <p:spPr>
            <a:xfrm>
              <a:off x="4690" y="1852"/>
              <a:ext cx="444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微软雅黑 Light" panose="020B0502040204020203" charset="-122"/>
                  <a:ea typeface="微软雅黑 Light" panose="020B0502040204020203" charset="-122"/>
                </a:rPr>
                <a:t>redis</a:t>
              </a:r>
              <a:r>
                <a:rPr lang="zh-CN" altLang="en-US">
                  <a:latin typeface="微软雅黑 Light" panose="020B0502040204020203" charset="-122"/>
                  <a:ea typeface="微软雅黑 Light" panose="020B0502040204020203" charset="-122"/>
                </a:rPr>
                <a:t>数据储存</a:t>
              </a:r>
              <a:endParaRPr lang="zh-CN" altLang="en-US">
                <a:latin typeface="微软雅黑 Light" panose="020B0502040204020203" charset="-122"/>
                <a:ea typeface="微软雅黑 Light" panose="020B0502040204020203" charset="-122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4124" y="1812"/>
              <a:ext cx="525" cy="700"/>
              <a:chOff x="3764" y="4397"/>
              <a:chExt cx="1505" cy="2006"/>
            </a:xfrm>
          </p:grpSpPr>
          <p:sp>
            <p:nvSpPr>
              <p:cNvPr id="11" name="任意多边形 10"/>
              <p:cNvSpPr/>
              <p:nvPr/>
            </p:nvSpPr>
            <p:spPr>
              <a:xfrm rot="13500000">
                <a:off x="3763" y="5154"/>
                <a:ext cx="1250" cy="1249"/>
              </a:xfrm>
              <a:custGeom>
                <a:avLst/>
                <a:gdLst>
                  <a:gd name="connsiteX0" fmla="*/ 395 w 1755"/>
                  <a:gd name="connsiteY0" fmla="*/ 404 h 1755"/>
                  <a:gd name="connsiteX1" fmla="*/ 1755 w 1755"/>
                  <a:gd name="connsiteY1" fmla="*/ 0 h 1755"/>
                  <a:gd name="connsiteX2" fmla="*/ 1314 w 1755"/>
                  <a:gd name="connsiteY2" fmla="*/ 1341 h 1755"/>
                  <a:gd name="connsiteX3" fmla="*/ 0 w 1755"/>
                  <a:gd name="connsiteY3" fmla="*/ 1755 h 1755"/>
                  <a:gd name="connsiteX4" fmla="*/ 395 w 1755"/>
                  <a:gd name="connsiteY4" fmla="*/ 404 h 1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5" h="1755">
                    <a:moveTo>
                      <a:pt x="395" y="404"/>
                    </a:moveTo>
                    <a:lnTo>
                      <a:pt x="1755" y="0"/>
                    </a:lnTo>
                    <a:lnTo>
                      <a:pt x="1314" y="1341"/>
                    </a:lnTo>
                    <a:lnTo>
                      <a:pt x="0" y="1755"/>
                    </a:lnTo>
                    <a:lnTo>
                      <a:pt x="395" y="404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" name="任意多边形 11"/>
              <p:cNvSpPr/>
              <p:nvPr/>
            </p:nvSpPr>
            <p:spPr>
              <a:xfrm rot="10800000">
                <a:off x="4405" y="4397"/>
                <a:ext cx="865" cy="1386"/>
              </a:xfrm>
              <a:custGeom>
                <a:avLst/>
                <a:gdLst>
                  <a:gd name="connsiteX0" fmla="*/ 0 w 1215"/>
                  <a:gd name="connsiteY0" fmla="*/ 0 h 1946"/>
                  <a:gd name="connsiteX1" fmla="*/ 1215 w 1215"/>
                  <a:gd name="connsiteY1" fmla="*/ 641 h 1946"/>
                  <a:gd name="connsiteX2" fmla="*/ 1215 w 1215"/>
                  <a:gd name="connsiteY2" fmla="*/ 1946 h 1946"/>
                  <a:gd name="connsiteX3" fmla="*/ 0 w 1215"/>
                  <a:gd name="connsiteY3" fmla="*/ 1286 h 1946"/>
                  <a:gd name="connsiteX4" fmla="*/ 0 w 1215"/>
                  <a:gd name="connsiteY4" fmla="*/ 0 h 1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5" h="1946">
                    <a:moveTo>
                      <a:pt x="0" y="0"/>
                    </a:moveTo>
                    <a:lnTo>
                      <a:pt x="1215" y="641"/>
                    </a:lnTo>
                    <a:lnTo>
                      <a:pt x="1215" y="1946"/>
                    </a:lnTo>
                    <a:lnTo>
                      <a:pt x="0" y="12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sp>
        <p:nvSpPr>
          <p:cNvPr id="38" name="文本框 37"/>
          <p:cNvSpPr txBox="1"/>
          <p:nvPr/>
        </p:nvSpPr>
        <p:spPr>
          <a:xfrm>
            <a:off x="2477135" y="1900555"/>
            <a:ext cx="290131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>
                <a:latin typeface="微软雅黑 Light" panose="020B0502040204020203" charset="-122"/>
                <a:ea typeface="微软雅黑 Light" panose="020B0502040204020203" charset="-122"/>
              </a:rPr>
              <a:t>redis</a:t>
            </a: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是一个键值对数据库，服务器通常包含着任意个非空数据库，而每个非空数据库中又可以包含任意个键值对。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32550" y="1261110"/>
            <a:ext cx="2717800" cy="13462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2550" y="2736850"/>
            <a:ext cx="3098800" cy="13843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6" name="任意多边形 5"/>
          <p:cNvSpPr/>
          <p:nvPr/>
        </p:nvSpPr>
        <p:spPr>
          <a:xfrm rot="2700000">
            <a:off x="1802130" y="2535555"/>
            <a:ext cx="1114425" cy="1114425"/>
          </a:xfrm>
          <a:custGeom>
            <a:avLst/>
            <a:gdLst>
              <a:gd name="connsiteX0" fmla="*/ 395 w 1755"/>
              <a:gd name="connsiteY0" fmla="*/ 404 h 1755"/>
              <a:gd name="connsiteX1" fmla="*/ 1755 w 1755"/>
              <a:gd name="connsiteY1" fmla="*/ 0 h 1755"/>
              <a:gd name="connsiteX2" fmla="*/ 1314 w 1755"/>
              <a:gd name="connsiteY2" fmla="*/ 1341 h 1755"/>
              <a:gd name="connsiteX3" fmla="*/ 0 w 1755"/>
              <a:gd name="connsiteY3" fmla="*/ 1755 h 1755"/>
              <a:gd name="connsiteX4" fmla="*/ 395 w 1755"/>
              <a:gd name="connsiteY4" fmla="*/ 404 h 1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5" h="1755">
                <a:moveTo>
                  <a:pt x="395" y="404"/>
                </a:moveTo>
                <a:lnTo>
                  <a:pt x="1755" y="0"/>
                </a:lnTo>
                <a:lnTo>
                  <a:pt x="1314" y="1341"/>
                </a:lnTo>
                <a:lnTo>
                  <a:pt x="0" y="1755"/>
                </a:lnTo>
                <a:lnTo>
                  <a:pt x="395" y="404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1572260" y="3088640"/>
            <a:ext cx="771525" cy="1235710"/>
          </a:xfrm>
          <a:custGeom>
            <a:avLst/>
            <a:gdLst>
              <a:gd name="connsiteX0" fmla="*/ 0 w 1215"/>
              <a:gd name="connsiteY0" fmla="*/ 0 h 1946"/>
              <a:gd name="connsiteX1" fmla="*/ 1215 w 1215"/>
              <a:gd name="connsiteY1" fmla="*/ 641 h 1946"/>
              <a:gd name="connsiteX2" fmla="*/ 1215 w 1215"/>
              <a:gd name="connsiteY2" fmla="*/ 1946 h 1946"/>
              <a:gd name="connsiteX3" fmla="*/ 0 w 1215"/>
              <a:gd name="connsiteY3" fmla="*/ 1286 h 1946"/>
              <a:gd name="connsiteX4" fmla="*/ 0 w 1215"/>
              <a:gd name="connsiteY4" fmla="*/ 0 h 1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5" h="1946">
                <a:moveTo>
                  <a:pt x="0" y="0"/>
                </a:moveTo>
                <a:lnTo>
                  <a:pt x="1215" y="641"/>
                </a:lnTo>
                <a:lnTo>
                  <a:pt x="1215" y="1946"/>
                </a:lnTo>
                <a:lnTo>
                  <a:pt x="0" y="1286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854835" y="2273300"/>
            <a:ext cx="1009015" cy="1014730"/>
          </a:xfrm>
          <a:prstGeom prst="rect">
            <a:avLst/>
          </a:prstGeom>
          <a:noFill/>
          <a:effectLst/>
          <a:scene3d>
            <a:camera prst="perspectiveBelow"/>
            <a:lightRig rig="threePt" dir="t"/>
          </a:scene3d>
          <a:sp3d extrusionH="76200">
            <a:contourClr>
              <a:srgbClr val="FFFFFF"/>
            </a:contourClr>
          </a:sp3d>
        </p:spPr>
        <p:txBody>
          <a:bodyPr wrap="square" rtlCol="0">
            <a:spAutoFit/>
            <a:sp3d prstMaterial="metal"/>
          </a:bodyPr>
          <a:p>
            <a:r>
              <a:rPr lang="zh-CN" altLang="en-US" sz="6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目</a:t>
            </a:r>
            <a:endParaRPr lang="zh-CN" altLang="en-US" sz="600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 rot="2700000">
            <a:off x="3462655" y="2535555"/>
            <a:ext cx="1114425" cy="1114425"/>
          </a:xfrm>
          <a:custGeom>
            <a:avLst/>
            <a:gdLst>
              <a:gd name="connsiteX0" fmla="*/ 395 w 1755"/>
              <a:gd name="connsiteY0" fmla="*/ 404 h 1755"/>
              <a:gd name="connsiteX1" fmla="*/ 1755 w 1755"/>
              <a:gd name="connsiteY1" fmla="*/ 0 h 1755"/>
              <a:gd name="connsiteX2" fmla="*/ 1314 w 1755"/>
              <a:gd name="connsiteY2" fmla="*/ 1341 h 1755"/>
              <a:gd name="connsiteX3" fmla="*/ 0 w 1755"/>
              <a:gd name="connsiteY3" fmla="*/ 1755 h 1755"/>
              <a:gd name="connsiteX4" fmla="*/ 395 w 1755"/>
              <a:gd name="connsiteY4" fmla="*/ 404 h 1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5" h="1755">
                <a:moveTo>
                  <a:pt x="395" y="404"/>
                </a:moveTo>
                <a:lnTo>
                  <a:pt x="1755" y="0"/>
                </a:lnTo>
                <a:lnTo>
                  <a:pt x="1314" y="1341"/>
                </a:lnTo>
                <a:lnTo>
                  <a:pt x="0" y="1755"/>
                </a:lnTo>
                <a:lnTo>
                  <a:pt x="395" y="404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3232785" y="3088640"/>
            <a:ext cx="771525" cy="1235710"/>
          </a:xfrm>
          <a:custGeom>
            <a:avLst/>
            <a:gdLst>
              <a:gd name="connsiteX0" fmla="*/ 0 w 1215"/>
              <a:gd name="connsiteY0" fmla="*/ 0 h 1946"/>
              <a:gd name="connsiteX1" fmla="*/ 1215 w 1215"/>
              <a:gd name="connsiteY1" fmla="*/ 641 h 1946"/>
              <a:gd name="connsiteX2" fmla="*/ 1215 w 1215"/>
              <a:gd name="connsiteY2" fmla="*/ 1946 h 1946"/>
              <a:gd name="connsiteX3" fmla="*/ 0 w 1215"/>
              <a:gd name="connsiteY3" fmla="*/ 1286 h 1946"/>
              <a:gd name="connsiteX4" fmla="*/ 0 w 1215"/>
              <a:gd name="connsiteY4" fmla="*/ 0 h 1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5" h="1946">
                <a:moveTo>
                  <a:pt x="0" y="0"/>
                </a:moveTo>
                <a:lnTo>
                  <a:pt x="1215" y="641"/>
                </a:lnTo>
                <a:lnTo>
                  <a:pt x="1215" y="1946"/>
                </a:lnTo>
                <a:lnTo>
                  <a:pt x="0" y="1286"/>
                </a:lnTo>
                <a:lnTo>
                  <a:pt x="0" y="0"/>
                </a:lnTo>
                <a:close/>
              </a:path>
            </a:pathLst>
          </a:custGeom>
          <a:solidFill>
            <a:srgbClr val="6D9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515360" y="2273300"/>
            <a:ext cx="1009015" cy="1014730"/>
          </a:xfrm>
          <a:prstGeom prst="rect">
            <a:avLst/>
          </a:prstGeom>
          <a:noFill/>
          <a:effectLst/>
          <a:scene3d>
            <a:camera prst="perspectiveBelow"/>
            <a:lightRig rig="threePt" dir="t"/>
          </a:scene3d>
          <a:sp3d extrusionH="76200">
            <a:contourClr>
              <a:srgbClr val="FFFFFF"/>
            </a:contourClr>
          </a:sp3d>
        </p:spPr>
        <p:txBody>
          <a:bodyPr wrap="square" rtlCol="0">
            <a:spAutoFit/>
            <a:sp3d prstMaterial="metal"/>
          </a:bodyPr>
          <a:p>
            <a:r>
              <a:rPr lang="zh-CN" altLang="en-US" sz="6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录</a:t>
            </a:r>
            <a:endParaRPr lang="zh-CN" altLang="en-US" sz="600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 flipH="1">
            <a:off x="774383" y="704850"/>
            <a:ext cx="10643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774383" y="6188710"/>
            <a:ext cx="10643235" cy="0"/>
          </a:xfrm>
          <a:prstGeom prst="line">
            <a:avLst/>
          </a:prstGeom>
          <a:ln w="19050">
            <a:solidFill>
              <a:srgbClr val="BEBE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175500" y="2101850"/>
            <a:ext cx="3091180" cy="549910"/>
          </a:xfrm>
          <a:prstGeom prst="rect">
            <a:avLst/>
          </a:prstGeom>
          <a:noFill/>
        </p:spPr>
        <p:txBody>
          <a:bodyPr wrap="square" lIns="136525" tIns="136525" rIns="136525" bIns="136525" rtlCol="0">
            <a:spAutoFit/>
          </a:bodyPr>
          <a:p>
            <a:pPr algn="dist"/>
            <a:r>
              <a:rPr lang="zh-CN" altLang="en-US">
                <a:solidFill>
                  <a:schemeClr val="tx1"/>
                </a:solidFill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壹</a:t>
            </a:r>
            <a:r>
              <a:rPr lang="en-US" altLang="zh-CN">
                <a:solidFill>
                  <a:srgbClr val="6D9FCC"/>
                </a:solidFill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|</a:t>
            </a:r>
            <a:r>
              <a:rPr lang="zh-CN" altLang="en-US">
                <a:solidFill>
                  <a:schemeClr val="tx1"/>
                </a:solidFill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数据结构</a:t>
            </a:r>
            <a:endParaRPr lang="zh-CN" altLang="en-US">
              <a:solidFill>
                <a:schemeClr val="tx1"/>
              </a:solidFill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175500" y="2823210"/>
            <a:ext cx="3091180" cy="549910"/>
          </a:xfrm>
          <a:prstGeom prst="rect">
            <a:avLst/>
          </a:prstGeom>
          <a:noFill/>
        </p:spPr>
        <p:txBody>
          <a:bodyPr wrap="square" lIns="136525" tIns="136525" rIns="136525" bIns="136525" rtlCol="0">
            <a:spAutoFit/>
          </a:bodyPr>
          <a:p>
            <a:pPr algn="dist"/>
            <a:r>
              <a:rPr lang="zh-CN" altLang="en-US">
                <a:solidFill>
                  <a:schemeClr val="tx1"/>
                </a:solidFill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贰  </a:t>
            </a:r>
            <a:r>
              <a:rPr lang="en-US" altLang="zh-CN">
                <a:solidFill>
                  <a:srgbClr val="6D9FCC"/>
                </a:solidFill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| </a:t>
            </a:r>
            <a:r>
              <a:rPr lang="en-US" altLang="zh-CN">
                <a:solidFill>
                  <a:schemeClr val="tx1"/>
                </a:solidFill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key</a:t>
            </a:r>
            <a:r>
              <a:rPr lang="zh-CN" altLang="en-US">
                <a:solidFill>
                  <a:schemeClr val="tx1"/>
                </a:solidFill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类型的实现</a:t>
            </a:r>
            <a:endParaRPr lang="zh-CN" altLang="en-US">
              <a:solidFill>
                <a:schemeClr val="tx1"/>
              </a:solidFill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175500" y="3544570"/>
            <a:ext cx="3091180" cy="549910"/>
          </a:xfrm>
          <a:prstGeom prst="rect">
            <a:avLst/>
          </a:prstGeom>
          <a:noFill/>
        </p:spPr>
        <p:txBody>
          <a:bodyPr wrap="square" lIns="136525" tIns="136525" rIns="136525" bIns="136525" rtlCol="0">
            <a:spAutoFit/>
          </a:bodyPr>
          <a:p>
            <a:pPr algn="dist"/>
            <a:r>
              <a:rPr lang="zh-CN" altLang="en-US">
                <a:solidFill>
                  <a:schemeClr val="tx1"/>
                </a:solidFill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叁 </a:t>
            </a:r>
            <a:r>
              <a:rPr lang="en-US" altLang="zh-CN">
                <a:solidFill>
                  <a:srgbClr val="6D9FCC"/>
                </a:solidFill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|</a:t>
            </a:r>
            <a:r>
              <a:rPr lang="en-US" altLang="zh-CN">
                <a:solidFill>
                  <a:schemeClr val="tx1"/>
                </a:solidFill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持久化的方式    </a:t>
            </a:r>
            <a:endParaRPr lang="zh-CN" altLang="en-US">
              <a:solidFill>
                <a:schemeClr val="tx1"/>
              </a:solidFill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175500" y="4265930"/>
            <a:ext cx="3091180" cy="549910"/>
          </a:xfrm>
          <a:prstGeom prst="rect">
            <a:avLst/>
          </a:prstGeom>
          <a:noFill/>
        </p:spPr>
        <p:txBody>
          <a:bodyPr wrap="square" lIns="136525" tIns="136525" rIns="136525" bIns="136525" rtlCol="0">
            <a:spAutoFit/>
          </a:bodyPr>
          <a:p>
            <a:pPr algn="dist"/>
            <a:r>
              <a:rPr lang="zh-CN" altLang="en-US">
                <a:solidFill>
                  <a:schemeClr val="tx1"/>
                </a:solidFill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肆 </a:t>
            </a:r>
            <a:r>
              <a:rPr lang="en-US" altLang="zh-CN">
                <a:solidFill>
                  <a:srgbClr val="6D9FCC"/>
                </a:solidFill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|</a:t>
            </a:r>
            <a:r>
              <a:rPr lang="en-US" altLang="zh-CN">
                <a:solidFill>
                  <a:schemeClr val="tx1"/>
                </a:solidFill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redis</a:t>
            </a:r>
            <a:r>
              <a:rPr lang="zh-CN" altLang="en-US">
                <a:solidFill>
                  <a:schemeClr val="tx1"/>
                </a:solidFill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服务器</a:t>
            </a:r>
            <a:endParaRPr lang="zh-CN" altLang="en-US">
              <a:solidFill>
                <a:schemeClr val="tx1"/>
              </a:solidFill>
              <a:uFillTx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6741160" y="2385695"/>
            <a:ext cx="398780" cy="2164080"/>
            <a:chOff x="11076" y="3757"/>
            <a:chExt cx="628" cy="3408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11077" y="3757"/>
              <a:ext cx="3" cy="34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>
              <a:off x="11076" y="3760"/>
              <a:ext cx="6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>
              <a:off x="11076" y="4894"/>
              <a:ext cx="6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11076" y="6028"/>
              <a:ext cx="6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>
              <a:off x="11076" y="7162"/>
              <a:ext cx="6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/>
          <p:cNvGrpSpPr/>
          <p:nvPr/>
        </p:nvGrpSpPr>
        <p:grpSpPr>
          <a:xfrm flipH="1">
            <a:off x="10287635" y="2385695"/>
            <a:ext cx="398780" cy="2164080"/>
            <a:chOff x="11076" y="3757"/>
            <a:chExt cx="628" cy="3408"/>
          </a:xfrm>
        </p:grpSpPr>
        <p:cxnSp>
          <p:nvCxnSpPr>
            <p:cNvPr id="38" name="直接连接符 37"/>
            <p:cNvCxnSpPr/>
            <p:nvPr/>
          </p:nvCxnSpPr>
          <p:spPr>
            <a:xfrm>
              <a:off x="11077" y="3757"/>
              <a:ext cx="3" cy="34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flipH="1">
              <a:off x="11076" y="3760"/>
              <a:ext cx="6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flipH="1">
              <a:off x="11076" y="4894"/>
              <a:ext cx="6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flipH="1">
              <a:off x="11076" y="6028"/>
              <a:ext cx="6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11076" y="7162"/>
              <a:ext cx="6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5" name="组合 44"/>
          <p:cNvGrpSpPr/>
          <p:nvPr/>
        </p:nvGrpSpPr>
        <p:grpSpPr>
          <a:xfrm>
            <a:off x="1934210" y="739140"/>
            <a:ext cx="8323580" cy="5442585"/>
            <a:chOff x="3046" y="1164"/>
            <a:chExt cx="13108" cy="8571"/>
          </a:xfrm>
        </p:grpSpPr>
        <p:sp>
          <p:nvSpPr>
            <p:cNvPr id="6" name="椭圆 5"/>
            <p:cNvSpPr/>
            <p:nvPr/>
          </p:nvSpPr>
          <p:spPr>
            <a:xfrm>
              <a:off x="6184" y="8584"/>
              <a:ext cx="6831" cy="1151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9381" y="8322"/>
              <a:ext cx="442" cy="7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3046" y="1164"/>
              <a:ext cx="13108" cy="5982"/>
            </a:xfrm>
            <a:prstGeom prst="roundRect">
              <a:avLst>
                <a:gd name="adj" fmla="val 5773"/>
              </a:avLst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 rot="5400000">
              <a:off x="8542" y="7801"/>
              <a:ext cx="2117" cy="442"/>
            </a:xfrm>
            <a:custGeom>
              <a:avLst/>
              <a:gdLst>
                <a:gd name="connsiteX0" fmla="*/ 0 w 2117"/>
                <a:gd name="connsiteY0" fmla="*/ 122 h 442"/>
                <a:gd name="connsiteX1" fmla="*/ 122 w 2117"/>
                <a:gd name="connsiteY1" fmla="*/ 0 h 442"/>
                <a:gd name="connsiteX2" fmla="*/ 2037 w 2117"/>
                <a:gd name="connsiteY2" fmla="*/ 2 h 442"/>
                <a:gd name="connsiteX3" fmla="*/ 2117 w 2117"/>
                <a:gd name="connsiteY3" fmla="*/ 212 h 442"/>
                <a:gd name="connsiteX4" fmla="*/ 2037 w 2117"/>
                <a:gd name="connsiteY4" fmla="*/ 442 h 442"/>
                <a:gd name="connsiteX5" fmla="*/ 122 w 2117"/>
                <a:gd name="connsiteY5" fmla="*/ 440 h 442"/>
                <a:gd name="connsiteX6" fmla="*/ 0 w 2117"/>
                <a:gd name="connsiteY6" fmla="*/ 318 h 442"/>
                <a:gd name="connsiteX7" fmla="*/ 0 w 2117"/>
                <a:gd name="connsiteY7" fmla="*/ 122 h 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17" h="442">
                  <a:moveTo>
                    <a:pt x="0" y="122"/>
                  </a:moveTo>
                  <a:cubicBezTo>
                    <a:pt x="0" y="55"/>
                    <a:pt x="55" y="0"/>
                    <a:pt x="122" y="0"/>
                  </a:cubicBezTo>
                  <a:lnTo>
                    <a:pt x="2037" y="2"/>
                  </a:lnTo>
                  <a:cubicBezTo>
                    <a:pt x="2127" y="12"/>
                    <a:pt x="2117" y="145"/>
                    <a:pt x="2117" y="212"/>
                  </a:cubicBezTo>
                  <a:cubicBezTo>
                    <a:pt x="2117" y="279"/>
                    <a:pt x="2104" y="442"/>
                    <a:pt x="2037" y="442"/>
                  </a:cubicBezTo>
                  <a:lnTo>
                    <a:pt x="122" y="440"/>
                  </a:lnTo>
                  <a:cubicBezTo>
                    <a:pt x="55" y="440"/>
                    <a:pt x="0" y="385"/>
                    <a:pt x="0" y="318"/>
                  </a:cubicBezTo>
                  <a:lnTo>
                    <a:pt x="0" y="122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47000">
                  <a:srgbClr val="EFF6FC"/>
                </a:gs>
                <a:gs pos="99000">
                  <a:schemeClr val="accent1">
                    <a:lumMod val="40000"/>
                    <a:lumOff val="60000"/>
                  </a:schemeClr>
                </a:gs>
              </a:gsLst>
              <a:lin ang="16200000" scaled="0"/>
            </a:gra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40" name="任意多边形 39"/>
            <p:cNvSpPr/>
            <p:nvPr/>
          </p:nvSpPr>
          <p:spPr>
            <a:xfrm>
              <a:off x="3046" y="6801"/>
              <a:ext cx="13108" cy="345"/>
            </a:xfrm>
            <a:custGeom>
              <a:avLst/>
              <a:gdLst>
                <a:gd name="connsiteX0" fmla="*/ 12496 w 12496"/>
                <a:gd name="connsiteY0" fmla="*/ 0 h 345"/>
                <a:gd name="connsiteX1" fmla="*/ 12151 w 12496"/>
                <a:gd name="connsiteY1" fmla="*/ 345 h 345"/>
                <a:gd name="connsiteX2" fmla="*/ 345 w 12496"/>
                <a:gd name="connsiteY2" fmla="*/ 345 h 345"/>
                <a:gd name="connsiteX3" fmla="*/ 0 w 12496"/>
                <a:gd name="connsiteY3" fmla="*/ 0 h 345"/>
                <a:gd name="connsiteX4" fmla="*/ 12496 w 12496"/>
                <a:gd name="connsiteY4" fmla="*/ 0 h 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96" h="345">
                  <a:moveTo>
                    <a:pt x="12496" y="0"/>
                  </a:moveTo>
                  <a:cubicBezTo>
                    <a:pt x="12496" y="191"/>
                    <a:pt x="12341" y="345"/>
                    <a:pt x="12151" y="345"/>
                  </a:cubicBezTo>
                  <a:lnTo>
                    <a:pt x="345" y="345"/>
                  </a:lnTo>
                  <a:cubicBezTo>
                    <a:pt x="155" y="345"/>
                    <a:pt x="0" y="191"/>
                    <a:pt x="0" y="0"/>
                  </a:cubicBezTo>
                  <a:lnTo>
                    <a:pt x="12496" y="0"/>
                  </a:lnTo>
                  <a:close/>
                </a:path>
              </a:pathLst>
            </a:custGeom>
            <a:gradFill>
              <a:gsLst>
                <a:gs pos="10000">
                  <a:srgbClr val="EFF6FC"/>
                </a:gs>
                <a:gs pos="79000">
                  <a:schemeClr val="accent1">
                    <a:lumMod val="45000"/>
                    <a:lumOff val="55000"/>
                  </a:schemeClr>
                </a:gs>
              </a:gsLst>
              <a:lin ang="5400000" scaled="0"/>
            </a:gra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任意多边形 43"/>
            <p:cNvSpPr/>
            <p:nvPr/>
          </p:nvSpPr>
          <p:spPr>
            <a:xfrm>
              <a:off x="6184" y="9160"/>
              <a:ext cx="6831" cy="575"/>
            </a:xfrm>
            <a:custGeom>
              <a:avLst/>
              <a:gdLst>
                <a:gd name="connsiteX0" fmla="*/ 0 w 6831"/>
                <a:gd name="connsiteY0" fmla="*/ 0 h 575"/>
                <a:gd name="connsiteX1" fmla="*/ 3415 w 6831"/>
                <a:gd name="connsiteY1" fmla="*/ 398 h 575"/>
                <a:gd name="connsiteX2" fmla="*/ 6831 w 6831"/>
                <a:gd name="connsiteY2" fmla="*/ 0 h 575"/>
                <a:gd name="connsiteX3" fmla="*/ 3416 w 6831"/>
                <a:gd name="connsiteY3" fmla="*/ 575 h 575"/>
                <a:gd name="connsiteX4" fmla="*/ 0 w 6831"/>
                <a:gd name="connsiteY4" fmla="*/ 0 h 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31" h="575">
                  <a:moveTo>
                    <a:pt x="0" y="0"/>
                  </a:moveTo>
                  <a:cubicBezTo>
                    <a:pt x="824" y="239"/>
                    <a:pt x="1233" y="398"/>
                    <a:pt x="3415" y="398"/>
                  </a:cubicBezTo>
                  <a:cubicBezTo>
                    <a:pt x="5597" y="398"/>
                    <a:pt x="6211" y="216"/>
                    <a:pt x="6831" y="0"/>
                  </a:cubicBezTo>
                  <a:cubicBezTo>
                    <a:pt x="6831" y="317"/>
                    <a:pt x="5302" y="575"/>
                    <a:pt x="3416" y="575"/>
                  </a:cubicBezTo>
                  <a:cubicBezTo>
                    <a:pt x="1529" y="575"/>
                    <a:pt x="0" y="317"/>
                    <a:pt x="0" y="0"/>
                  </a:cubicBezTo>
                  <a:close/>
                </a:path>
              </a:pathLst>
            </a:custGeom>
            <a:gradFill>
              <a:gsLst>
                <a:gs pos="10000">
                  <a:srgbClr val="EFF6FC"/>
                </a:gs>
                <a:gs pos="79000">
                  <a:schemeClr val="accent1">
                    <a:lumMod val="45000"/>
                    <a:lumOff val="55000"/>
                  </a:schemeClr>
                </a:gs>
              </a:gsLst>
              <a:lin ang="5400000" scaled="0"/>
            </a:gra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</p:grpSp>
      <p:cxnSp>
        <p:nvCxnSpPr>
          <p:cNvPr id="25" name="直接连接符 24"/>
          <p:cNvCxnSpPr/>
          <p:nvPr/>
        </p:nvCxnSpPr>
        <p:spPr>
          <a:xfrm flipV="1">
            <a:off x="774700" y="704850"/>
            <a:ext cx="0" cy="5492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11341100" y="704850"/>
            <a:ext cx="0" cy="5492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0865" y="1133475"/>
            <a:ext cx="5969000" cy="30099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" name="弧形 23"/>
          <p:cNvSpPr/>
          <p:nvPr/>
        </p:nvSpPr>
        <p:spPr>
          <a:xfrm rot="14700000">
            <a:off x="88265" y="676275"/>
            <a:ext cx="4025900" cy="4697730"/>
          </a:xfrm>
          <a:prstGeom prst="arc">
            <a:avLst>
              <a:gd name="adj1" fmla="val 13148650"/>
              <a:gd name="adj2" fmla="val 36175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1413510" y="1162137"/>
            <a:ext cx="9336755" cy="5148606"/>
            <a:chOff x="2336" y="1346"/>
            <a:chExt cx="14704" cy="8108"/>
          </a:xfrm>
        </p:grpSpPr>
        <p:sp>
          <p:nvSpPr>
            <p:cNvPr id="2" name="任意多边形 1"/>
            <p:cNvSpPr/>
            <p:nvPr/>
          </p:nvSpPr>
          <p:spPr>
            <a:xfrm rot="20880000">
              <a:off x="6272" y="1346"/>
              <a:ext cx="10768" cy="8108"/>
            </a:xfrm>
            <a:custGeom>
              <a:avLst/>
              <a:gdLst>
                <a:gd name="connsiteX0" fmla="*/ 16 w 10768"/>
                <a:gd name="connsiteY0" fmla="*/ 1801 h 8108"/>
                <a:gd name="connsiteX1" fmla="*/ 6756 w 10768"/>
                <a:gd name="connsiteY1" fmla="*/ 0 h 8108"/>
                <a:gd name="connsiteX2" fmla="*/ 10768 w 10768"/>
                <a:gd name="connsiteY2" fmla="*/ 4048 h 8108"/>
                <a:gd name="connsiteX3" fmla="*/ 6755 w 10768"/>
                <a:gd name="connsiteY3" fmla="*/ 8108 h 8108"/>
                <a:gd name="connsiteX4" fmla="*/ 0 w 10768"/>
                <a:gd name="connsiteY4" fmla="*/ 6462 h 8108"/>
                <a:gd name="connsiteX5" fmla="*/ 16 w 10768"/>
                <a:gd name="connsiteY5" fmla="*/ 1801 h 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68" h="8108">
                  <a:moveTo>
                    <a:pt x="16" y="1801"/>
                  </a:moveTo>
                  <a:cubicBezTo>
                    <a:pt x="3325" y="1766"/>
                    <a:pt x="4692" y="10"/>
                    <a:pt x="6756" y="0"/>
                  </a:cubicBezTo>
                  <a:cubicBezTo>
                    <a:pt x="8820" y="-10"/>
                    <a:pt x="10768" y="1797"/>
                    <a:pt x="10768" y="4048"/>
                  </a:cubicBezTo>
                  <a:cubicBezTo>
                    <a:pt x="10768" y="6299"/>
                    <a:pt x="8806" y="8109"/>
                    <a:pt x="6755" y="8108"/>
                  </a:cubicBezTo>
                  <a:cubicBezTo>
                    <a:pt x="4704" y="8107"/>
                    <a:pt x="3256" y="6481"/>
                    <a:pt x="0" y="6462"/>
                  </a:cubicBezTo>
                  <a:cubicBezTo>
                    <a:pt x="16" y="4852"/>
                    <a:pt x="16" y="3755"/>
                    <a:pt x="16" y="1801"/>
                  </a:cubicBezTo>
                  <a:close/>
                </a:path>
              </a:pathLst>
            </a:custGeom>
            <a:noFill/>
            <a:ln>
              <a:solidFill>
                <a:srgbClr val="6D9F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" name="任意多边形 2"/>
            <p:cNvSpPr/>
            <p:nvPr/>
          </p:nvSpPr>
          <p:spPr>
            <a:xfrm rot="600000">
              <a:off x="3161" y="4285"/>
              <a:ext cx="3905" cy="4986"/>
            </a:xfrm>
            <a:custGeom>
              <a:avLst/>
              <a:gdLst>
                <a:gd name="connsiteX0" fmla="*/ 3905 w 3904"/>
                <a:gd name="connsiteY0" fmla="*/ 4318 h 4985"/>
                <a:gd name="connsiteX1" fmla="*/ 1329 w 3904"/>
                <a:gd name="connsiteY1" fmla="*/ 4702 h 4985"/>
                <a:gd name="connsiteX2" fmla="*/ 34 w 3904"/>
                <a:gd name="connsiteY2" fmla="*/ 1501 h 4985"/>
                <a:gd name="connsiteX3" fmla="*/ 2156 w 3904"/>
                <a:gd name="connsiteY3" fmla="*/ 0 h 4985"/>
                <a:gd name="connsiteX4" fmla="*/ 3905 w 3904"/>
                <a:gd name="connsiteY4" fmla="*/ 4318 h 4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5" h="4986">
                  <a:moveTo>
                    <a:pt x="3905" y="4318"/>
                  </a:moveTo>
                  <a:cubicBezTo>
                    <a:pt x="2379" y="4935"/>
                    <a:pt x="1565" y="5253"/>
                    <a:pt x="1329" y="4702"/>
                  </a:cubicBezTo>
                  <a:cubicBezTo>
                    <a:pt x="694" y="3073"/>
                    <a:pt x="338" y="2439"/>
                    <a:pt x="34" y="1501"/>
                  </a:cubicBezTo>
                  <a:cubicBezTo>
                    <a:pt x="-201" y="759"/>
                    <a:pt x="812" y="598"/>
                    <a:pt x="2156" y="0"/>
                  </a:cubicBezTo>
                  <a:lnTo>
                    <a:pt x="3905" y="4318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任意多边形 3"/>
            <p:cNvSpPr/>
            <p:nvPr/>
          </p:nvSpPr>
          <p:spPr>
            <a:xfrm rot="600000">
              <a:off x="2336" y="6217"/>
              <a:ext cx="1676" cy="2286"/>
            </a:xfrm>
            <a:custGeom>
              <a:avLst/>
              <a:gdLst>
                <a:gd name="connsiteX0" fmla="*/ 1676 w 1675"/>
                <a:gd name="connsiteY0" fmla="*/ 2012 h 2286"/>
                <a:gd name="connsiteX1" fmla="*/ 601 w 1675"/>
                <a:gd name="connsiteY1" fmla="*/ 2121 h 2286"/>
                <a:gd name="connsiteX2" fmla="*/ 25 w 1675"/>
                <a:gd name="connsiteY2" fmla="*/ 699 h 2286"/>
                <a:gd name="connsiteX3" fmla="*/ 825 w 1675"/>
                <a:gd name="connsiteY3" fmla="*/ 0 h 2286"/>
                <a:gd name="connsiteX4" fmla="*/ 1676 w 1675"/>
                <a:gd name="connsiteY4" fmla="*/ 2012 h 2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6" h="2286">
                  <a:moveTo>
                    <a:pt x="1676" y="2012"/>
                  </a:moveTo>
                  <a:cubicBezTo>
                    <a:pt x="931" y="2327"/>
                    <a:pt x="714" y="2381"/>
                    <a:pt x="601" y="2121"/>
                  </a:cubicBezTo>
                  <a:cubicBezTo>
                    <a:pt x="297" y="1356"/>
                    <a:pt x="171" y="1140"/>
                    <a:pt x="25" y="699"/>
                  </a:cubicBezTo>
                  <a:cubicBezTo>
                    <a:pt x="-87" y="350"/>
                    <a:pt x="182" y="281"/>
                    <a:pt x="825" y="0"/>
                  </a:cubicBezTo>
                  <a:lnTo>
                    <a:pt x="1676" y="2012"/>
                  </a:lnTo>
                  <a:close/>
                </a:path>
              </a:pathLst>
            </a:custGeom>
            <a:noFill/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3713" y="4377"/>
              <a:ext cx="2708" cy="4841"/>
            </a:xfrm>
            <a:custGeom>
              <a:avLst/>
              <a:gdLst>
                <a:gd name="connsiteX0" fmla="*/ 1929 w 2707"/>
                <a:gd name="connsiteY0" fmla="*/ 0 h 4841"/>
                <a:gd name="connsiteX1" fmla="*/ 2701 w 2707"/>
                <a:gd name="connsiteY1" fmla="*/ 4613 h 4841"/>
                <a:gd name="connsiteX2" fmla="*/ 1572 w 2707"/>
                <a:gd name="connsiteY2" fmla="*/ 101 h 4841"/>
                <a:gd name="connsiteX3" fmla="*/ 2315 w 2707"/>
                <a:gd name="connsiteY3" fmla="*/ 4682 h 4841"/>
                <a:gd name="connsiteX4" fmla="*/ 1140 w 2707"/>
                <a:gd name="connsiteY4" fmla="*/ 173 h 4841"/>
                <a:gd name="connsiteX5" fmla="*/ 1906 w 2707"/>
                <a:gd name="connsiteY5" fmla="*/ 4750 h 4841"/>
                <a:gd name="connsiteX6" fmla="*/ 732 w 2707"/>
                <a:gd name="connsiteY6" fmla="*/ 269 h 4841"/>
                <a:gd name="connsiteX7" fmla="*/ 1474 w 2707"/>
                <a:gd name="connsiteY7" fmla="*/ 4795 h 4841"/>
                <a:gd name="connsiteX8" fmla="*/ 360 w 2707"/>
                <a:gd name="connsiteY8" fmla="*/ 365 h 4841"/>
                <a:gd name="connsiteX9" fmla="*/ 984 w 2707"/>
                <a:gd name="connsiteY9" fmla="*/ 4841 h 4841"/>
                <a:gd name="connsiteX10" fmla="*/ 12 w 2707"/>
                <a:gd name="connsiteY10" fmla="*/ 497 h 4841"/>
                <a:gd name="connsiteX11" fmla="*/ 497 w 2707"/>
                <a:gd name="connsiteY11" fmla="*/ 4682 h 4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08" h="4841">
                  <a:moveTo>
                    <a:pt x="1929" y="0"/>
                  </a:moveTo>
                  <a:cubicBezTo>
                    <a:pt x="2107" y="1013"/>
                    <a:pt x="2778" y="4599"/>
                    <a:pt x="2701" y="4613"/>
                  </a:cubicBezTo>
                  <a:cubicBezTo>
                    <a:pt x="2624" y="4627"/>
                    <a:pt x="1649" y="87"/>
                    <a:pt x="1572" y="101"/>
                  </a:cubicBezTo>
                  <a:cubicBezTo>
                    <a:pt x="1495" y="115"/>
                    <a:pt x="2392" y="4664"/>
                    <a:pt x="2315" y="4682"/>
                  </a:cubicBezTo>
                  <a:cubicBezTo>
                    <a:pt x="2238" y="4700"/>
                    <a:pt x="1222" y="159"/>
                    <a:pt x="1140" y="173"/>
                  </a:cubicBezTo>
                  <a:cubicBezTo>
                    <a:pt x="1058" y="187"/>
                    <a:pt x="1992" y="4736"/>
                    <a:pt x="1906" y="4750"/>
                  </a:cubicBezTo>
                  <a:cubicBezTo>
                    <a:pt x="1820" y="4764"/>
                    <a:pt x="818" y="260"/>
                    <a:pt x="732" y="269"/>
                  </a:cubicBezTo>
                  <a:cubicBezTo>
                    <a:pt x="646" y="278"/>
                    <a:pt x="1547" y="4777"/>
                    <a:pt x="1474" y="4795"/>
                  </a:cubicBezTo>
                  <a:cubicBezTo>
                    <a:pt x="1401" y="4813"/>
                    <a:pt x="455" y="351"/>
                    <a:pt x="360" y="365"/>
                  </a:cubicBezTo>
                  <a:cubicBezTo>
                    <a:pt x="265" y="379"/>
                    <a:pt x="1061" y="4814"/>
                    <a:pt x="984" y="4841"/>
                  </a:cubicBezTo>
                  <a:cubicBezTo>
                    <a:pt x="907" y="4868"/>
                    <a:pt x="112" y="533"/>
                    <a:pt x="12" y="497"/>
                  </a:cubicBezTo>
                  <a:cubicBezTo>
                    <a:pt x="-88" y="461"/>
                    <a:pt x="447" y="3832"/>
                    <a:pt x="497" y="4682"/>
                  </a:cubicBezTo>
                </a:path>
              </a:pathLst>
            </a:cu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7" name="直接连接符 6"/>
          <p:cNvCxnSpPr/>
          <p:nvPr/>
        </p:nvCxnSpPr>
        <p:spPr>
          <a:xfrm flipV="1">
            <a:off x="10944860" y="2317750"/>
            <a:ext cx="1274445" cy="417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10352405" y="-12700"/>
            <a:ext cx="1826260" cy="1680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9385935" y="-27305"/>
            <a:ext cx="293370" cy="973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 flipV="1">
            <a:off x="8048625" y="-56515"/>
            <a:ext cx="23495" cy="815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0981055" y="3868420"/>
            <a:ext cx="1203960" cy="22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0749915" y="4886960"/>
            <a:ext cx="1443355" cy="591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9999345" y="5788660"/>
            <a:ext cx="1039495" cy="1043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8960485" y="6240780"/>
            <a:ext cx="130175" cy="591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6343015" y="2205990"/>
            <a:ext cx="348996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indent="457200" algn="l" fontAlgn="auto"/>
            <a:r>
              <a:rPr lang="en-US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RDB:</a:t>
            </a: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将</a:t>
            </a:r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redis</a:t>
            </a: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在内存中的数据库状态直接保存到磁盘当中。对应的命令为：</a:t>
            </a:r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SAVE</a:t>
            </a: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、</a:t>
            </a:r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BGSAVE</a:t>
            </a:r>
            <a:endParaRPr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457200" algn="l" fontAlgn="auto"/>
            <a:endParaRPr lang="zh-CN" altLang="en-US"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0" indent="457200" algn="l" fontAlgn="auto"/>
            <a:r>
              <a:rPr lang="en-US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AOF:</a:t>
            </a: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保存</a:t>
            </a:r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redis</a:t>
            </a: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服务器所执行的写命令来记录数据库状态。</a:t>
            </a:r>
            <a:endParaRPr lang="zh-CN" altLang="en-US"/>
          </a:p>
          <a:p>
            <a:pPr algn="l"/>
            <a:endParaRPr lang="zh-CN" altLang="en-US"/>
          </a:p>
          <a:p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723005" y="819150"/>
            <a:ext cx="20688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微软雅黑 Light" panose="020B0502040204020203" charset="-122"/>
                <a:ea typeface="微软雅黑 Light" panose="020B0502040204020203" charset="-122"/>
              </a:rPr>
              <a:t>持久化</a:t>
            </a:r>
            <a:endParaRPr lang="zh-CN" altLang="en-US" sz="28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842895" y="609600"/>
            <a:ext cx="810260" cy="1080135"/>
            <a:chOff x="2962" y="1046"/>
            <a:chExt cx="1505" cy="2006"/>
          </a:xfrm>
        </p:grpSpPr>
        <p:sp>
          <p:nvSpPr>
            <p:cNvPr id="18" name="任意多边形 17"/>
            <p:cNvSpPr/>
            <p:nvPr/>
          </p:nvSpPr>
          <p:spPr>
            <a:xfrm rot="13500000">
              <a:off x="2961" y="1803"/>
              <a:ext cx="1250" cy="1249"/>
            </a:xfrm>
            <a:custGeom>
              <a:avLst/>
              <a:gdLst>
                <a:gd name="connsiteX0" fmla="*/ 395 w 1755"/>
                <a:gd name="connsiteY0" fmla="*/ 404 h 1755"/>
                <a:gd name="connsiteX1" fmla="*/ 1755 w 1755"/>
                <a:gd name="connsiteY1" fmla="*/ 0 h 1755"/>
                <a:gd name="connsiteX2" fmla="*/ 1314 w 1755"/>
                <a:gd name="connsiteY2" fmla="*/ 1341 h 1755"/>
                <a:gd name="connsiteX3" fmla="*/ 0 w 1755"/>
                <a:gd name="connsiteY3" fmla="*/ 1755 h 1755"/>
                <a:gd name="connsiteX4" fmla="*/ 395 w 1755"/>
                <a:gd name="connsiteY4" fmla="*/ 404 h 1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5" h="1755">
                  <a:moveTo>
                    <a:pt x="395" y="404"/>
                  </a:moveTo>
                  <a:lnTo>
                    <a:pt x="1755" y="0"/>
                  </a:lnTo>
                  <a:lnTo>
                    <a:pt x="1314" y="1341"/>
                  </a:lnTo>
                  <a:lnTo>
                    <a:pt x="0" y="1755"/>
                  </a:lnTo>
                  <a:lnTo>
                    <a:pt x="395" y="404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任意多边形 18"/>
            <p:cNvSpPr/>
            <p:nvPr/>
          </p:nvSpPr>
          <p:spPr>
            <a:xfrm rot="10800000">
              <a:off x="3603" y="1046"/>
              <a:ext cx="865" cy="1386"/>
            </a:xfrm>
            <a:custGeom>
              <a:avLst/>
              <a:gdLst>
                <a:gd name="connsiteX0" fmla="*/ 0 w 1215"/>
                <a:gd name="connsiteY0" fmla="*/ 0 h 1946"/>
                <a:gd name="connsiteX1" fmla="*/ 1215 w 1215"/>
                <a:gd name="connsiteY1" fmla="*/ 641 h 1946"/>
                <a:gd name="connsiteX2" fmla="*/ 1215 w 1215"/>
                <a:gd name="connsiteY2" fmla="*/ 1946 h 1946"/>
                <a:gd name="connsiteX3" fmla="*/ 0 w 1215"/>
                <a:gd name="connsiteY3" fmla="*/ 1286 h 1946"/>
                <a:gd name="connsiteX4" fmla="*/ 0 w 1215"/>
                <a:gd name="connsiteY4" fmla="*/ 0 h 1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5" h="1946">
                  <a:moveTo>
                    <a:pt x="0" y="0"/>
                  </a:moveTo>
                  <a:lnTo>
                    <a:pt x="1215" y="641"/>
                  </a:lnTo>
                  <a:lnTo>
                    <a:pt x="1215" y="1946"/>
                  </a:lnTo>
                  <a:lnTo>
                    <a:pt x="0" y="1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D9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5" name="组合 44"/>
          <p:cNvGrpSpPr/>
          <p:nvPr/>
        </p:nvGrpSpPr>
        <p:grpSpPr>
          <a:xfrm>
            <a:off x="1934210" y="739140"/>
            <a:ext cx="8323580" cy="5442585"/>
            <a:chOff x="3046" y="1164"/>
            <a:chExt cx="13108" cy="8571"/>
          </a:xfrm>
        </p:grpSpPr>
        <p:sp>
          <p:nvSpPr>
            <p:cNvPr id="6" name="椭圆 5"/>
            <p:cNvSpPr/>
            <p:nvPr/>
          </p:nvSpPr>
          <p:spPr>
            <a:xfrm>
              <a:off x="6184" y="8584"/>
              <a:ext cx="6831" cy="1151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9381" y="8322"/>
              <a:ext cx="442" cy="7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3046" y="1164"/>
              <a:ext cx="13108" cy="5982"/>
            </a:xfrm>
            <a:prstGeom prst="roundRect">
              <a:avLst>
                <a:gd name="adj" fmla="val 5773"/>
              </a:avLst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 rot="5400000">
              <a:off x="8542" y="7801"/>
              <a:ext cx="2117" cy="442"/>
            </a:xfrm>
            <a:custGeom>
              <a:avLst/>
              <a:gdLst>
                <a:gd name="connsiteX0" fmla="*/ 0 w 2117"/>
                <a:gd name="connsiteY0" fmla="*/ 122 h 442"/>
                <a:gd name="connsiteX1" fmla="*/ 122 w 2117"/>
                <a:gd name="connsiteY1" fmla="*/ 0 h 442"/>
                <a:gd name="connsiteX2" fmla="*/ 2037 w 2117"/>
                <a:gd name="connsiteY2" fmla="*/ 2 h 442"/>
                <a:gd name="connsiteX3" fmla="*/ 2117 w 2117"/>
                <a:gd name="connsiteY3" fmla="*/ 212 h 442"/>
                <a:gd name="connsiteX4" fmla="*/ 2037 w 2117"/>
                <a:gd name="connsiteY4" fmla="*/ 442 h 442"/>
                <a:gd name="connsiteX5" fmla="*/ 122 w 2117"/>
                <a:gd name="connsiteY5" fmla="*/ 440 h 442"/>
                <a:gd name="connsiteX6" fmla="*/ 0 w 2117"/>
                <a:gd name="connsiteY6" fmla="*/ 318 h 442"/>
                <a:gd name="connsiteX7" fmla="*/ 0 w 2117"/>
                <a:gd name="connsiteY7" fmla="*/ 122 h 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17" h="442">
                  <a:moveTo>
                    <a:pt x="0" y="122"/>
                  </a:moveTo>
                  <a:cubicBezTo>
                    <a:pt x="0" y="55"/>
                    <a:pt x="55" y="0"/>
                    <a:pt x="122" y="0"/>
                  </a:cubicBezTo>
                  <a:lnTo>
                    <a:pt x="2037" y="2"/>
                  </a:lnTo>
                  <a:cubicBezTo>
                    <a:pt x="2127" y="12"/>
                    <a:pt x="2117" y="145"/>
                    <a:pt x="2117" y="212"/>
                  </a:cubicBezTo>
                  <a:cubicBezTo>
                    <a:pt x="2117" y="279"/>
                    <a:pt x="2104" y="442"/>
                    <a:pt x="2037" y="442"/>
                  </a:cubicBezTo>
                  <a:lnTo>
                    <a:pt x="122" y="440"/>
                  </a:lnTo>
                  <a:cubicBezTo>
                    <a:pt x="55" y="440"/>
                    <a:pt x="0" y="385"/>
                    <a:pt x="0" y="318"/>
                  </a:cubicBezTo>
                  <a:lnTo>
                    <a:pt x="0" y="122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47000">
                  <a:srgbClr val="EFF6FC"/>
                </a:gs>
                <a:gs pos="99000">
                  <a:schemeClr val="accent1">
                    <a:lumMod val="40000"/>
                    <a:lumOff val="60000"/>
                  </a:schemeClr>
                </a:gs>
              </a:gsLst>
              <a:lin ang="16200000" scaled="0"/>
            </a:gra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40" name="任意多边形 39"/>
            <p:cNvSpPr/>
            <p:nvPr/>
          </p:nvSpPr>
          <p:spPr>
            <a:xfrm>
              <a:off x="3046" y="6801"/>
              <a:ext cx="13108" cy="345"/>
            </a:xfrm>
            <a:custGeom>
              <a:avLst/>
              <a:gdLst>
                <a:gd name="connsiteX0" fmla="*/ 12496 w 12496"/>
                <a:gd name="connsiteY0" fmla="*/ 0 h 345"/>
                <a:gd name="connsiteX1" fmla="*/ 12151 w 12496"/>
                <a:gd name="connsiteY1" fmla="*/ 345 h 345"/>
                <a:gd name="connsiteX2" fmla="*/ 345 w 12496"/>
                <a:gd name="connsiteY2" fmla="*/ 345 h 345"/>
                <a:gd name="connsiteX3" fmla="*/ 0 w 12496"/>
                <a:gd name="connsiteY3" fmla="*/ 0 h 345"/>
                <a:gd name="connsiteX4" fmla="*/ 12496 w 12496"/>
                <a:gd name="connsiteY4" fmla="*/ 0 h 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96" h="345">
                  <a:moveTo>
                    <a:pt x="12496" y="0"/>
                  </a:moveTo>
                  <a:cubicBezTo>
                    <a:pt x="12496" y="191"/>
                    <a:pt x="12341" y="345"/>
                    <a:pt x="12151" y="345"/>
                  </a:cubicBezTo>
                  <a:lnTo>
                    <a:pt x="345" y="345"/>
                  </a:lnTo>
                  <a:cubicBezTo>
                    <a:pt x="155" y="345"/>
                    <a:pt x="0" y="191"/>
                    <a:pt x="0" y="0"/>
                  </a:cubicBezTo>
                  <a:lnTo>
                    <a:pt x="12496" y="0"/>
                  </a:lnTo>
                  <a:close/>
                </a:path>
              </a:pathLst>
            </a:custGeom>
            <a:gradFill>
              <a:gsLst>
                <a:gs pos="10000">
                  <a:srgbClr val="EFF6FC"/>
                </a:gs>
                <a:gs pos="79000">
                  <a:schemeClr val="accent1">
                    <a:lumMod val="45000"/>
                    <a:lumOff val="55000"/>
                  </a:schemeClr>
                </a:gs>
              </a:gsLst>
              <a:lin ang="5400000" scaled="0"/>
            </a:gra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任意多边形 43"/>
            <p:cNvSpPr/>
            <p:nvPr/>
          </p:nvSpPr>
          <p:spPr>
            <a:xfrm>
              <a:off x="6184" y="9160"/>
              <a:ext cx="6831" cy="575"/>
            </a:xfrm>
            <a:custGeom>
              <a:avLst/>
              <a:gdLst>
                <a:gd name="connsiteX0" fmla="*/ 0 w 6831"/>
                <a:gd name="connsiteY0" fmla="*/ 0 h 575"/>
                <a:gd name="connsiteX1" fmla="*/ 3415 w 6831"/>
                <a:gd name="connsiteY1" fmla="*/ 398 h 575"/>
                <a:gd name="connsiteX2" fmla="*/ 6831 w 6831"/>
                <a:gd name="connsiteY2" fmla="*/ 0 h 575"/>
                <a:gd name="connsiteX3" fmla="*/ 3416 w 6831"/>
                <a:gd name="connsiteY3" fmla="*/ 575 h 575"/>
                <a:gd name="connsiteX4" fmla="*/ 0 w 6831"/>
                <a:gd name="connsiteY4" fmla="*/ 0 h 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31" h="575">
                  <a:moveTo>
                    <a:pt x="0" y="0"/>
                  </a:moveTo>
                  <a:cubicBezTo>
                    <a:pt x="824" y="239"/>
                    <a:pt x="1233" y="398"/>
                    <a:pt x="3415" y="398"/>
                  </a:cubicBezTo>
                  <a:cubicBezTo>
                    <a:pt x="5597" y="398"/>
                    <a:pt x="6211" y="216"/>
                    <a:pt x="6831" y="0"/>
                  </a:cubicBezTo>
                  <a:cubicBezTo>
                    <a:pt x="6831" y="317"/>
                    <a:pt x="5302" y="575"/>
                    <a:pt x="3416" y="575"/>
                  </a:cubicBezTo>
                  <a:cubicBezTo>
                    <a:pt x="1529" y="575"/>
                    <a:pt x="0" y="317"/>
                    <a:pt x="0" y="0"/>
                  </a:cubicBezTo>
                  <a:close/>
                </a:path>
              </a:pathLst>
            </a:custGeom>
            <a:gradFill>
              <a:gsLst>
                <a:gs pos="10000">
                  <a:srgbClr val="EFF6FC"/>
                </a:gs>
                <a:gs pos="79000">
                  <a:schemeClr val="accent1">
                    <a:lumMod val="45000"/>
                    <a:lumOff val="55000"/>
                  </a:schemeClr>
                </a:gs>
              </a:gsLst>
              <a:lin ang="5400000" scaled="0"/>
            </a:gra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</p:grpSp>
      <p:cxnSp>
        <p:nvCxnSpPr>
          <p:cNvPr id="25" name="直接连接符 24"/>
          <p:cNvCxnSpPr/>
          <p:nvPr/>
        </p:nvCxnSpPr>
        <p:spPr>
          <a:xfrm flipV="1">
            <a:off x="774700" y="704850"/>
            <a:ext cx="0" cy="5492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11341100" y="704850"/>
            <a:ext cx="0" cy="5492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09875" y="1622425"/>
            <a:ext cx="2819400" cy="2032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325" y="1158875"/>
            <a:ext cx="3670300" cy="29591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grpSp>
        <p:nvGrpSpPr>
          <p:cNvPr id="7" name="组合 6"/>
          <p:cNvGrpSpPr/>
          <p:nvPr/>
        </p:nvGrpSpPr>
        <p:grpSpPr>
          <a:xfrm>
            <a:off x="2390140" y="2792095"/>
            <a:ext cx="7411720" cy="1273810"/>
            <a:chOff x="3959" y="4193"/>
            <a:chExt cx="11672" cy="2006"/>
          </a:xfrm>
        </p:grpSpPr>
        <p:grpSp>
          <p:nvGrpSpPr>
            <p:cNvPr id="6" name="组合 5"/>
            <p:cNvGrpSpPr/>
            <p:nvPr/>
          </p:nvGrpSpPr>
          <p:grpSpPr>
            <a:xfrm rot="10800000">
              <a:off x="3959" y="4193"/>
              <a:ext cx="1506" cy="2006"/>
              <a:chOff x="5091" y="3993"/>
              <a:chExt cx="2116" cy="2817"/>
            </a:xfrm>
          </p:grpSpPr>
          <p:sp>
            <p:nvSpPr>
              <p:cNvPr id="10" name="任意多边形 9"/>
              <p:cNvSpPr/>
              <p:nvPr/>
            </p:nvSpPr>
            <p:spPr>
              <a:xfrm rot="2700000">
                <a:off x="5453" y="3993"/>
                <a:ext cx="1755" cy="1755"/>
              </a:xfrm>
              <a:custGeom>
                <a:avLst/>
                <a:gdLst>
                  <a:gd name="connsiteX0" fmla="*/ 395 w 1755"/>
                  <a:gd name="connsiteY0" fmla="*/ 404 h 1755"/>
                  <a:gd name="connsiteX1" fmla="*/ 1755 w 1755"/>
                  <a:gd name="connsiteY1" fmla="*/ 0 h 1755"/>
                  <a:gd name="connsiteX2" fmla="*/ 1314 w 1755"/>
                  <a:gd name="connsiteY2" fmla="*/ 1341 h 1755"/>
                  <a:gd name="connsiteX3" fmla="*/ 0 w 1755"/>
                  <a:gd name="connsiteY3" fmla="*/ 1755 h 1755"/>
                  <a:gd name="connsiteX4" fmla="*/ 395 w 1755"/>
                  <a:gd name="connsiteY4" fmla="*/ 404 h 1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5" h="1755">
                    <a:moveTo>
                      <a:pt x="395" y="404"/>
                    </a:moveTo>
                    <a:lnTo>
                      <a:pt x="1755" y="0"/>
                    </a:lnTo>
                    <a:lnTo>
                      <a:pt x="1314" y="1341"/>
                    </a:lnTo>
                    <a:lnTo>
                      <a:pt x="0" y="1755"/>
                    </a:lnTo>
                    <a:lnTo>
                      <a:pt x="395" y="404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" name="任意多边形 10"/>
              <p:cNvSpPr/>
              <p:nvPr/>
            </p:nvSpPr>
            <p:spPr>
              <a:xfrm>
                <a:off x="5091" y="4864"/>
                <a:ext cx="1215" cy="1946"/>
              </a:xfrm>
              <a:custGeom>
                <a:avLst/>
                <a:gdLst>
                  <a:gd name="connsiteX0" fmla="*/ 0 w 1215"/>
                  <a:gd name="connsiteY0" fmla="*/ 0 h 1946"/>
                  <a:gd name="connsiteX1" fmla="*/ 1215 w 1215"/>
                  <a:gd name="connsiteY1" fmla="*/ 641 h 1946"/>
                  <a:gd name="connsiteX2" fmla="*/ 1215 w 1215"/>
                  <a:gd name="connsiteY2" fmla="*/ 1946 h 1946"/>
                  <a:gd name="connsiteX3" fmla="*/ 0 w 1215"/>
                  <a:gd name="connsiteY3" fmla="*/ 1286 h 1946"/>
                  <a:gd name="connsiteX4" fmla="*/ 0 w 1215"/>
                  <a:gd name="connsiteY4" fmla="*/ 0 h 1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5" h="1946">
                    <a:moveTo>
                      <a:pt x="0" y="0"/>
                    </a:moveTo>
                    <a:lnTo>
                      <a:pt x="1215" y="641"/>
                    </a:lnTo>
                    <a:lnTo>
                      <a:pt x="1215" y="1946"/>
                    </a:lnTo>
                    <a:lnTo>
                      <a:pt x="0" y="12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6425" y="4407"/>
              <a:ext cx="9206" cy="1399"/>
            </a:xfrm>
            <a:prstGeom prst="rect">
              <a:avLst/>
            </a:prstGeom>
            <a:noFill/>
          </p:spPr>
          <p:txBody>
            <a:bodyPr wrap="square" lIns="136525" tIns="136525" rIns="136525" bIns="136525" rtlCol="0">
              <a:spAutoFit/>
            </a:bodyPr>
            <a:p>
              <a:pPr algn="dist"/>
              <a:r>
                <a:rPr lang="zh-CN" altLang="en-US" sz="4000"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+mn-ea"/>
                </a:rPr>
                <a:t>肆 </a:t>
              </a:r>
              <a:r>
                <a:rPr lang="en-US" altLang="zh-CN" sz="4000">
                  <a:solidFill>
                    <a:srgbClr val="6D9FCC"/>
                  </a:solidFill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+mn-ea"/>
                </a:rPr>
                <a:t>|</a:t>
              </a:r>
              <a:r>
                <a:rPr lang="en-US" altLang="zh-CN" sz="4000"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+mn-ea"/>
                </a:rPr>
                <a:t> </a:t>
              </a:r>
              <a:r>
                <a:rPr lang="en-US" altLang="zh-CN" sz="4000"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+mn-ea"/>
                </a:rPr>
                <a:t>redis</a:t>
              </a:r>
              <a:r>
                <a:rPr lang="zh-CN" altLang="en-US" sz="4000"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  <a:sym typeface="+mn-ea"/>
                </a:rPr>
                <a:t>服务器</a:t>
              </a:r>
              <a:endParaRPr lang="zh-CN" altLang="en-US" sz="4000">
                <a:solidFill>
                  <a:schemeClr val="tx1"/>
                </a:solidFill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endParaRPr>
            </a:p>
          </p:txBody>
        </p:sp>
      </p:grpSp>
      <p:cxnSp>
        <p:nvCxnSpPr>
          <p:cNvPr id="25" name="直接连接符 24"/>
          <p:cNvCxnSpPr/>
          <p:nvPr/>
        </p:nvCxnSpPr>
        <p:spPr>
          <a:xfrm flipH="1">
            <a:off x="774383" y="704850"/>
            <a:ext cx="10643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774383" y="6188710"/>
            <a:ext cx="1064323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cxnSp>
        <p:nvCxnSpPr>
          <p:cNvPr id="14" name="直接连接符 13"/>
          <p:cNvCxnSpPr>
            <a:endCxn id="19" idx="1"/>
          </p:cNvCxnSpPr>
          <p:nvPr/>
        </p:nvCxnSpPr>
        <p:spPr>
          <a:xfrm flipH="1" flipV="1">
            <a:off x="8895080" y="4914900"/>
            <a:ext cx="1283970" cy="123698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任意多边形 51"/>
          <p:cNvSpPr/>
          <p:nvPr/>
        </p:nvSpPr>
        <p:spPr>
          <a:xfrm>
            <a:off x="493395" y="5331460"/>
            <a:ext cx="1375410" cy="1527175"/>
          </a:xfrm>
          <a:custGeom>
            <a:avLst/>
            <a:gdLst>
              <a:gd name="connsiteX0" fmla="*/ 0 w 2126"/>
              <a:gd name="connsiteY0" fmla="*/ 2386 h 2400"/>
              <a:gd name="connsiteX1" fmla="*/ 2126 w 2126"/>
              <a:gd name="connsiteY1" fmla="*/ 0 h 2400"/>
              <a:gd name="connsiteX2" fmla="*/ 1146 w 2126"/>
              <a:gd name="connsiteY2" fmla="*/ 2400 h 2400"/>
              <a:gd name="connsiteX3" fmla="*/ 0 w 2126"/>
              <a:gd name="connsiteY3" fmla="*/ 2386 h 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6" h="2400">
                <a:moveTo>
                  <a:pt x="0" y="2386"/>
                </a:moveTo>
                <a:lnTo>
                  <a:pt x="2126" y="0"/>
                </a:lnTo>
                <a:lnTo>
                  <a:pt x="1146" y="2400"/>
                </a:lnTo>
                <a:lnTo>
                  <a:pt x="0" y="2386"/>
                </a:lnTo>
                <a:close/>
              </a:path>
            </a:pathLst>
          </a:custGeom>
          <a:solidFill>
            <a:srgbClr val="6D9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>
            <a:off x="9631680" y="2642235"/>
            <a:ext cx="2560320" cy="4231640"/>
          </a:xfrm>
          <a:custGeom>
            <a:avLst/>
            <a:gdLst>
              <a:gd name="connsiteX0" fmla="*/ 0 w 4032"/>
              <a:gd name="connsiteY0" fmla="*/ 6664 h 6664"/>
              <a:gd name="connsiteX1" fmla="*/ 4032 w 4032"/>
              <a:gd name="connsiteY1" fmla="*/ 0 h 6664"/>
              <a:gd name="connsiteX2" fmla="*/ 2617 w 4032"/>
              <a:gd name="connsiteY2" fmla="*/ 6651 h 6664"/>
              <a:gd name="connsiteX3" fmla="*/ 0 w 4032"/>
              <a:gd name="connsiteY3" fmla="*/ 6664 h 6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32" h="6664">
                <a:moveTo>
                  <a:pt x="0" y="6664"/>
                </a:moveTo>
                <a:lnTo>
                  <a:pt x="4032" y="0"/>
                </a:lnTo>
                <a:lnTo>
                  <a:pt x="2617" y="6651"/>
                </a:lnTo>
                <a:lnTo>
                  <a:pt x="0" y="6664"/>
                </a:lnTo>
                <a:close/>
              </a:path>
            </a:pathLst>
          </a:custGeom>
          <a:solidFill>
            <a:srgbClr val="6D9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2667000" y="4998085"/>
            <a:ext cx="1351915" cy="1663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5029200" y="4005580"/>
            <a:ext cx="1426845" cy="2551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7595235" y="4914900"/>
            <a:ext cx="1299845" cy="127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 flipV="1">
            <a:off x="1868805" y="5344160"/>
            <a:ext cx="800735" cy="131953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 flipV="1">
            <a:off x="4018915" y="4998085"/>
            <a:ext cx="1010285" cy="155892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 flipV="1">
            <a:off x="6427470" y="4005580"/>
            <a:ext cx="1169035" cy="217678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任意多边形 15"/>
          <p:cNvSpPr/>
          <p:nvPr/>
        </p:nvSpPr>
        <p:spPr>
          <a:xfrm>
            <a:off x="2499995" y="4998085"/>
            <a:ext cx="1506220" cy="1886585"/>
          </a:xfrm>
          <a:custGeom>
            <a:avLst/>
            <a:gdLst>
              <a:gd name="connsiteX0" fmla="*/ 0 w 2372"/>
              <a:gd name="connsiteY0" fmla="*/ 2936 h 2971"/>
              <a:gd name="connsiteX1" fmla="*/ 2372 w 2372"/>
              <a:gd name="connsiteY1" fmla="*/ 0 h 2971"/>
              <a:gd name="connsiteX2" fmla="*/ 1406 w 2372"/>
              <a:gd name="connsiteY2" fmla="*/ 2971 h 2971"/>
              <a:gd name="connsiteX3" fmla="*/ 0 w 2372"/>
              <a:gd name="connsiteY3" fmla="*/ 2936 h 2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2" h="2971">
                <a:moveTo>
                  <a:pt x="0" y="2936"/>
                </a:moveTo>
                <a:lnTo>
                  <a:pt x="2372" y="0"/>
                </a:lnTo>
                <a:lnTo>
                  <a:pt x="1406" y="2971"/>
                </a:lnTo>
                <a:lnTo>
                  <a:pt x="0" y="2936"/>
                </a:lnTo>
                <a:close/>
              </a:path>
            </a:pathLst>
          </a:custGeom>
          <a:solidFill>
            <a:srgbClr val="6D9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4846955" y="4005580"/>
            <a:ext cx="1609090" cy="2868295"/>
          </a:xfrm>
          <a:custGeom>
            <a:avLst/>
            <a:gdLst>
              <a:gd name="connsiteX0" fmla="*/ 0 w 2534"/>
              <a:gd name="connsiteY0" fmla="*/ 4504 h 4517"/>
              <a:gd name="connsiteX1" fmla="*/ 2534 w 2534"/>
              <a:gd name="connsiteY1" fmla="*/ 0 h 4517"/>
              <a:gd name="connsiteX2" fmla="*/ 1216 w 2534"/>
              <a:gd name="connsiteY2" fmla="*/ 4517 h 4517"/>
              <a:gd name="connsiteX3" fmla="*/ 0 w 2534"/>
              <a:gd name="connsiteY3" fmla="*/ 4504 h 4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4" h="4517">
                <a:moveTo>
                  <a:pt x="0" y="4504"/>
                </a:moveTo>
                <a:lnTo>
                  <a:pt x="2534" y="0"/>
                </a:lnTo>
                <a:lnTo>
                  <a:pt x="1216" y="4517"/>
                </a:lnTo>
                <a:lnTo>
                  <a:pt x="0" y="4504"/>
                </a:lnTo>
                <a:close/>
              </a:path>
            </a:pathLst>
          </a:custGeom>
          <a:solidFill>
            <a:srgbClr val="6D9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6875780" y="4914900"/>
            <a:ext cx="2019300" cy="1963420"/>
          </a:xfrm>
          <a:custGeom>
            <a:avLst/>
            <a:gdLst>
              <a:gd name="connsiteX0" fmla="*/ 0 w 3180"/>
              <a:gd name="connsiteY0" fmla="*/ 3085 h 3092"/>
              <a:gd name="connsiteX1" fmla="*/ 3180 w 3180"/>
              <a:gd name="connsiteY1" fmla="*/ 0 h 3092"/>
              <a:gd name="connsiteX2" fmla="*/ 2275 w 3180"/>
              <a:gd name="connsiteY2" fmla="*/ 3092 h 3092"/>
              <a:gd name="connsiteX3" fmla="*/ 0 w 3180"/>
              <a:gd name="connsiteY3" fmla="*/ 3085 h 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80" h="3092">
                <a:moveTo>
                  <a:pt x="0" y="3085"/>
                </a:moveTo>
                <a:lnTo>
                  <a:pt x="3180" y="0"/>
                </a:lnTo>
                <a:lnTo>
                  <a:pt x="2275" y="3092"/>
                </a:lnTo>
                <a:lnTo>
                  <a:pt x="0" y="3085"/>
                </a:lnTo>
                <a:close/>
              </a:path>
            </a:pathLst>
          </a:custGeom>
          <a:solidFill>
            <a:srgbClr val="6D9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 rot="0">
            <a:off x="1611406" y="4594225"/>
            <a:ext cx="618714" cy="824641"/>
            <a:chOff x="1586" y="1347"/>
            <a:chExt cx="1506" cy="2007"/>
          </a:xfrm>
        </p:grpSpPr>
        <p:sp>
          <p:nvSpPr>
            <p:cNvPr id="27" name="任意多边形 26"/>
            <p:cNvSpPr/>
            <p:nvPr/>
          </p:nvSpPr>
          <p:spPr>
            <a:xfrm rot="13500000">
              <a:off x="1585" y="2104"/>
              <a:ext cx="1250" cy="1249"/>
            </a:xfrm>
            <a:custGeom>
              <a:avLst/>
              <a:gdLst>
                <a:gd name="connsiteX0" fmla="*/ 395 w 1755"/>
                <a:gd name="connsiteY0" fmla="*/ 404 h 1755"/>
                <a:gd name="connsiteX1" fmla="*/ 1755 w 1755"/>
                <a:gd name="connsiteY1" fmla="*/ 0 h 1755"/>
                <a:gd name="connsiteX2" fmla="*/ 1314 w 1755"/>
                <a:gd name="connsiteY2" fmla="*/ 1341 h 1755"/>
                <a:gd name="connsiteX3" fmla="*/ 0 w 1755"/>
                <a:gd name="connsiteY3" fmla="*/ 1755 h 1755"/>
                <a:gd name="connsiteX4" fmla="*/ 395 w 1755"/>
                <a:gd name="connsiteY4" fmla="*/ 404 h 1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5" h="1755">
                  <a:moveTo>
                    <a:pt x="395" y="404"/>
                  </a:moveTo>
                  <a:lnTo>
                    <a:pt x="1755" y="0"/>
                  </a:lnTo>
                  <a:lnTo>
                    <a:pt x="1314" y="1341"/>
                  </a:lnTo>
                  <a:lnTo>
                    <a:pt x="0" y="1755"/>
                  </a:lnTo>
                  <a:lnTo>
                    <a:pt x="395" y="404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 rot="10800000">
              <a:off x="2227" y="1347"/>
              <a:ext cx="865" cy="1386"/>
            </a:xfrm>
            <a:custGeom>
              <a:avLst/>
              <a:gdLst>
                <a:gd name="connsiteX0" fmla="*/ 0 w 1215"/>
                <a:gd name="connsiteY0" fmla="*/ 0 h 1946"/>
                <a:gd name="connsiteX1" fmla="*/ 1215 w 1215"/>
                <a:gd name="connsiteY1" fmla="*/ 641 h 1946"/>
                <a:gd name="connsiteX2" fmla="*/ 1215 w 1215"/>
                <a:gd name="connsiteY2" fmla="*/ 1946 h 1946"/>
                <a:gd name="connsiteX3" fmla="*/ 0 w 1215"/>
                <a:gd name="connsiteY3" fmla="*/ 1286 h 1946"/>
                <a:gd name="connsiteX4" fmla="*/ 0 w 1215"/>
                <a:gd name="connsiteY4" fmla="*/ 0 h 1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5" h="1946">
                  <a:moveTo>
                    <a:pt x="0" y="0"/>
                  </a:moveTo>
                  <a:lnTo>
                    <a:pt x="1215" y="641"/>
                  </a:lnTo>
                  <a:lnTo>
                    <a:pt x="1215" y="1946"/>
                  </a:lnTo>
                  <a:lnTo>
                    <a:pt x="0" y="1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D9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1877" y="1972"/>
              <a:ext cx="700" cy="700"/>
            </a:xfrm>
            <a:prstGeom prst="ellipse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15000">
                  <a:schemeClr val="bg1">
                    <a:lumMod val="65000"/>
                  </a:schemeClr>
                </a:gs>
                <a:gs pos="78000">
                  <a:schemeClr val="tx1">
                    <a:lumMod val="75000"/>
                    <a:lumOff val="25000"/>
                  </a:schemeClr>
                </a:gs>
              </a:gsLst>
              <a:lin ang="2700000" scaled="0"/>
            </a:gradFill>
            <a:ln>
              <a:noFill/>
            </a:ln>
            <a:effectLst>
              <a:outerShdw blurRad="76200" dist="38100" dir="6960000" sx="103000" sy="10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839" y="1874"/>
              <a:ext cx="510" cy="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  <a:endPara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 rot="0">
            <a:off x="3757706" y="4251325"/>
            <a:ext cx="618714" cy="824641"/>
            <a:chOff x="1586" y="1347"/>
            <a:chExt cx="1506" cy="2007"/>
          </a:xfrm>
        </p:grpSpPr>
        <p:sp>
          <p:nvSpPr>
            <p:cNvPr id="34" name="任意多边形 33"/>
            <p:cNvSpPr/>
            <p:nvPr/>
          </p:nvSpPr>
          <p:spPr>
            <a:xfrm rot="13500000">
              <a:off x="1585" y="2104"/>
              <a:ext cx="1250" cy="1249"/>
            </a:xfrm>
            <a:custGeom>
              <a:avLst/>
              <a:gdLst>
                <a:gd name="connsiteX0" fmla="*/ 395 w 1755"/>
                <a:gd name="connsiteY0" fmla="*/ 404 h 1755"/>
                <a:gd name="connsiteX1" fmla="*/ 1755 w 1755"/>
                <a:gd name="connsiteY1" fmla="*/ 0 h 1755"/>
                <a:gd name="connsiteX2" fmla="*/ 1314 w 1755"/>
                <a:gd name="connsiteY2" fmla="*/ 1341 h 1755"/>
                <a:gd name="connsiteX3" fmla="*/ 0 w 1755"/>
                <a:gd name="connsiteY3" fmla="*/ 1755 h 1755"/>
                <a:gd name="connsiteX4" fmla="*/ 395 w 1755"/>
                <a:gd name="connsiteY4" fmla="*/ 404 h 1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5" h="1755">
                  <a:moveTo>
                    <a:pt x="395" y="404"/>
                  </a:moveTo>
                  <a:lnTo>
                    <a:pt x="1755" y="0"/>
                  </a:lnTo>
                  <a:lnTo>
                    <a:pt x="1314" y="1341"/>
                  </a:lnTo>
                  <a:lnTo>
                    <a:pt x="0" y="1755"/>
                  </a:lnTo>
                  <a:lnTo>
                    <a:pt x="395" y="404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任意多边形 34"/>
            <p:cNvSpPr/>
            <p:nvPr/>
          </p:nvSpPr>
          <p:spPr>
            <a:xfrm rot="10800000">
              <a:off x="2227" y="1347"/>
              <a:ext cx="865" cy="1386"/>
            </a:xfrm>
            <a:custGeom>
              <a:avLst/>
              <a:gdLst>
                <a:gd name="connsiteX0" fmla="*/ 0 w 1215"/>
                <a:gd name="connsiteY0" fmla="*/ 0 h 1946"/>
                <a:gd name="connsiteX1" fmla="*/ 1215 w 1215"/>
                <a:gd name="connsiteY1" fmla="*/ 641 h 1946"/>
                <a:gd name="connsiteX2" fmla="*/ 1215 w 1215"/>
                <a:gd name="connsiteY2" fmla="*/ 1946 h 1946"/>
                <a:gd name="connsiteX3" fmla="*/ 0 w 1215"/>
                <a:gd name="connsiteY3" fmla="*/ 1286 h 1946"/>
                <a:gd name="connsiteX4" fmla="*/ 0 w 1215"/>
                <a:gd name="connsiteY4" fmla="*/ 0 h 1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5" h="1946">
                  <a:moveTo>
                    <a:pt x="0" y="0"/>
                  </a:moveTo>
                  <a:lnTo>
                    <a:pt x="1215" y="641"/>
                  </a:lnTo>
                  <a:lnTo>
                    <a:pt x="1215" y="1946"/>
                  </a:lnTo>
                  <a:lnTo>
                    <a:pt x="0" y="1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D9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1877" y="1972"/>
              <a:ext cx="700" cy="700"/>
            </a:xfrm>
            <a:prstGeom prst="ellipse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15000">
                  <a:schemeClr val="bg1">
                    <a:lumMod val="65000"/>
                  </a:schemeClr>
                </a:gs>
                <a:gs pos="78000">
                  <a:schemeClr val="tx1">
                    <a:lumMod val="75000"/>
                    <a:lumOff val="25000"/>
                  </a:schemeClr>
                </a:gs>
              </a:gsLst>
              <a:lin ang="2700000" scaled="0"/>
            </a:gradFill>
            <a:ln>
              <a:noFill/>
            </a:ln>
            <a:effectLst>
              <a:outerShdw blurRad="76200" dist="38100" dir="6960000" sx="103000" sy="10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839" y="1874"/>
              <a:ext cx="510" cy="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  <a:endPara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 rot="0">
            <a:off x="6183406" y="3273425"/>
            <a:ext cx="618714" cy="824641"/>
            <a:chOff x="1586" y="1347"/>
            <a:chExt cx="1506" cy="2007"/>
          </a:xfrm>
        </p:grpSpPr>
        <p:sp>
          <p:nvSpPr>
            <p:cNvPr id="39" name="任意多边形 38"/>
            <p:cNvSpPr/>
            <p:nvPr/>
          </p:nvSpPr>
          <p:spPr>
            <a:xfrm rot="13500000">
              <a:off x="1585" y="2104"/>
              <a:ext cx="1250" cy="1249"/>
            </a:xfrm>
            <a:custGeom>
              <a:avLst/>
              <a:gdLst>
                <a:gd name="connsiteX0" fmla="*/ 395 w 1755"/>
                <a:gd name="connsiteY0" fmla="*/ 404 h 1755"/>
                <a:gd name="connsiteX1" fmla="*/ 1755 w 1755"/>
                <a:gd name="connsiteY1" fmla="*/ 0 h 1755"/>
                <a:gd name="connsiteX2" fmla="*/ 1314 w 1755"/>
                <a:gd name="connsiteY2" fmla="*/ 1341 h 1755"/>
                <a:gd name="connsiteX3" fmla="*/ 0 w 1755"/>
                <a:gd name="connsiteY3" fmla="*/ 1755 h 1755"/>
                <a:gd name="connsiteX4" fmla="*/ 395 w 1755"/>
                <a:gd name="connsiteY4" fmla="*/ 404 h 1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5" h="1755">
                  <a:moveTo>
                    <a:pt x="395" y="404"/>
                  </a:moveTo>
                  <a:lnTo>
                    <a:pt x="1755" y="0"/>
                  </a:lnTo>
                  <a:lnTo>
                    <a:pt x="1314" y="1341"/>
                  </a:lnTo>
                  <a:lnTo>
                    <a:pt x="0" y="1755"/>
                  </a:lnTo>
                  <a:lnTo>
                    <a:pt x="395" y="404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" name="任意多边形 39"/>
            <p:cNvSpPr/>
            <p:nvPr/>
          </p:nvSpPr>
          <p:spPr>
            <a:xfrm rot="10800000">
              <a:off x="2227" y="1347"/>
              <a:ext cx="865" cy="1386"/>
            </a:xfrm>
            <a:custGeom>
              <a:avLst/>
              <a:gdLst>
                <a:gd name="connsiteX0" fmla="*/ 0 w 1215"/>
                <a:gd name="connsiteY0" fmla="*/ 0 h 1946"/>
                <a:gd name="connsiteX1" fmla="*/ 1215 w 1215"/>
                <a:gd name="connsiteY1" fmla="*/ 641 h 1946"/>
                <a:gd name="connsiteX2" fmla="*/ 1215 w 1215"/>
                <a:gd name="connsiteY2" fmla="*/ 1946 h 1946"/>
                <a:gd name="connsiteX3" fmla="*/ 0 w 1215"/>
                <a:gd name="connsiteY3" fmla="*/ 1286 h 1946"/>
                <a:gd name="connsiteX4" fmla="*/ 0 w 1215"/>
                <a:gd name="connsiteY4" fmla="*/ 0 h 1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5" h="1946">
                  <a:moveTo>
                    <a:pt x="0" y="0"/>
                  </a:moveTo>
                  <a:lnTo>
                    <a:pt x="1215" y="641"/>
                  </a:lnTo>
                  <a:lnTo>
                    <a:pt x="1215" y="1946"/>
                  </a:lnTo>
                  <a:lnTo>
                    <a:pt x="0" y="1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D9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877" y="1972"/>
              <a:ext cx="700" cy="700"/>
            </a:xfrm>
            <a:prstGeom prst="ellipse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15000">
                  <a:schemeClr val="bg1">
                    <a:lumMod val="65000"/>
                  </a:schemeClr>
                </a:gs>
                <a:gs pos="78000">
                  <a:schemeClr val="tx1">
                    <a:lumMod val="75000"/>
                    <a:lumOff val="25000"/>
                  </a:schemeClr>
                </a:gs>
              </a:gsLst>
              <a:lin ang="2700000" scaled="0"/>
            </a:gradFill>
            <a:ln>
              <a:noFill/>
            </a:ln>
            <a:effectLst>
              <a:outerShdw blurRad="76200" dist="38100" dir="6960000" sx="103000" sy="10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839" y="1874"/>
              <a:ext cx="510" cy="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</a:t>
              </a:r>
              <a:endPara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 rot="0">
            <a:off x="8634506" y="4160520"/>
            <a:ext cx="618714" cy="824641"/>
            <a:chOff x="1586" y="1347"/>
            <a:chExt cx="1506" cy="2007"/>
          </a:xfrm>
        </p:grpSpPr>
        <p:sp>
          <p:nvSpPr>
            <p:cNvPr id="44" name="任意多边形 43"/>
            <p:cNvSpPr/>
            <p:nvPr/>
          </p:nvSpPr>
          <p:spPr>
            <a:xfrm rot="13500000">
              <a:off x="1585" y="2104"/>
              <a:ext cx="1250" cy="1249"/>
            </a:xfrm>
            <a:custGeom>
              <a:avLst/>
              <a:gdLst>
                <a:gd name="connsiteX0" fmla="*/ 395 w 1755"/>
                <a:gd name="connsiteY0" fmla="*/ 404 h 1755"/>
                <a:gd name="connsiteX1" fmla="*/ 1755 w 1755"/>
                <a:gd name="connsiteY1" fmla="*/ 0 h 1755"/>
                <a:gd name="connsiteX2" fmla="*/ 1314 w 1755"/>
                <a:gd name="connsiteY2" fmla="*/ 1341 h 1755"/>
                <a:gd name="connsiteX3" fmla="*/ 0 w 1755"/>
                <a:gd name="connsiteY3" fmla="*/ 1755 h 1755"/>
                <a:gd name="connsiteX4" fmla="*/ 395 w 1755"/>
                <a:gd name="connsiteY4" fmla="*/ 404 h 1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5" h="1755">
                  <a:moveTo>
                    <a:pt x="395" y="404"/>
                  </a:moveTo>
                  <a:lnTo>
                    <a:pt x="1755" y="0"/>
                  </a:lnTo>
                  <a:lnTo>
                    <a:pt x="1314" y="1341"/>
                  </a:lnTo>
                  <a:lnTo>
                    <a:pt x="0" y="1755"/>
                  </a:lnTo>
                  <a:lnTo>
                    <a:pt x="395" y="404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" name="任意多边形 44"/>
            <p:cNvSpPr/>
            <p:nvPr/>
          </p:nvSpPr>
          <p:spPr>
            <a:xfrm rot="10800000">
              <a:off x="2227" y="1347"/>
              <a:ext cx="865" cy="1386"/>
            </a:xfrm>
            <a:custGeom>
              <a:avLst/>
              <a:gdLst>
                <a:gd name="connsiteX0" fmla="*/ 0 w 1215"/>
                <a:gd name="connsiteY0" fmla="*/ 0 h 1946"/>
                <a:gd name="connsiteX1" fmla="*/ 1215 w 1215"/>
                <a:gd name="connsiteY1" fmla="*/ 641 h 1946"/>
                <a:gd name="connsiteX2" fmla="*/ 1215 w 1215"/>
                <a:gd name="connsiteY2" fmla="*/ 1946 h 1946"/>
                <a:gd name="connsiteX3" fmla="*/ 0 w 1215"/>
                <a:gd name="connsiteY3" fmla="*/ 1286 h 1946"/>
                <a:gd name="connsiteX4" fmla="*/ 0 w 1215"/>
                <a:gd name="connsiteY4" fmla="*/ 0 h 1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5" h="1946">
                  <a:moveTo>
                    <a:pt x="0" y="0"/>
                  </a:moveTo>
                  <a:lnTo>
                    <a:pt x="1215" y="641"/>
                  </a:lnTo>
                  <a:lnTo>
                    <a:pt x="1215" y="1946"/>
                  </a:lnTo>
                  <a:lnTo>
                    <a:pt x="0" y="1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D9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1877" y="1972"/>
              <a:ext cx="700" cy="700"/>
            </a:xfrm>
            <a:prstGeom prst="ellipse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15000">
                  <a:schemeClr val="bg1">
                    <a:lumMod val="65000"/>
                  </a:schemeClr>
                </a:gs>
                <a:gs pos="78000">
                  <a:schemeClr val="tx1">
                    <a:lumMod val="75000"/>
                    <a:lumOff val="25000"/>
                  </a:schemeClr>
                </a:gs>
              </a:gsLst>
              <a:lin ang="2700000" scaled="0"/>
            </a:gradFill>
            <a:ln>
              <a:noFill/>
            </a:ln>
            <a:effectLst>
              <a:outerShdw blurRad="76200" dist="38100" dir="6960000" sx="103000" sy="10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1839" y="1874"/>
              <a:ext cx="510" cy="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</a:t>
              </a:r>
              <a:endPara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8" name="文本框 47"/>
          <p:cNvSpPr txBox="1"/>
          <p:nvPr/>
        </p:nvSpPr>
        <p:spPr>
          <a:xfrm>
            <a:off x="1598930" y="3893185"/>
            <a:ext cx="551815" cy="7010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pPr algn="r"/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</a:rPr>
              <a:t>事件</a:t>
            </a:r>
            <a:endParaRPr lang="zh-CN" altLang="en-US" sz="2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375660" y="2357755"/>
            <a:ext cx="921385" cy="189357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pPr algn="r"/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过期</a:t>
            </a:r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key 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清理</a:t>
            </a:r>
            <a:endParaRPr lang="zh-CN" altLang="en-US" sz="240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algn="r"/>
            <a:endParaRPr lang="en-US" altLang="zh-CN" sz="2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6250305" y="1980565"/>
            <a:ext cx="551815" cy="13106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pPr algn="r"/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</a:rPr>
              <a:t>主从复制</a:t>
            </a:r>
            <a:endParaRPr lang="zh-CN" altLang="en-US" sz="2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8622030" y="1742440"/>
            <a:ext cx="551815" cy="24485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r"/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</a:rPr>
              <a:t>集群与</a:t>
            </a:r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</a:rPr>
              <a:t>c o d i s  </a:t>
            </a:r>
            <a:endParaRPr lang="en-US" altLang="zh-CN" sz="2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cxnSp>
        <p:nvCxnSpPr>
          <p:cNvPr id="53" name="直接连接符 52"/>
          <p:cNvCxnSpPr/>
          <p:nvPr/>
        </p:nvCxnSpPr>
        <p:spPr>
          <a:xfrm flipH="1" flipV="1">
            <a:off x="-13970" y="5906135"/>
            <a:ext cx="817880" cy="6096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-52705" y="813435"/>
            <a:ext cx="25711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1846580" y="318135"/>
            <a:ext cx="1993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3436620" y="1334135"/>
            <a:ext cx="13741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4846955" y="584835"/>
            <a:ext cx="1968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7260590" y="959485"/>
            <a:ext cx="24269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9041765" y="337185"/>
            <a:ext cx="13011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10817860" y="661035"/>
            <a:ext cx="1379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10669905" y="274955"/>
            <a:ext cx="1244600" cy="1360170"/>
            <a:chOff x="16743" y="418"/>
            <a:chExt cx="1960" cy="2142"/>
          </a:xfrm>
        </p:grpSpPr>
        <p:cxnSp>
          <p:nvCxnSpPr>
            <p:cNvPr id="3" name="直接连接符 2"/>
            <p:cNvCxnSpPr/>
            <p:nvPr/>
          </p:nvCxnSpPr>
          <p:spPr>
            <a:xfrm flipV="1">
              <a:off x="17612" y="2100"/>
              <a:ext cx="134" cy="2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17596" y="2328"/>
              <a:ext cx="176" cy="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V="1">
              <a:off x="17969" y="2240"/>
              <a:ext cx="59" cy="106"/>
            </a:xfrm>
            <a:prstGeom prst="line">
              <a:avLst/>
            </a:prstGeom>
            <a:ln w="381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弦形 8"/>
            <p:cNvSpPr/>
            <p:nvPr/>
          </p:nvSpPr>
          <p:spPr>
            <a:xfrm rot="16860000">
              <a:off x="16743" y="418"/>
              <a:ext cx="1960" cy="1960"/>
            </a:xfrm>
            <a:prstGeom prst="chord">
              <a:avLst>
                <a:gd name="adj1" fmla="val 9226857"/>
                <a:gd name="adj2" fmla="val 1175672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 rot="21240000" flipH="1">
            <a:off x="-17780" y="868680"/>
            <a:ext cx="1244600" cy="1360170"/>
            <a:chOff x="16743" y="418"/>
            <a:chExt cx="1960" cy="2142"/>
          </a:xfrm>
        </p:grpSpPr>
        <p:cxnSp>
          <p:nvCxnSpPr>
            <p:cNvPr id="21" name="直接连接符 20"/>
            <p:cNvCxnSpPr/>
            <p:nvPr/>
          </p:nvCxnSpPr>
          <p:spPr>
            <a:xfrm flipV="1">
              <a:off x="17612" y="2100"/>
              <a:ext cx="134" cy="2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17596" y="2328"/>
              <a:ext cx="176" cy="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17969" y="2240"/>
              <a:ext cx="59" cy="106"/>
            </a:xfrm>
            <a:prstGeom prst="line">
              <a:avLst/>
            </a:prstGeom>
            <a:ln w="381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弦形 23"/>
            <p:cNvSpPr/>
            <p:nvPr/>
          </p:nvSpPr>
          <p:spPr>
            <a:xfrm rot="16860000">
              <a:off x="16743" y="418"/>
              <a:ext cx="1960" cy="1960"/>
            </a:xfrm>
            <a:prstGeom prst="chord">
              <a:avLst>
                <a:gd name="adj1" fmla="val 9226857"/>
                <a:gd name="adj2" fmla="val 1175672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5" name="组合 44"/>
          <p:cNvGrpSpPr/>
          <p:nvPr/>
        </p:nvGrpSpPr>
        <p:grpSpPr>
          <a:xfrm>
            <a:off x="1933575" y="739140"/>
            <a:ext cx="8323580" cy="5442585"/>
            <a:chOff x="3046" y="1164"/>
            <a:chExt cx="13108" cy="8571"/>
          </a:xfrm>
        </p:grpSpPr>
        <p:sp>
          <p:nvSpPr>
            <p:cNvPr id="6" name="椭圆 5"/>
            <p:cNvSpPr/>
            <p:nvPr/>
          </p:nvSpPr>
          <p:spPr>
            <a:xfrm>
              <a:off x="6184" y="8584"/>
              <a:ext cx="6831" cy="1151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9381" y="8322"/>
              <a:ext cx="442" cy="7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3046" y="1164"/>
              <a:ext cx="13108" cy="5982"/>
            </a:xfrm>
            <a:prstGeom prst="roundRect">
              <a:avLst>
                <a:gd name="adj" fmla="val 5773"/>
              </a:avLst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 rot="5400000">
              <a:off x="8542" y="7801"/>
              <a:ext cx="2117" cy="442"/>
            </a:xfrm>
            <a:custGeom>
              <a:avLst/>
              <a:gdLst>
                <a:gd name="connsiteX0" fmla="*/ 0 w 2117"/>
                <a:gd name="connsiteY0" fmla="*/ 122 h 442"/>
                <a:gd name="connsiteX1" fmla="*/ 122 w 2117"/>
                <a:gd name="connsiteY1" fmla="*/ 0 h 442"/>
                <a:gd name="connsiteX2" fmla="*/ 2037 w 2117"/>
                <a:gd name="connsiteY2" fmla="*/ 2 h 442"/>
                <a:gd name="connsiteX3" fmla="*/ 2117 w 2117"/>
                <a:gd name="connsiteY3" fmla="*/ 212 h 442"/>
                <a:gd name="connsiteX4" fmla="*/ 2037 w 2117"/>
                <a:gd name="connsiteY4" fmla="*/ 442 h 442"/>
                <a:gd name="connsiteX5" fmla="*/ 122 w 2117"/>
                <a:gd name="connsiteY5" fmla="*/ 440 h 442"/>
                <a:gd name="connsiteX6" fmla="*/ 0 w 2117"/>
                <a:gd name="connsiteY6" fmla="*/ 318 h 442"/>
                <a:gd name="connsiteX7" fmla="*/ 0 w 2117"/>
                <a:gd name="connsiteY7" fmla="*/ 122 h 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17" h="442">
                  <a:moveTo>
                    <a:pt x="0" y="122"/>
                  </a:moveTo>
                  <a:cubicBezTo>
                    <a:pt x="0" y="55"/>
                    <a:pt x="55" y="0"/>
                    <a:pt x="122" y="0"/>
                  </a:cubicBezTo>
                  <a:lnTo>
                    <a:pt x="2037" y="2"/>
                  </a:lnTo>
                  <a:cubicBezTo>
                    <a:pt x="2127" y="12"/>
                    <a:pt x="2117" y="145"/>
                    <a:pt x="2117" y="212"/>
                  </a:cubicBezTo>
                  <a:cubicBezTo>
                    <a:pt x="2117" y="279"/>
                    <a:pt x="2104" y="442"/>
                    <a:pt x="2037" y="442"/>
                  </a:cubicBezTo>
                  <a:lnTo>
                    <a:pt x="122" y="440"/>
                  </a:lnTo>
                  <a:cubicBezTo>
                    <a:pt x="55" y="440"/>
                    <a:pt x="0" y="385"/>
                    <a:pt x="0" y="318"/>
                  </a:cubicBezTo>
                  <a:lnTo>
                    <a:pt x="0" y="122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47000">
                  <a:srgbClr val="EFF6FC"/>
                </a:gs>
                <a:gs pos="99000">
                  <a:schemeClr val="accent1">
                    <a:lumMod val="40000"/>
                    <a:lumOff val="60000"/>
                  </a:schemeClr>
                </a:gs>
              </a:gsLst>
              <a:lin ang="16200000" scaled="0"/>
            </a:gra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40" name="任意多边形 39"/>
            <p:cNvSpPr/>
            <p:nvPr/>
          </p:nvSpPr>
          <p:spPr>
            <a:xfrm>
              <a:off x="3046" y="6801"/>
              <a:ext cx="13108" cy="345"/>
            </a:xfrm>
            <a:custGeom>
              <a:avLst/>
              <a:gdLst>
                <a:gd name="connsiteX0" fmla="*/ 12496 w 12496"/>
                <a:gd name="connsiteY0" fmla="*/ 0 h 345"/>
                <a:gd name="connsiteX1" fmla="*/ 12151 w 12496"/>
                <a:gd name="connsiteY1" fmla="*/ 345 h 345"/>
                <a:gd name="connsiteX2" fmla="*/ 345 w 12496"/>
                <a:gd name="connsiteY2" fmla="*/ 345 h 345"/>
                <a:gd name="connsiteX3" fmla="*/ 0 w 12496"/>
                <a:gd name="connsiteY3" fmla="*/ 0 h 345"/>
                <a:gd name="connsiteX4" fmla="*/ 12496 w 12496"/>
                <a:gd name="connsiteY4" fmla="*/ 0 h 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96" h="345">
                  <a:moveTo>
                    <a:pt x="12496" y="0"/>
                  </a:moveTo>
                  <a:cubicBezTo>
                    <a:pt x="12496" y="191"/>
                    <a:pt x="12341" y="345"/>
                    <a:pt x="12151" y="345"/>
                  </a:cubicBezTo>
                  <a:lnTo>
                    <a:pt x="345" y="345"/>
                  </a:lnTo>
                  <a:cubicBezTo>
                    <a:pt x="155" y="345"/>
                    <a:pt x="0" y="191"/>
                    <a:pt x="0" y="0"/>
                  </a:cubicBezTo>
                  <a:lnTo>
                    <a:pt x="12496" y="0"/>
                  </a:lnTo>
                  <a:close/>
                </a:path>
              </a:pathLst>
            </a:custGeom>
            <a:gradFill>
              <a:gsLst>
                <a:gs pos="10000">
                  <a:srgbClr val="EFF6FC"/>
                </a:gs>
                <a:gs pos="79000">
                  <a:schemeClr val="accent1">
                    <a:lumMod val="45000"/>
                    <a:lumOff val="55000"/>
                  </a:schemeClr>
                </a:gs>
              </a:gsLst>
              <a:lin ang="5400000" scaled="0"/>
            </a:gra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任意多边形 43"/>
            <p:cNvSpPr/>
            <p:nvPr/>
          </p:nvSpPr>
          <p:spPr>
            <a:xfrm>
              <a:off x="6184" y="9160"/>
              <a:ext cx="6831" cy="575"/>
            </a:xfrm>
            <a:custGeom>
              <a:avLst/>
              <a:gdLst>
                <a:gd name="connsiteX0" fmla="*/ 0 w 6831"/>
                <a:gd name="connsiteY0" fmla="*/ 0 h 575"/>
                <a:gd name="connsiteX1" fmla="*/ 3415 w 6831"/>
                <a:gd name="connsiteY1" fmla="*/ 398 h 575"/>
                <a:gd name="connsiteX2" fmla="*/ 6831 w 6831"/>
                <a:gd name="connsiteY2" fmla="*/ 0 h 575"/>
                <a:gd name="connsiteX3" fmla="*/ 3416 w 6831"/>
                <a:gd name="connsiteY3" fmla="*/ 575 h 575"/>
                <a:gd name="connsiteX4" fmla="*/ 0 w 6831"/>
                <a:gd name="connsiteY4" fmla="*/ 0 h 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31" h="575">
                  <a:moveTo>
                    <a:pt x="0" y="0"/>
                  </a:moveTo>
                  <a:cubicBezTo>
                    <a:pt x="824" y="239"/>
                    <a:pt x="1233" y="398"/>
                    <a:pt x="3415" y="398"/>
                  </a:cubicBezTo>
                  <a:cubicBezTo>
                    <a:pt x="5597" y="398"/>
                    <a:pt x="6211" y="216"/>
                    <a:pt x="6831" y="0"/>
                  </a:cubicBezTo>
                  <a:cubicBezTo>
                    <a:pt x="6831" y="317"/>
                    <a:pt x="5302" y="575"/>
                    <a:pt x="3416" y="575"/>
                  </a:cubicBezTo>
                  <a:cubicBezTo>
                    <a:pt x="1529" y="575"/>
                    <a:pt x="0" y="317"/>
                    <a:pt x="0" y="0"/>
                  </a:cubicBezTo>
                  <a:close/>
                </a:path>
              </a:pathLst>
            </a:custGeom>
            <a:gradFill>
              <a:gsLst>
                <a:gs pos="10000">
                  <a:srgbClr val="EFF6FC"/>
                </a:gs>
                <a:gs pos="79000">
                  <a:schemeClr val="accent1">
                    <a:lumMod val="45000"/>
                    <a:lumOff val="55000"/>
                  </a:schemeClr>
                </a:gs>
              </a:gsLst>
              <a:lin ang="5400000" scaled="0"/>
            </a:gra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</p:grpSp>
      <p:cxnSp>
        <p:nvCxnSpPr>
          <p:cNvPr id="25" name="直接连接符 24"/>
          <p:cNvCxnSpPr/>
          <p:nvPr/>
        </p:nvCxnSpPr>
        <p:spPr>
          <a:xfrm flipV="1">
            <a:off x="774700" y="704850"/>
            <a:ext cx="0" cy="5492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11341100" y="704850"/>
            <a:ext cx="0" cy="5492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合 34"/>
          <p:cNvGrpSpPr/>
          <p:nvPr/>
        </p:nvGrpSpPr>
        <p:grpSpPr>
          <a:xfrm>
            <a:off x="2534920" y="1150620"/>
            <a:ext cx="3420745" cy="444500"/>
            <a:chOff x="4124" y="1812"/>
            <a:chExt cx="5387" cy="700"/>
          </a:xfrm>
        </p:grpSpPr>
        <p:sp>
          <p:nvSpPr>
            <p:cNvPr id="10" name="文本框 9"/>
            <p:cNvSpPr txBox="1"/>
            <p:nvPr/>
          </p:nvSpPr>
          <p:spPr>
            <a:xfrm>
              <a:off x="4690" y="1852"/>
              <a:ext cx="482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latin typeface="微软雅黑 Light" panose="020B0502040204020203" charset="-122"/>
                  <a:ea typeface="微软雅黑 Light" panose="020B0502040204020203" charset="-122"/>
                </a:rPr>
                <a:t>思考：</a:t>
              </a:r>
              <a:endParaRPr lang="zh-CN" altLang="en-US">
                <a:latin typeface="微软雅黑 Light" panose="020B0502040204020203" charset="-122"/>
                <a:ea typeface="微软雅黑 Light" panose="020B0502040204020203" charset="-122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4124" y="1812"/>
              <a:ext cx="525" cy="700"/>
              <a:chOff x="3764" y="4397"/>
              <a:chExt cx="1505" cy="2006"/>
            </a:xfrm>
          </p:grpSpPr>
          <p:sp>
            <p:nvSpPr>
              <p:cNvPr id="11" name="任意多边形 10"/>
              <p:cNvSpPr/>
              <p:nvPr/>
            </p:nvSpPr>
            <p:spPr>
              <a:xfrm rot="13500000">
                <a:off x="3763" y="5154"/>
                <a:ext cx="1250" cy="1249"/>
              </a:xfrm>
              <a:custGeom>
                <a:avLst/>
                <a:gdLst>
                  <a:gd name="connsiteX0" fmla="*/ 395 w 1755"/>
                  <a:gd name="connsiteY0" fmla="*/ 404 h 1755"/>
                  <a:gd name="connsiteX1" fmla="*/ 1755 w 1755"/>
                  <a:gd name="connsiteY1" fmla="*/ 0 h 1755"/>
                  <a:gd name="connsiteX2" fmla="*/ 1314 w 1755"/>
                  <a:gd name="connsiteY2" fmla="*/ 1341 h 1755"/>
                  <a:gd name="connsiteX3" fmla="*/ 0 w 1755"/>
                  <a:gd name="connsiteY3" fmla="*/ 1755 h 1755"/>
                  <a:gd name="connsiteX4" fmla="*/ 395 w 1755"/>
                  <a:gd name="connsiteY4" fmla="*/ 404 h 1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5" h="1755">
                    <a:moveTo>
                      <a:pt x="395" y="404"/>
                    </a:moveTo>
                    <a:lnTo>
                      <a:pt x="1755" y="0"/>
                    </a:lnTo>
                    <a:lnTo>
                      <a:pt x="1314" y="1341"/>
                    </a:lnTo>
                    <a:lnTo>
                      <a:pt x="0" y="1755"/>
                    </a:lnTo>
                    <a:lnTo>
                      <a:pt x="395" y="404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" name="任意多边形 11"/>
              <p:cNvSpPr/>
              <p:nvPr/>
            </p:nvSpPr>
            <p:spPr>
              <a:xfrm rot="10800000">
                <a:off x="4405" y="4397"/>
                <a:ext cx="865" cy="1386"/>
              </a:xfrm>
              <a:custGeom>
                <a:avLst/>
                <a:gdLst>
                  <a:gd name="connsiteX0" fmla="*/ 0 w 1215"/>
                  <a:gd name="connsiteY0" fmla="*/ 0 h 1946"/>
                  <a:gd name="connsiteX1" fmla="*/ 1215 w 1215"/>
                  <a:gd name="connsiteY1" fmla="*/ 641 h 1946"/>
                  <a:gd name="connsiteX2" fmla="*/ 1215 w 1215"/>
                  <a:gd name="connsiteY2" fmla="*/ 1946 h 1946"/>
                  <a:gd name="connsiteX3" fmla="*/ 0 w 1215"/>
                  <a:gd name="connsiteY3" fmla="*/ 1286 h 1946"/>
                  <a:gd name="connsiteX4" fmla="*/ 0 w 1215"/>
                  <a:gd name="connsiteY4" fmla="*/ 0 h 1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5" h="1946">
                    <a:moveTo>
                      <a:pt x="0" y="0"/>
                    </a:moveTo>
                    <a:lnTo>
                      <a:pt x="1215" y="641"/>
                    </a:lnTo>
                    <a:lnTo>
                      <a:pt x="1215" y="1946"/>
                    </a:lnTo>
                    <a:lnTo>
                      <a:pt x="0" y="12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sp>
        <p:nvSpPr>
          <p:cNvPr id="38" name="文本框 37"/>
          <p:cNvSpPr txBox="1"/>
          <p:nvPr/>
        </p:nvSpPr>
        <p:spPr>
          <a:xfrm>
            <a:off x="2477135" y="1560830"/>
            <a:ext cx="629221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>
                <a:latin typeface="微软雅黑 Light" panose="020B0502040204020203" charset="-122"/>
                <a:ea typeface="微软雅黑 Light" panose="020B0502040204020203" charset="-122"/>
              </a:rPr>
              <a:t>1. </a:t>
            </a: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为什么</a:t>
            </a:r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</a:rPr>
              <a:t>ziplist</a:t>
            </a: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中的元素记录前一个元素的长度？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algn="l"/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algn="l"/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</a:rPr>
              <a:t>2. redis</a:t>
            </a: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字典为什么使用两个</a:t>
            </a:r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</a:rPr>
              <a:t>hashtable</a:t>
            </a: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？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algn="l"/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algn="l"/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</a:rPr>
              <a:t>3. </a:t>
            </a: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为什么</a:t>
            </a:r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zset</a:t>
            </a: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同时使用</a:t>
            </a:r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hashtable + skiplist</a:t>
            </a: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实现</a:t>
            </a:r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zset</a:t>
            </a: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？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algn="l"/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algn="l"/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</a:rPr>
              <a:t>4. </a:t>
            </a:r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RDB</a:t>
            </a: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、</a:t>
            </a:r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AOF</a:t>
            </a: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持久化的优缺点？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algn="l"/>
            <a:endParaRPr lang="en-US" altLang="zh-CN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algn="l"/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</a:rPr>
              <a:t>5. </a:t>
            </a: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缓存雪崩、击穿、穿透问题怎么解决？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algn="l"/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2957830" y="2403475"/>
            <a:ext cx="6221095" cy="2051050"/>
            <a:chOff x="5746" y="3686"/>
            <a:chExt cx="9797" cy="3230"/>
          </a:xfrm>
        </p:grpSpPr>
        <p:sp>
          <p:nvSpPr>
            <p:cNvPr id="6" name="任意多边形 5"/>
            <p:cNvSpPr/>
            <p:nvPr/>
          </p:nvSpPr>
          <p:spPr>
            <a:xfrm rot="2700000">
              <a:off x="6108" y="4099"/>
              <a:ext cx="1755" cy="1755"/>
            </a:xfrm>
            <a:custGeom>
              <a:avLst/>
              <a:gdLst>
                <a:gd name="connsiteX0" fmla="*/ 395 w 1755"/>
                <a:gd name="connsiteY0" fmla="*/ 404 h 1755"/>
                <a:gd name="connsiteX1" fmla="*/ 1755 w 1755"/>
                <a:gd name="connsiteY1" fmla="*/ 0 h 1755"/>
                <a:gd name="connsiteX2" fmla="*/ 1314 w 1755"/>
                <a:gd name="connsiteY2" fmla="*/ 1341 h 1755"/>
                <a:gd name="connsiteX3" fmla="*/ 0 w 1755"/>
                <a:gd name="connsiteY3" fmla="*/ 1755 h 1755"/>
                <a:gd name="connsiteX4" fmla="*/ 395 w 1755"/>
                <a:gd name="connsiteY4" fmla="*/ 404 h 1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5" h="1755">
                  <a:moveTo>
                    <a:pt x="395" y="404"/>
                  </a:moveTo>
                  <a:lnTo>
                    <a:pt x="1755" y="0"/>
                  </a:lnTo>
                  <a:lnTo>
                    <a:pt x="1314" y="1341"/>
                  </a:lnTo>
                  <a:lnTo>
                    <a:pt x="0" y="1755"/>
                  </a:lnTo>
                  <a:lnTo>
                    <a:pt x="395" y="40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5746" y="4970"/>
              <a:ext cx="1215" cy="1946"/>
            </a:xfrm>
            <a:custGeom>
              <a:avLst/>
              <a:gdLst>
                <a:gd name="connsiteX0" fmla="*/ 0 w 1215"/>
                <a:gd name="connsiteY0" fmla="*/ 0 h 1946"/>
                <a:gd name="connsiteX1" fmla="*/ 1215 w 1215"/>
                <a:gd name="connsiteY1" fmla="*/ 641 h 1946"/>
                <a:gd name="connsiteX2" fmla="*/ 1215 w 1215"/>
                <a:gd name="connsiteY2" fmla="*/ 1946 h 1946"/>
                <a:gd name="connsiteX3" fmla="*/ 0 w 1215"/>
                <a:gd name="connsiteY3" fmla="*/ 1286 h 1946"/>
                <a:gd name="connsiteX4" fmla="*/ 0 w 1215"/>
                <a:gd name="connsiteY4" fmla="*/ 0 h 1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5" h="1946">
                  <a:moveTo>
                    <a:pt x="0" y="0"/>
                  </a:moveTo>
                  <a:lnTo>
                    <a:pt x="1215" y="641"/>
                  </a:lnTo>
                  <a:lnTo>
                    <a:pt x="1215" y="1946"/>
                  </a:lnTo>
                  <a:lnTo>
                    <a:pt x="0" y="1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191" y="3686"/>
              <a:ext cx="1589" cy="1598"/>
            </a:xfrm>
            <a:prstGeom prst="rect">
              <a:avLst/>
            </a:prstGeom>
            <a:noFill/>
            <a:effectLst/>
            <a:scene3d>
              <a:camera prst="perspectiveBelow"/>
              <a:lightRig rig="threePt" dir="t"/>
            </a:scene3d>
            <a:sp3d extrusionH="76200">
              <a:contourClr>
                <a:srgbClr val="FFFFFF"/>
              </a:contourClr>
            </a:sp3d>
          </p:spPr>
          <p:txBody>
            <a:bodyPr wrap="square" rtlCol="0">
              <a:spAutoFit/>
              <a:sp3d prstMaterial="metal"/>
            </a:bodyPr>
            <a:p>
              <a:r>
                <a:rPr lang="zh-CN" altLang="en-US" sz="6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谢</a:t>
              </a:r>
              <a:endParaRPr lang="zh-CN" altLang="en-US" sz="6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 rot="2700000">
              <a:off x="8608" y="4099"/>
              <a:ext cx="1755" cy="1755"/>
            </a:xfrm>
            <a:custGeom>
              <a:avLst/>
              <a:gdLst>
                <a:gd name="connsiteX0" fmla="*/ 395 w 1755"/>
                <a:gd name="connsiteY0" fmla="*/ 404 h 1755"/>
                <a:gd name="connsiteX1" fmla="*/ 1755 w 1755"/>
                <a:gd name="connsiteY1" fmla="*/ 0 h 1755"/>
                <a:gd name="connsiteX2" fmla="*/ 1314 w 1755"/>
                <a:gd name="connsiteY2" fmla="*/ 1341 h 1755"/>
                <a:gd name="connsiteX3" fmla="*/ 0 w 1755"/>
                <a:gd name="connsiteY3" fmla="*/ 1755 h 1755"/>
                <a:gd name="connsiteX4" fmla="*/ 395 w 1755"/>
                <a:gd name="connsiteY4" fmla="*/ 404 h 1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5" h="1755">
                  <a:moveTo>
                    <a:pt x="395" y="404"/>
                  </a:moveTo>
                  <a:lnTo>
                    <a:pt x="1755" y="0"/>
                  </a:lnTo>
                  <a:lnTo>
                    <a:pt x="1314" y="1341"/>
                  </a:lnTo>
                  <a:lnTo>
                    <a:pt x="0" y="1755"/>
                  </a:lnTo>
                  <a:lnTo>
                    <a:pt x="395" y="40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8246" y="4970"/>
              <a:ext cx="1215" cy="1946"/>
            </a:xfrm>
            <a:custGeom>
              <a:avLst/>
              <a:gdLst>
                <a:gd name="connsiteX0" fmla="*/ 0 w 1215"/>
                <a:gd name="connsiteY0" fmla="*/ 0 h 1946"/>
                <a:gd name="connsiteX1" fmla="*/ 1215 w 1215"/>
                <a:gd name="connsiteY1" fmla="*/ 641 h 1946"/>
                <a:gd name="connsiteX2" fmla="*/ 1215 w 1215"/>
                <a:gd name="connsiteY2" fmla="*/ 1946 h 1946"/>
                <a:gd name="connsiteX3" fmla="*/ 0 w 1215"/>
                <a:gd name="connsiteY3" fmla="*/ 1286 h 1946"/>
                <a:gd name="connsiteX4" fmla="*/ 0 w 1215"/>
                <a:gd name="connsiteY4" fmla="*/ 0 h 1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5" h="1946">
                  <a:moveTo>
                    <a:pt x="0" y="0"/>
                  </a:moveTo>
                  <a:lnTo>
                    <a:pt x="1215" y="641"/>
                  </a:lnTo>
                  <a:lnTo>
                    <a:pt x="1215" y="1946"/>
                  </a:lnTo>
                  <a:lnTo>
                    <a:pt x="0" y="1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8691" y="3686"/>
              <a:ext cx="1589" cy="1598"/>
            </a:xfrm>
            <a:prstGeom prst="rect">
              <a:avLst/>
            </a:prstGeom>
            <a:noFill/>
            <a:effectLst/>
            <a:scene3d>
              <a:camera prst="perspectiveBelow"/>
              <a:lightRig rig="threePt" dir="t"/>
            </a:scene3d>
            <a:sp3d extrusionH="76200">
              <a:contourClr>
                <a:srgbClr val="FFFFFF"/>
              </a:contourClr>
            </a:sp3d>
          </p:spPr>
          <p:txBody>
            <a:bodyPr wrap="square" rtlCol="0">
              <a:spAutoFit/>
              <a:sp3d prstMaterial="metal"/>
            </a:bodyPr>
            <a:p>
              <a:r>
                <a:rPr lang="zh-CN" altLang="en-US" sz="6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谢</a:t>
              </a:r>
              <a:endParaRPr lang="zh-CN" altLang="en-US" sz="6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 rot="2700000">
              <a:off x="11148" y="4099"/>
              <a:ext cx="1755" cy="1755"/>
            </a:xfrm>
            <a:custGeom>
              <a:avLst/>
              <a:gdLst>
                <a:gd name="connsiteX0" fmla="*/ 395 w 1755"/>
                <a:gd name="connsiteY0" fmla="*/ 404 h 1755"/>
                <a:gd name="connsiteX1" fmla="*/ 1755 w 1755"/>
                <a:gd name="connsiteY1" fmla="*/ 0 h 1755"/>
                <a:gd name="connsiteX2" fmla="*/ 1314 w 1755"/>
                <a:gd name="connsiteY2" fmla="*/ 1341 h 1755"/>
                <a:gd name="connsiteX3" fmla="*/ 0 w 1755"/>
                <a:gd name="connsiteY3" fmla="*/ 1755 h 1755"/>
                <a:gd name="connsiteX4" fmla="*/ 395 w 1755"/>
                <a:gd name="connsiteY4" fmla="*/ 404 h 1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5" h="1755">
                  <a:moveTo>
                    <a:pt x="395" y="404"/>
                  </a:moveTo>
                  <a:lnTo>
                    <a:pt x="1755" y="0"/>
                  </a:lnTo>
                  <a:lnTo>
                    <a:pt x="1314" y="1341"/>
                  </a:lnTo>
                  <a:lnTo>
                    <a:pt x="0" y="1755"/>
                  </a:lnTo>
                  <a:lnTo>
                    <a:pt x="395" y="40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10786" y="4970"/>
              <a:ext cx="1215" cy="1946"/>
            </a:xfrm>
            <a:custGeom>
              <a:avLst/>
              <a:gdLst>
                <a:gd name="connsiteX0" fmla="*/ 0 w 1215"/>
                <a:gd name="connsiteY0" fmla="*/ 0 h 1946"/>
                <a:gd name="connsiteX1" fmla="*/ 1215 w 1215"/>
                <a:gd name="connsiteY1" fmla="*/ 641 h 1946"/>
                <a:gd name="connsiteX2" fmla="*/ 1215 w 1215"/>
                <a:gd name="connsiteY2" fmla="*/ 1946 h 1946"/>
                <a:gd name="connsiteX3" fmla="*/ 0 w 1215"/>
                <a:gd name="connsiteY3" fmla="*/ 1286 h 1946"/>
                <a:gd name="connsiteX4" fmla="*/ 0 w 1215"/>
                <a:gd name="connsiteY4" fmla="*/ 0 h 1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5" h="1946">
                  <a:moveTo>
                    <a:pt x="0" y="0"/>
                  </a:moveTo>
                  <a:lnTo>
                    <a:pt x="1215" y="641"/>
                  </a:lnTo>
                  <a:lnTo>
                    <a:pt x="1215" y="1946"/>
                  </a:lnTo>
                  <a:lnTo>
                    <a:pt x="0" y="1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1231" y="3686"/>
              <a:ext cx="1589" cy="1598"/>
            </a:xfrm>
            <a:prstGeom prst="rect">
              <a:avLst/>
            </a:prstGeom>
            <a:noFill/>
            <a:effectLst/>
            <a:scene3d>
              <a:camera prst="perspectiveBelow"/>
              <a:lightRig rig="threePt" dir="t"/>
            </a:scene3d>
            <a:sp3d extrusionH="76200">
              <a:contourClr>
                <a:srgbClr val="FFFFFF"/>
              </a:contourClr>
            </a:sp3d>
          </p:spPr>
          <p:txBody>
            <a:bodyPr wrap="square" rtlCol="0">
              <a:spAutoFit/>
              <a:sp3d prstMaterial="metal"/>
            </a:bodyPr>
            <a:p>
              <a:r>
                <a:rPr lang="zh-CN" altLang="en-US" sz="6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观</a:t>
              </a:r>
              <a:endParaRPr lang="zh-CN" altLang="en-US" sz="6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endParaRPr>
            </a:p>
          </p:txBody>
        </p:sp>
        <p:sp>
          <p:nvSpPr>
            <p:cNvPr id="18" name="任意多边形 17"/>
            <p:cNvSpPr/>
            <p:nvPr/>
          </p:nvSpPr>
          <p:spPr>
            <a:xfrm rot="2700000">
              <a:off x="13788" y="4099"/>
              <a:ext cx="1755" cy="1755"/>
            </a:xfrm>
            <a:custGeom>
              <a:avLst/>
              <a:gdLst>
                <a:gd name="connsiteX0" fmla="*/ 395 w 1755"/>
                <a:gd name="connsiteY0" fmla="*/ 404 h 1755"/>
                <a:gd name="connsiteX1" fmla="*/ 1755 w 1755"/>
                <a:gd name="connsiteY1" fmla="*/ 0 h 1755"/>
                <a:gd name="connsiteX2" fmla="*/ 1314 w 1755"/>
                <a:gd name="connsiteY2" fmla="*/ 1341 h 1755"/>
                <a:gd name="connsiteX3" fmla="*/ 0 w 1755"/>
                <a:gd name="connsiteY3" fmla="*/ 1755 h 1755"/>
                <a:gd name="connsiteX4" fmla="*/ 395 w 1755"/>
                <a:gd name="connsiteY4" fmla="*/ 404 h 1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5" h="1755">
                  <a:moveTo>
                    <a:pt x="395" y="404"/>
                  </a:moveTo>
                  <a:lnTo>
                    <a:pt x="1755" y="0"/>
                  </a:lnTo>
                  <a:lnTo>
                    <a:pt x="1314" y="1341"/>
                  </a:lnTo>
                  <a:lnTo>
                    <a:pt x="0" y="1755"/>
                  </a:lnTo>
                  <a:lnTo>
                    <a:pt x="395" y="40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13426" y="4970"/>
              <a:ext cx="1215" cy="1946"/>
            </a:xfrm>
            <a:custGeom>
              <a:avLst/>
              <a:gdLst>
                <a:gd name="connsiteX0" fmla="*/ 0 w 1215"/>
                <a:gd name="connsiteY0" fmla="*/ 0 h 1946"/>
                <a:gd name="connsiteX1" fmla="*/ 1215 w 1215"/>
                <a:gd name="connsiteY1" fmla="*/ 641 h 1946"/>
                <a:gd name="connsiteX2" fmla="*/ 1215 w 1215"/>
                <a:gd name="connsiteY2" fmla="*/ 1946 h 1946"/>
                <a:gd name="connsiteX3" fmla="*/ 0 w 1215"/>
                <a:gd name="connsiteY3" fmla="*/ 1286 h 1946"/>
                <a:gd name="connsiteX4" fmla="*/ 0 w 1215"/>
                <a:gd name="connsiteY4" fmla="*/ 0 h 1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5" h="1946">
                  <a:moveTo>
                    <a:pt x="0" y="0"/>
                  </a:moveTo>
                  <a:lnTo>
                    <a:pt x="1215" y="641"/>
                  </a:lnTo>
                  <a:lnTo>
                    <a:pt x="1215" y="1946"/>
                  </a:lnTo>
                  <a:lnTo>
                    <a:pt x="0" y="1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3871" y="3686"/>
              <a:ext cx="1589" cy="1598"/>
            </a:xfrm>
            <a:prstGeom prst="rect">
              <a:avLst/>
            </a:prstGeom>
            <a:noFill/>
            <a:effectLst/>
            <a:scene3d>
              <a:camera prst="perspectiveBelow"/>
              <a:lightRig rig="threePt" dir="t"/>
            </a:scene3d>
            <a:sp3d extrusionH="76200">
              <a:contourClr>
                <a:srgbClr val="FFFFFF"/>
              </a:contourClr>
            </a:sp3d>
          </p:spPr>
          <p:txBody>
            <a:bodyPr wrap="square" rtlCol="0">
              <a:spAutoFit/>
              <a:sp3d prstMaterial="metal"/>
            </a:bodyPr>
            <a:p>
              <a:r>
                <a:rPr lang="zh-CN" altLang="en-US" sz="6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看</a:t>
              </a:r>
              <a:endParaRPr lang="zh-CN" altLang="en-US" sz="6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561975" y="495300"/>
            <a:ext cx="11068050" cy="5867400"/>
          </a:xfrm>
          <a:prstGeom prst="rect">
            <a:avLst/>
          </a:prstGeom>
          <a:noFill/>
          <a:ln w="12700" cmpd="sng">
            <a:solidFill>
              <a:schemeClr val="tx1">
                <a:lumMod val="85000"/>
                <a:lumOff val="15000"/>
                <a:alpha val="43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4" name="直接连接符 23"/>
          <p:cNvCxnSpPr/>
          <p:nvPr/>
        </p:nvCxnSpPr>
        <p:spPr>
          <a:xfrm>
            <a:off x="777240" y="704850"/>
            <a:ext cx="0" cy="952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777240" y="704850"/>
            <a:ext cx="1028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rot="16200000" flipH="1">
            <a:off x="10922000" y="5683250"/>
            <a:ext cx="0" cy="952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rot="16200000">
            <a:off x="10883900" y="5652770"/>
            <a:ext cx="1028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grpSp>
        <p:nvGrpSpPr>
          <p:cNvPr id="7" name="组合 6"/>
          <p:cNvGrpSpPr/>
          <p:nvPr/>
        </p:nvGrpSpPr>
        <p:grpSpPr>
          <a:xfrm>
            <a:off x="2390140" y="2792095"/>
            <a:ext cx="7411720" cy="1273810"/>
            <a:chOff x="3959" y="4193"/>
            <a:chExt cx="11672" cy="2006"/>
          </a:xfrm>
        </p:grpSpPr>
        <p:grpSp>
          <p:nvGrpSpPr>
            <p:cNvPr id="6" name="组合 5"/>
            <p:cNvGrpSpPr/>
            <p:nvPr/>
          </p:nvGrpSpPr>
          <p:grpSpPr>
            <a:xfrm rot="10800000">
              <a:off x="3959" y="4193"/>
              <a:ext cx="1506" cy="2006"/>
              <a:chOff x="5091" y="3993"/>
              <a:chExt cx="2116" cy="2817"/>
            </a:xfrm>
          </p:grpSpPr>
          <p:sp>
            <p:nvSpPr>
              <p:cNvPr id="10" name="任意多边形 9"/>
              <p:cNvSpPr/>
              <p:nvPr/>
            </p:nvSpPr>
            <p:spPr>
              <a:xfrm rot="2700000">
                <a:off x="5453" y="3993"/>
                <a:ext cx="1755" cy="1755"/>
              </a:xfrm>
              <a:custGeom>
                <a:avLst/>
                <a:gdLst>
                  <a:gd name="connsiteX0" fmla="*/ 395 w 1755"/>
                  <a:gd name="connsiteY0" fmla="*/ 404 h 1755"/>
                  <a:gd name="connsiteX1" fmla="*/ 1755 w 1755"/>
                  <a:gd name="connsiteY1" fmla="*/ 0 h 1755"/>
                  <a:gd name="connsiteX2" fmla="*/ 1314 w 1755"/>
                  <a:gd name="connsiteY2" fmla="*/ 1341 h 1755"/>
                  <a:gd name="connsiteX3" fmla="*/ 0 w 1755"/>
                  <a:gd name="connsiteY3" fmla="*/ 1755 h 1755"/>
                  <a:gd name="connsiteX4" fmla="*/ 395 w 1755"/>
                  <a:gd name="connsiteY4" fmla="*/ 404 h 1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5" h="1755">
                    <a:moveTo>
                      <a:pt x="395" y="404"/>
                    </a:moveTo>
                    <a:lnTo>
                      <a:pt x="1755" y="0"/>
                    </a:lnTo>
                    <a:lnTo>
                      <a:pt x="1314" y="1341"/>
                    </a:lnTo>
                    <a:lnTo>
                      <a:pt x="0" y="1755"/>
                    </a:lnTo>
                    <a:lnTo>
                      <a:pt x="395" y="404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" name="任意多边形 10"/>
              <p:cNvSpPr/>
              <p:nvPr/>
            </p:nvSpPr>
            <p:spPr>
              <a:xfrm>
                <a:off x="5091" y="4864"/>
                <a:ext cx="1215" cy="1946"/>
              </a:xfrm>
              <a:custGeom>
                <a:avLst/>
                <a:gdLst>
                  <a:gd name="connsiteX0" fmla="*/ 0 w 1215"/>
                  <a:gd name="connsiteY0" fmla="*/ 0 h 1946"/>
                  <a:gd name="connsiteX1" fmla="*/ 1215 w 1215"/>
                  <a:gd name="connsiteY1" fmla="*/ 641 h 1946"/>
                  <a:gd name="connsiteX2" fmla="*/ 1215 w 1215"/>
                  <a:gd name="connsiteY2" fmla="*/ 1946 h 1946"/>
                  <a:gd name="connsiteX3" fmla="*/ 0 w 1215"/>
                  <a:gd name="connsiteY3" fmla="*/ 1286 h 1946"/>
                  <a:gd name="connsiteX4" fmla="*/ 0 w 1215"/>
                  <a:gd name="connsiteY4" fmla="*/ 0 h 1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5" h="1946">
                    <a:moveTo>
                      <a:pt x="0" y="0"/>
                    </a:moveTo>
                    <a:lnTo>
                      <a:pt x="1215" y="641"/>
                    </a:lnTo>
                    <a:lnTo>
                      <a:pt x="1215" y="1946"/>
                    </a:lnTo>
                    <a:lnTo>
                      <a:pt x="0" y="12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6425" y="4407"/>
              <a:ext cx="9206" cy="1399"/>
            </a:xfrm>
            <a:prstGeom prst="rect">
              <a:avLst/>
            </a:prstGeom>
            <a:noFill/>
          </p:spPr>
          <p:txBody>
            <a:bodyPr wrap="square" lIns="136525" tIns="136525" rIns="136525" bIns="136525" rtlCol="0">
              <a:spAutoFit/>
            </a:bodyPr>
            <a:p>
              <a:pPr algn="dist"/>
              <a:r>
                <a:rPr lang="zh-CN" altLang="en-US" sz="4000">
                  <a:solidFill>
                    <a:schemeClr val="tx1"/>
                  </a:solidFill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</a:rPr>
                <a:t>壹 </a:t>
              </a:r>
              <a:r>
                <a:rPr lang="en-US" altLang="zh-CN" sz="4000">
                  <a:solidFill>
                    <a:srgbClr val="6D9FCC"/>
                  </a:solidFill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</a:rPr>
                <a:t>|</a:t>
              </a:r>
              <a:r>
                <a:rPr lang="en-US" altLang="zh-CN" sz="4000">
                  <a:solidFill>
                    <a:schemeClr val="tx1"/>
                  </a:solidFill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</a:rPr>
                <a:t> </a:t>
              </a:r>
              <a:r>
                <a:rPr lang="zh-CN" altLang="en-US" sz="4000">
                  <a:solidFill>
                    <a:schemeClr val="tx1"/>
                  </a:solidFill>
                  <a:uFillTx/>
                  <a:latin typeface="微软雅黑 Light" panose="020B0502040204020203" charset="-122"/>
                  <a:ea typeface="微软雅黑 Light" panose="020B0502040204020203" charset="-122"/>
                  <a:cs typeface="微软雅黑 Light" panose="020B0502040204020203" charset="-122"/>
                </a:rPr>
                <a:t>数据结构</a:t>
              </a:r>
              <a:endParaRPr lang="zh-CN" altLang="en-US" sz="4000">
                <a:solidFill>
                  <a:schemeClr val="tx1"/>
                </a:solidFill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endParaRPr>
            </a:p>
          </p:txBody>
        </p:sp>
      </p:grpSp>
      <p:cxnSp>
        <p:nvCxnSpPr>
          <p:cNvPr id="25" name="直接连接符 24"/>
          <p:cNvCxnSpPr/>
          <p:nvPr/>
        </p:nvCxnSpPr>
        <p:spPr>
          <a:xfrm flipH="1">
            <a:off x="774383" y="704850"/>
            <a:ext cx="10643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774383" y="6188710"/>
            <a:ext cx="1064323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5" name="组合 44"/>
          <p:cNvGrpSpPr/>
          <p:nvPr/>
        </p:nvGrpSpPr>
        <p:grpSpPr>
          <a:xfrm>
            <a:off x="1934210" y="720725"/>
            <a:ext cx="8323580" cy="5442585"/>
            <a:chOff x="3046" y="1164"/>
            <a:chExt cx="13108" cy="8571"/>
          </a:xfrm>
        </p:grpSpPr>
        <p:sp>
          <p:nvSpPr>
            <p:cNvPr id="6" name="椭圆 5"/>
            <p:cNvSpPr/>
            <p:nvPr/>
          </p:nvSpPr>
          <p:spPr>
            <a:xfrm>
              <a:off x="6184" y="8584"/>
              <a:ext cx="6831" cy="1151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9381" y="8322"/>
              <a:ext cx="442" cy="7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3046" y="1164"/>
              <a:ext cx="13108" cy="5982"/>
            </a:xfrm>
            <a:prstGeom prst="roundRect">
              <a:avLst>
                <a:gd name="adj" fmla="val 5773"/>
              </a:avLst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 rot="5400000">
              <a:off x="8542" y="7801"/>
              <a:ext cx="2117" cy="442"/>
            </a:xfrm>
            <a:custGeom>
              <a:avLst/>
              <a:gdLst>
                <a:gd name="connsiteX0" fmla="*/ 0 w 2117"/>
                <a:gd name="connsiteY0" fmla="*/ 122 h 442"/>
                <a:gd name="connsiteX1" fmla="*/ 122 w 2117"/>
                <a:gd name="connsiteY1" fmla="*/ 0 h 442"/>
                <a:gd name="connsiteX2" fmla="*/ 2037 w 2117"/>
                <a:gd name="connsiteY2" fmla="*/ 2 h 442"/>
                <a:gd name="connsiteX3" fmla="*/ 2117 w 2117"/>
                <a:gd name="connsiteY3" fmla="*/ 212 h 442"/>
                <a:gd name="connsiteX4" fmla="*/ 2037 w 2117"/>
                <a:gd name="connsiteY4" fmla="*/ 442 h 442"/>
                <a:gd name="connsiteX5" fmla="*/ 122 w 2117"/>
                <a:gd name="connsiteY5" fmla="*/ 440 h 442"/>
                <a:gd name="connsiteX6" fmla="*/ 0 w 2117"/>
                <a:gd name="connsiteY6" fmla="*/ 318 h 442"/>
                <a:gd name="connsiteX7" fmla="*/ 0 w 2117"/>
                <a:gd name="connsiteY7" fmla="*/ 122 h 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17" h="442">
                  <a:moveTo>
                    <a:pt x="0" y="122"/>
                  </a:moveTo>
                  <a:cubicBezTo>
                    <a:pt x="0" y="55"/>
                    <a:pt x="55" y="0"/>
                    <a:pt x="122" y="0"/>
                  </a:cubicBezTo>
                  <a:lnTo>
                    <a:pt x="2037" y="2"/>
                  </a:lnTo>
                  <a:cubicBezTo>
                    <a:pt x="2127" y="12"/>
                    <a:pt x="2117" y="145"/>
                    <a:pt x="2117" y="212"/>
                  </a:cubicBezTo>
                  <a:cubicBezTo>
                    <a:pt x="2117" y="279"/>
                    <a:pt x="2104" y="442"/>
                    <a:pt x="2037" y="442"/>
                  </a:cubicBezTo>
                  <a:lnTo>
                    <a:pt x="122" y="440"/>
                  </a:lnTo>
                  <a:cubicBezTo>
                    <a:pt x="55" y="440"/>
                    <a:pt x="0" y="385"/>
                    <a:pt x="0" y="318"/>
                  </a:cubicBezTo>
                  <a:lnTo>
                    <a:pt x="0" y="122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47000">
                  <a:srgbClr val="EFF6FC"/>
                </a:gs>
                <a:gs pos="99000">
                  <a:schemeClr val="accent1">
                    <a:lumMod val="40000"/>
                    <a:lumOff val="60000"/>
                  </a:schemeClr>
                </a:gs>
              </a:gsLst>
              <a:lin ang="16200000" scaled="0"/>
            </a:gra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40" name="任意多边形 39"/>
            <p:cNvSpPr/>
            <p:nvPr/>
          </p:nvSpPr>
          <p:spPr>
            <a:xfrm>
              <a:off x="3046" y="6801"/>
              <a:ext cx="13108" cy="345"/>
            </a:xfrm>
            <a:custGeom>
              <a:avLst/>
              <a:gdLst>
                <a:gd name="connsiteX0" fmla="*/ 12496 w 12496"/>
                <a:gd name="connsiteY0" fmla="*/ 0 h 345"/>
                <a:gd name="connsiteX1" fmla="*/ 12151 w 12496"/>
                <a:gd name="connsiteY1" fmla="*/ 345 h 345"/>
                <a:gd name="connsiteX2" fmla="*/ 345 w 12496"/>
                <a:gd name="connsiteY2" fmla="*/ 345 h 345"/>
                <a:gd name="connsiteX3" fmla="*/ 0 w 12496"/>
                <a:gd name="connsiteY3" fmla="*/ 0 h 345"/>
                <a:gd name="connsiteX4" fmla="*/ 12496 w 12496"/>
                <a:gd name="connsiteY4" fmla="*/ 0 h 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96" h="345">
                  <a:moveTo>
                    <a:pt x="12496" y="0"/>
                  </a:moveTo>
                  <a:cubicBezTo>
                    <a:pt x="12496" y="191"/>
                    <a:pt x="12341" y="345"/>
                    <a:pt x="12151" y="345"/>
                  </a:cubicBezTo>
                  <a:lnTo>
                    <a:pt x="345" y="345"/>
                  </a:lnTo>
                  <a:cubicBezTo>
                    <a:pt x="155" y="345"/>
                    <a:pt x="0" y="191"/>
                    <a:pt x="0" y="0"/>
                  </a:cubicBezTo>
                  <a:lnTo>
                    <a:pt x="12496" y="0"/>
                  </a:lnTo>
                  <a:close/>
                </a:path>
              </a:pathLst>
            </a:custGeom>
            <a:gradFill>
              <a:gsLst>
                <a:gs pos="10000">
                  <a:srgbClr val="EFF6FC"/>
                </a:gs>
                <a:gs pos="79000">
                  <a:schemeClr val="accent1">
                    <a:lumMod val="45000"/>
                    <a:lumOff val="55000"/>
                  </a:schemeClr>
                </a:gs>
              </a:gsLst>
              <a:lin ang="5400000" scaled="0"/>
            </a:gra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任意多边形 43"/>
            <p:cNvSpPr/>
            <p:nvPr/>
          </p:nvSpPr>
          <p:spPr>
            <a:xfrm>
              <a:off x="6184" y="9160"/>
              <a:ext cx="6831" cy="575"/>
            </a:xfrm>
            <a:custGeom>
              <a:avLst/>
              <a:gdLst>
                <a:gd name="connsiteX0" fmla="*/ 0 w 6831"/>
                <a:gd name="connsiteY0" fmla="*/ 0 h 575"/>
                <a:gd name="connsiteX1" fmla="*/ 3415 w 6831"/>
                <a:gd name="connsiteY1" fmla="*/ 398 h 575"/>
                <a:gd name="connsiteX2" fmla="*/ 6831 w 6831"/>
                <a:gd name="connsiteY2" fmla="*/ 0 h 575"/>
                <a:gd name="connsiteX3" fmla="*/ 3416 w 6831"/>
                <a:gd name="connsiteY3" fmla="*/ 575 h 575"/>
                <a:gd name="connsiteX4" fmla="*/ 0 w 6831"/>
                <a:gd name="connsiteY4" fmla="*/ 0 h 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31" h="575">
                  <a:moveTo>
                    <a:pt x="0" y="0"/>
                  </a:moveTo>
                  <a:cubicBezTo>
                    <a:pt x="824" y="239"/>
                    <a:pt x="1233" y="398"/>
                    <a:pt x="3415" y="398"/>
                  </a:cubicBezTo>
                  <a:cubicBezTo>
                    <a:pt x="5597" y="398"/>
                    <a:pt x="6211" y="216"/>
                    <a:pt x="6831" y="0"/>
                  </a:cubicBezTo>
                  <a:cubicBezTo>
                    <a:pt x="6831" y="317"/>
                    <a:pt x="5302" y="575"/>
                    <a:pt x="3416" y="575"/>
                  </a:cubicBezTo>
                  <a:cubicBezTo>
                    <a:pt x="1529" y="575"/>
                    <a:pt x="0" y="317"/>
                    <a:pt x="0" y="0"/>
                  </a:cubicBezTo>
                  <a:close/>
                </a:path>
              </a:pathLst>
            </a:custGeom>
            <a:gradFill>
              <a:gsLst>
                <a:gs pos="10000">
                  <a:srgbClr val="EFF6FC"/>
                </a:gs>
                <a:gs pos="79000">
                  <a:schemeClr val="accent1">
                    <a:lumMod val="45000"/>
                    <a:lumOff val="55000"/>
                  </a:schemeClr>
                </a:gs>
              </a:gsLst>
              <a:lin ang="5400000" scaled="0"/>
            </a:gra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</p:grpSp>
      <p:cxnSp>
        <p:nvCxnSpPr>
          <p:cNvPr id="25" name="直接连接符 24"/>
          <p:cNvCxnSpPr/>
          <p:nvPr/>
        </p:nvCxnSpPr>
        <p:spPr>
          <a:xfrm flipV="1">
            <a:off x="774700" y="704850"/>
            <a:ext cx="0" cy="5492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11341100" y="704850"/>
            <a:ext cx="0" cy="5492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合 34"/>
          <p:cNvGrpSpPr/>
          <p:nvPr/>
        </p:nvGrpSpPr>
        <p:grpSpPr>
          <a:xfrm>
            <a:off x="2534920" y="1150620"/>
            <a:ext cx="5858510" cy="444500"/>
            <a:chOff x="4124" y="1812"/>
            <a:chExt cx="9226" cy="700"/>
          </a:xfrm>
        </p:grpSpPr>
        <p:sp>
          <p:nvSpPr>
            <p:cNvPr id="10" name="文本框 9"/>
            <p:cNvSpPr txBox="1"/>
            <p:nvPr/>
          </p:nvSpPr>
          <p:spPr>
            <a:xfrm>
              <a:off x="4690" y="1852"/>
              <a:ext cx="866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latin typeface="微软雅黑 Light" panose="020B0502040204020203" charset="-122"/>
                  <a:ea typeface="微软雅黑 Light" panose="020B0502040204020203" charset="-122"/>
                </a:rPr>
                <a:t>一、简单动态字符串</a:t>
              </a:r>
              <a:r>
                <a:rPr lang="en-US" altLang="zh-CN">
                  <a:latin typeface="微软雅黑 Light" panose="020B0502040204020203" charset="-122"/>
                  <a:ea typeface="微软雅黑 Light" panose="020B0502040204020203" charset="-122"/>
                </a:rPr>
                <a:t>SDS</a:t>
              </a:r>
              <a:endParaRPr lang="zh-CN" altLang="en-US">
                <a:latin typeface="微软雅黑 Light" panose="020B0502040204020203" charset="-122"/>
                <a:ea typeface="微软雅黑 Light" panose="020B0502040204020203" charset="-122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4124" y="1812"/>
              <a:ext cx="525" cy="700"/>
              <a:chOff x="3764" y="4397"/>
              <a:chExt cx="1505" cy="2006"/>
            </a:xfrm>
          </p:grpSpPr>
          <p:sp>
            <p:nvSpPr>
              <p:cNvPr id="11" name="任意多边形 10"/>
              <p:cNvSpPr/>
              <p:nvPr/>
            </p:nvSpPr>
            <p:spPr>
              <a:xfrm rot="13500000">
                <a:off x="3763" y="5154"/>
                <a:ext cx="1250" cy="1249"/>
              </a:xfrm>
              <a:custGeom>
                <a:avLst/>
                <a:gdLst>
                  <a:gd name="connsiteX0" fmla="*/ 395 w 1755"/>
                  <a:gd name="connsiteY0" fmla="*/ 404 h 1755"/>
                  <a:gd name="connsiteX1" fmla="*/ 1755 w 1755"/>
                  <a:gd name="connsiteY1" fmla="*/ 0 h 1755"/>
                  <a:gd name="connsiteX2" fmla="*/ 1314 w 1755"/>
                  <a:gd name="connsiteY2" fmla="*/ 1341 h 1755"/>
                  <a:gd name="connsiteX3" fmla="*/ 0 w 1755"/>
                  <a:gd name="connsiteY3" fmla="*/ 1755 h 1755"/>
                  <a:gd name="connsiteX4" fmla="*/ 395 w 1755"/>
                  <a:gd name="connsiteY4" fmla="*/ 404 h 1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5" h="1755">
                    <a:moveTo>
                      <a:pt x="395" y="404"/>
                    </a:moveTo>
                    <a:lnTo>
                      <a:pt x="1755" y="0"/>
                    </a:lnTo>
                    <a:lnTo>
                      <a:pt x="1314" y="1341"/>
                    </a:lnTo>
                    <a:lnTo>
                      <a:pt x="0" y="1755"/>
                    </a:lnTo>
                    <a:lnTo>
                      <a:pt x="395" y="404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" name="任意多边形 11"/>
              <p:cNvSpPr/>
              <p:nvPr/>
            </p:nvSpPr>
            <p:spPr>
              <a:xfrm rot="10800000">
                <a:off x="4405" y="4397"/>
                <a:ext cx="865" cy="1386"/>
              </a:xfrm>
              <a:custGeom>
                <a:avLst/>
                <a:gdLst>
                  <a:gd name="connsiteX0" fmla="*/ 0 w 1215"/>
                  <a:gd name="connsiteY0" fmla="*/ 0 h 1946"/>
                  <a:gd name="connsiteX1" fmla="*/ 1215 w 1215"/>
                  <a:gd name="connsiteY1" fmla="*/ 641 h 1946"/>
                  <a:gd name="connsiteX2" fmla="*/ 1215 w 1215"/>
                  <a:gd name="connsiteY2" fmla="*/ 1946 h 1946"/>
                  <a:gd name="connsiteX3" fmla="*/ 0 w 1215"/>
                  <a:gd name="connsiteY3" fmla="*/ 1286 h 1946"/>
                  <a:gd name="connsiteX4" fmla="*/ 0 w 1215"/>
                  <a:gd name="connsiteY4" fmla="*/ 0 h 1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5" h="1946">
                    <a:moveTo>
                      <a:pt x="0" y="0"/>
                    </a:moveTo>
                    <a:lnTo>
                      <a:pt x="1215" y="641"/>
                    </a:lnTo>
                    <a:lnTo>
                      <a:pt x="1215" y="1946"/>
                    </a:lnTo>
                    <a:lnTo>
                      <a:pt x="0" y="12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sp>
        <p:nvSpPr>
          <p:cNvPr id="38" name="文本框 37"/>
          <p:cNvSpPr txBox="1"/>
          <p:nvPr/>
        </p:nvSpPr>
        <p:spPr>
          <a:xfrm>
            <a:off x="5763260" y="1652270"/>
            <a:ext cx="237871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>
                <a:latin typeface="微软雅黑 Light" panose="020B0502040204020203" charset="-122"/>
                <a:ea typeface="微软雅黑 Light" panose="020B0502040204020203" charset="-122"/>
              </a:rPr>
              <a:t>This text is replaceable, please according to their own needs to edit, I wish to download the PPT template user to be able to work well.</a:t>
            </a:r>
            <a:endParaRPr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15565" y="1652270"/>
            <a:ext cx="6960235" cy="22098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5" name="组合 44"/>
          <p:cNvGrpSpPr/>
          <p:nvPr/>
        </p:nvGrpSpPr>
        <p:grpSpPr>
          <a:xfrm>
            <a:off x="1934210" y="704850"/>
            <a:ext cx="8323580" cy="5442585"/>
            <a:chOff x="3046" y="1164"/>
            <a:chExt cx="13108" cy="8571"/>
          </a:xfrm>
        </p:grpSpPr>
        <p:sp>
          <p:nvSpPr>
            <p:cNvPr id="6" name="椭圆 5"/>
            <p:cNvSpPr/>
            <p:nvPr/>
          </p:nvSpPr>
          <p:spPr>
            <a:xfrm>
              <a:off x="6184" y="8584"/>
              <a:ext cx="6831" cy="1151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9381" y="8322"/>
              <a:ext cx="442" cy="7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3046" y="1164"/>
              <a:ext cx="13108" cy="5982"/>
            </a:xfrm>
            <a:prstGeom prst="roundRect">
              <a:avLst>
                <a:gd name="adj" fmla="val 5773"/>
              </a:avLst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 rot="5400000">
              <a:off x="8542" y="7801"/>
              <a:ext cx="2117" cy="442"/>
            </a:xfrm>
            <a:custGeom>
              <a:avLst/>
              <a:gdLst>
                <a:gd name="connsiteX0" fmla="*/ 0 w 2117"/>
                <a:gd name="connsiteY0" fmla="*/ 122 h 442"/>
                <a:gd name="connsiteX1" fmla="*/ 122 w 2117"/>
                <a:gd name="connsiteY1" fmla="*/ 0 h 442"/>
                <a:gd name="connsiteX2" fmla="*/ 2037 w 2117"/>
                <a:gd name="connsiteY2" fmla="*/ 2 h 442"/>
                <a:gd name="connsiteX3" fmla="*/ 2117 w 2117"/>
                <a:gd name="connsiteY3" fmla="*/ 212 h 442"/>
                <a:gd name="connsiteX4" fmla="*/ 2037 w 2117"/>
                <a:gd name="connsiteY4" fmla="*/ 442 h 442"/>
                <a:gd name="connsiteX5" fmla="*/ 122 w 2117"/>
                <a:gd name="connsiteY5" fmla="*/ 440 h 442"/>
                <a:gd name="connsiteX6" fmla="*/ 0 w 2117"/>
                <a:gd name="connsiteY6" fmla="*/ 318 h 442"/>
                <a:gd name="connsiteX7" fmla="*/ 0 w 2117"/>
                <a:gd name="connsiteY7" fmla="*/ 122 h 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17" h="442">
                  <a:moveTo>
                    <a:pt x="0" y="122"/>
                  </a:moveTo>
                  <a:cubicBezTo>
                    <a:pt x="0" y="55"/>
                    <a:pt x="55" y="0"/>
                    <a:pt x="122" y="0"/>
                  </a:cubicBezTo>
                  <a:lnTo>
                    <a:pt x="2037" y="2"/>
                  </a:lnTo>
                  <a:cubicBezTo>
                    <a:pt x="2127" y="12"/>
                    <a:pt x="2117" y="145"/>
                    <a:pt x="2117" y="212"/>
                  </a:cubicBezTo>
                  <a:cubicBezTo>
                    <a:pt x="2117" y="279"/>
                    <a:pt x="2104" y="442"/>
                    <a:pt x="2037" y="442"/>
                  </a:cubicBezTo>
                  <a:lnTo>
                    <a:pt x="122" y="440"/>
                  </a:lnTo>
                  <a:cubicBezTo>
                    <a:pt x="55" y="440"/>
                    <a:pt x="0" y="385"/>
                    <a:pt x="0" y="318"/>
                  </a:cubicBezTo>
                  <a:lnTo>
                    <a:pt x="0" y="122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47000">
                  <a:srgbClr val="EFF6FC"/>
                </a:gs>
                <a:gs pos="99000">
                  <a:schemeClr val="accent1">
                    <a:lumMod val="40000"/>
                    <a:lumOff val="60000"/>
                  </a:schemeClr>
                </a:gs>
              </a:gsLst>
              <a:lin ang="16200000" scaled="0"/>
            </a:gra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40" name="任意多边形 39"/>
            <p:cNvSpPr/>
            <p:nvPr/>
          </p:nvSpPr>
          <p:spPr>
            <a:xfrm>
              <a:off x="3046" y="6801"/>
              <a:ext cx="13108" cy="345"/>
            </a:xfrm>
            <a:custGeom>
              <a:avLst/>
              <a:gdLst>
                <a:gd name="connsiteX0" fmla="*/ 12496 w 12496"/>
                <a:gd name="connsiteY0" fmla="*/ 0 h 345"/>
                <a:gd name="connsiteX1" fmla="*/ 12151 w 12496"/>
                <a:gd name="connsiteY1" fmla="*/ 345 h 345"/>
                <a:gd name="connsiteX2" fmla="*/ 345 w 12496"/>
                <a:gd name="connsiteY2" fmla="*/ 345 h 345"/>
                <a:gd name="connsiteX3" fmla="*/ 0 w 12496"/>
                <a:gd name="connsiteY3" fmla="*/ 0 h 345"/>
                <a:gd name="connsiteX4" fmla="*/ 12496 w 12496"/>
                <a:gd name="connsiteY4" fmla="*/ 0 h 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96" h="345">
                  <a:moveTo>
                    <a:pt x="12496" y="0"/>
                  </a:moveTo>
                  <a:cubicBezTo>
                    <a:pt x="12496" y="191"/>
                    <a:pt x="12341" y="345"/>
                    <a:pt x="12151" y="345"/>
                  </a:cubicBezTo>
                  <a:lnTo>
                    <a:pt x="345" y="345"/>
                  </a:lnTo>
                  <a:cubicBezTo>
                    <a:pt x="155" y="345"/>
                    <a:pt x="0" y="191"/>
                    <a:pt x="0" y="0"/>
                  </a:cubicBezTo>
                  <a:lnTo>
                    <a:pt x="12496" y="0"/>
                  </a:lnTo>
                  <a:close/>
                </a:path>
              </a:pathLst>
            </a:custGeom>
            <a:gradFill>
              <a:gsLst>
                <a:gs pos="10000">
                  <a:srgbClr val="EFF6FC"/>
                </a:gs>
                <a:gs pos="79000">
                  <a:schemeClr val="accent1">
                    <a:lumMod val="45000"/>
                    <a:lumOff val="55000"/>
                  </a:schemeClr>
                </a:gs>
              </a:gsLst>
              <a:lin ang="5400000" scaled="0"/>
            </a:gra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任意多边形 43"/>
            <p:cNvSpPr/>
            <p:nvPr/>
          </p:nvSpPr>
          <p:spPr>
            <a:xfrm>
              <a:off x="6184" y="9160"/>
              <a:ext cx="6831" cy="575"/>
            </a:xfrm>
            <a:custGeom>
              <a:avLst/>
              <a:gdLst>
                <a:gd name="connsiteX0" fmla="*/ 0 w 6831"/>
                <a:gd name="connsiteY0" fmla="*/ 0 h 575"/>
                <a:gd name="connsiteX1" fmla="*/ 3415 w 6831"/>
                <a:gd name="connsiteY1" fmla="*/ 398 h 575"/>
                <a:gd name="connsiteX2" fmla="*/ 6831 w 6831"/>
                <a:gd name="connsiteY2" fmla="*/ 0 h 575"/>
                <a:gd name="connsiteX3" fmla="*/ 3416 w 6831"/>
                <a:gd name="connsiteY3" fmla="*/ 575 h 575"/>
                <a:gd name="connsiteX4" fmla="*/ 0 w 6831"/>
                <a:gd name="connsiteY4" fmla="*/ 0 h 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31" h="575">
                  <a:moveTo>
                    <a:pt x="0" y="0"/>
                  </a:moveTo>
                  <a:cubicBezTo>
                    <a:pt x="824" y="239"/>
                    <a:pt x="1233" y="398"/>
                    <a:pt x="3415" y="398"/>
                  </a:cubicBezTo>
                  <a:cubicBezTo>
                    <a:pt x="5597" y="398"/>
                    <a:pt x="6211" y="216"/>
                    <a:pt x="6831" y="0"/>
                  </a:cubicBezTo>
                  <a:cubicBezTo>
                    <a:pt x="6831" y="317"/>
                    <a:pt x="5302" y="575"/>
                    <a:pt x="3416" y="575"/>
                  </a:cubicBezTo>
                  <a:cubicBezTo>
                    <a:pt x="1529" y="575"/>
                    <a:pt x="0" y="317"/>
                    <a:pt x="0" y="0"/>
                  </a:cubicBezTo>
                  <a:close/>
                </a:path>
              </a:pathLst>
            </a:custGeom>
            <a:gradFill>
              <a:gsLst>
                <a:gs pos="10000">
                  <a:srgbClr val="EFF6FC"/>
                </a:gs>
                <a:gs pos="79000">
                  <a:schemeClr val="accent1">
                    <a:lumMod val="45000"/>
                    <a:lumOff val="55000"/>
                  </a:schemeClr>
                </a:gs>
              </a:gsLst>
              <a:lin ang="5400000" scaled="0"/>
            </a:gra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</p:grpSp>
      <p:cxnSp>
        <p:nvCxnSpPr>
          <p:cNvPr id="25" name="直接连接符 24"/>
          <p:cNvCxnSpPr/>
          <p:nvPr/>
        </p:nvCxnSpPr>
        <p:spPr>
          <a:xfrm flipV="1">
            <a:off x="774700" y="704850"/>
            <a:ext cx="0" cy="5492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11341100" y="704850"/>
            <a:ext cx="0" cy="5492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合 34"/>
          <p:cNvGrpSpPr/>
          <p:nvPr/>
        </p:nvGrpSpPr>
        <p:grpSpPr>
          <a:xfrm>
            <a:off x="2534920" y="1150620"/>
            <a:ext cx="1482725" cy="444500"/>
            <a:chOff x="4124" y="1812"/>
            <a:chExt cx="2335" cy="700"/>
          </a:xfrm>
        </p:grpSpPr>
        <p:sp>
          <p:nvSpPr>
            <p:cNvPr id="10" name="文本框 9"/>
            <p:cNvSpPr txBox="1"/>
            <p:nvPr/>
          </p:nvSpPr>
          <p:spPr>
            <a:xfrm>
              <a:off x="4690" y="1852"/>
              <a:ext cx="176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latin typeface="微软雅黑 Light" panose="020B0502040204020203" charset="-122"/>
                  <a:ea typeface="微软雅黑 Light" panose="020B0502040204020203" charset="-122"/>
                </a:rPr>
                <a:t>二、链表</a:t>
              </a:r>
              <a:endParaRPr lang="zh-CN" altLang="en-US">
                <a:latin typeface="微软雅黑 Light" panose="020B0502040204020203" charset="-122"/>
                <a:ea typeface="微软雅黑 Light" panose="020B0502040204020203" charset="-122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4124" y="1812"/>
              <a:ext cx="525" cy="700"/>
              <a:chOff x="3764" y="4397"/>
              <a:chExt cx="1505" cy="2006"/>
            </a:xfrm>
          </p:grpSpPr>
          <p:sp>
            <p:nvSpPr>
              <p:cNvPr id="11" name="任意多边形 10"/>
              <p:cNvSpPr/>
              <p:nvPr/>
            </p:nvSpPr>
            <p:spPr>
              <a:xfrm rot="13500000">
                <a:off x="3763" y="5154"/>
                <a:ext cx="1250" cy="1249"/>
              </a:xfrm>
              <a:custGeom>
                <a:avLst/>
                <a:gdLst>
                  <a:gd name="connsiteX0" fmla="*/ 395 w 1755"/>
                  <a:gd name="connsiteY0" fmla="*/ 404 h 1755"/>
                  <a:gd name="connsiteX1" fmla="*/ 1755 w 1755"/>
                  <a:gd name="connsiteY1" fmla="*/ 0 h 1755"/>
                  <a:gd name="connsiteX2" fmla="*/ 1314 w 1755"/>
                  <a:gd name="connsiteY2" fmla="*/ 1341 h 1755"/>
                  <a:gd name="connsiteX3" fmla="*/ 0 w 1755"/>
                  <a:gd name="connsiteY3" fmla="*/ 1755 h 1755"/>
                  <a:gd name="connsiteX4" fmla="*/ 395 w 1755"/>
                  <a:gd name="connsiteY4" fmla="*/ 404 h 1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5" h="1755">
                    <a:moveTo>
                      <a:pt x="395" y="404"/>
                    </a:moveTo>
                    <a:lnTo>
                      <a:pt x="1755" y="0"/>
                    </a:lnTo>
                    <a:lnTo>
                      <a:pt x="1314" y="1341"/>
                    </a:lnTo>
                    <a:lnTo>
                      <a:pt x="0" y="1755"/>
                    </a:lnTo>
                    <a:lnTo>
                      <a:pt x="395" y="404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" name="任意多边形 11"/>
              <p:cNvSpPr/>
              <p:nvPr/>
            </p:nvSpPr>
            <p:spPr>
              <a:xfrm rot="10800000">
                <a:off x="4405" y="4397"/>
                <a:ext cx="865" cy="1386"/>
              </a:xfrm>
              <a:custGeom>
                <a:avLst/>
                <a:gdLst>
                  <a:gd name="connsiteX0" fmla="*/ 0 w 1215"/>
                  <a:gd name="connsiteY0" fmla="*/ 0 h 1946"/>
                  <a:gd name="connsiteX1" fmla="*/ 1215 w 1215"/>
                  <a:gd name="connsiteY1" fmla="*/ 641 h 1946"/>
                  <a:gd name="connsiteX2" fmla="*/ 1215 w 1215"/>
                  <a:gd name="connsiteY2" fmla="*/ 1946 h 1946"/>
                  <a:gd name="connsiteX3" fmla="*/ 0 w 1215"/>
                  <a:gd name="connsiteY3" fmla="*/ 1286 h 1946"/>
                  <a:gd name="connsiteX4" fmla="*/ 0 w 1215"/>
                  <a:gd name="connsiteY4" fmla="*/ 0 h 1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5" h="1946">
                    <a:moveTo>
                      <a:pt x="0" y="0"/>
                    </a:moveTo>
                    <a:lnTo>
                      <a:pt x="1215" y="641"/>
                    </a:lnTo>
                    <a:lnTo>
                      <a:pt x="1215" y="1946"/>
                    </a:lnTo>
                    <a:lnTo>
                      <a:pt x="0" y="12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6970" y="1668145"/>
            <a:ext cx="2491105" cy="18719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7135" y="1544320"/>
            <a:ext cx="2743200" cy="26416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5" name="组合 44"/>
          <p:cNvGrpSpPr/>
          <p:nvPr/>
        </p:nvGrpSpPr>
        <p:grpSpPr>
          <a:xfrm>
            <a:off x="1934210" y="704850"/>
            <a:ext cx="8323580" cy="5442585"/>
            <a:chOff x="3046" y="1164"/>
            <a:chExt cx="13108" cy="8571"/>
          </a:xfrm>
        </p:grpSpPr>
        <p:sp>
          <p:nvSpPr>
            <p:cNvPr id="6" name="椭圆 5"/>
            <p:cNvSpPr/>
            <p:nvPr/>
          </p:nvSpPr>
          <p:spPr>
            <a:xfrm>
              <a:off x="6184" y="8584"/>
              <a:ext cx="6831" cy="1151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9381" y="8322"/>
              <a:ext cx="442" cy="7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3046" y="1164"/>
              <a:ext cx="13108" cy="5982"/>
            </a:xfrm>
            <a:prstGeom prst="roundRect">
              <a:avLst>
                <a:gd name="adj" fmla="val 5773"/>
              </a:avLst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 rot="5400000">
              <a:off x="8542" y="7801"/>
              <a:ext cx="2117" cy="442"/>
            </a:xfrm>
            <a:custGeom>
              <a:avLst/>
              <a:gdLst>
                <a:gd name="connsiteX0" fmla="*/ 0 w 2117"/>
                <a:gd name="connsiteY0" fmla="*/ 122 h 442"/>
                <a:gd name="connsiteX1" fmla="*/ 122 w 2117"/>
                <a:gd name="connsiteY1" fmla="*/ 0 h 442"/>
                <a:gd name="connsiteX2" fmla="*/ 2037 w 2117"/>
                <a:gd name="connsiteY2" fmla="*/ 2 h 442"/>
                <a:gd name="connsiteX3" fmla="*/ 2117 w 2117"/>
                <a:gd name="connsiteY3" fmla="*/ 212 h 442"/>
                <a:gd name="connsiteX4" fmla="*/ 2037 w 2117"/>
                <a:gd name="connsiteY4" fmla="*/ 442 h 442"/>
                <a:gd name="connsiteX5" fmla="*/ 122 w 2117"/>
                <a:gd name="connsiteY5" fmla="*/ 440 h 442"/>
                <a:gd name="connsiteX6" fmla="*/ 0 w 2117"/>
                <a:gd name="connsiteY6" fmla="*/ 318 h 442"/>
                <a:gd name="connsiteX7" fmla="*/ 0 w 2117"/>
                <a:gd name="connsiteY7" fmla="*/ 122 h 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17" h="442">
                  <a:moveTo>
                    <a:pt x="0" y="122"/>
                  </a:moveTo>
                  <a:cubicBezTo>
                    <a:pt x="0" y="55"/>
                    <a:pt x="55" y="0"/>
                    <a:pt x="122" y="0"/>
                  </a:cubicBezTo>
                  <a:lnTo>
                    <a:pt x="2037" y="2"/>
                  </a:lnTo>
                  <a:cubicBezTo>
                    <a:pt x="2127" y="12"/>
                    <a:pt x="2117" y="145"/>
                    <a:pt x="2117" y="212"/>
                  </a:cubicBezTo>
                  <a:cubicBezTo>
                    <a:pt x="2117" y="279"/>
                    <a:pt x="2104" y="442"/>
                    <a:pt x="2037" y="442"/>
                  </a:cubicBezTo>
                  <a:lnTo>
                    <a:pt x="122" y="440"/>
                  </a:lnTo>
                  <a:cubicBezTo>
                    <a:pt x="55" y="440"/>
                    <a:pt x="0" y="385"/>
                    <a:pt x="0" y="318"/>
                  </a:cubicBezTo>
                  <a:lnTo>
                    <a:pt x="0" y="122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47000">
                  <a:srgbClr val="EFF6FC"/>
                </a:gs>
                <a:gs pos="99000">
                  <a:schemeClr val="accent1">
                    <a:lumMod val="40000"/>
                    <a:lumOff val="60000"/>
                  </a:schemeClr>
                </a:gs>
              </a:gsLst>
              <a:lin ang="16200000" scaled="0"/>
            </a:gra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40" name="任意多边形 39"/>
            <p:cNvSpPr/>
            <p:nvPr/>
          </p:nvSpPr>
          <p:spPr>
            <a:xfrm>
              <a:off x="3046" y="6801"/>
              <a:ext cx="13108" cy="345"/>
            </a:xfrm>
            <a:custGeom>
              <a:avLst/>
              <a:gdLst>
                <a:gd name="connsiteX0" fmla="*/ 12496 w 12496"/>
                <a:gd name="connsiteY0" fmla="*/ 0 h 345"/>
                <a:gd name="connsiteX1" fmla="*/ 12151 w 12496"/>
                <a:gd name="connsiteY1" fmla="*/ 345 h 345"/>
                <a:gd name="connsiteX2" fmla="*/ 345 w 12496"/>
                <a:gd name="connsiteY2" fmla="*/ 345 h 345"/>
                <a:gd name="connsiteX3" fmla="*/ 0 w 12496"/>
                <a:gd name="connsiteY3" fmla="*/ 0 h 345"/>
                <a:gd name="connsiteX4" fmla="*/ 12496 w 12496"/>
                <a:gd name="connsiteY4" fmla="*/ 0 h 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96" h="345">
                  <a:moveTo>
                    <a:pt x="12496" y="0"/>
                  </a:moveTo>
                  <a:cubicBezTo>
                    <a:pt x="12496" y="191"/>
                    <a:pt x="12341" y="345"/>
                    <a:pt x="12151" y="345"/>
                  </a:cubicBezTo>
                  <a:lnTo>
                    <a:pt x="345" y="345"/>
                  </a:lnTo>
                  <a:cubicBezTo>
                    <a:pt x="155" y="345"/>
                    <a:pt x="0" y="191"/>
                    <a:pt x="0" y="0"/>
                  </a:cubicBezTo>
                  <a:lnTo>
                    <a:pt x="12496" y="0"/>
                  </a:lnTo>
                  <a:close/>
                </a:path>
              </a:pathLst>
            </a:custGeom>
            <a:gradFill>
              <a:gsLst>
                <a:gs pos="10000">
                  <a:srgbClr val="EFF6FC"/>
                </a:gs>
                <a:gs pos="79000">
                  <a:schemeClr val="accent1">
                    <a:lumMod val="45000"/>
                    <a:lumOff val="55000"/>
                  </a:schemeClr>
                </a:gs>
              </a:gsLst>
              <a:lin ang="5400000" scaled="0"/>
            </a:gra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任意多边形 43"/>
            <p:cNvSpPr/>
            <p:nvPr/>
          </p:nvSpPr>
          <p:spPr>
            <a:xfrm>
              <a:off x="6184" y="9160"/>
              <a:ext cx="6831" cy="575"/>
            </a:xfrm>
            <a:custGeom>
              <a:avLst/>
              <a:gdLst>
                <a:gd name="connsiteX0" fmla="*/ 0 w 6831"/>
                <a:gd name="connsiteY0" fmla="*/ 0 h 575"/>
                <a:gd name="connsiteX1" fmla="*/ 3415 w 6831"/>
                <a:gd name="connsiteY1" fmla="*/ 398 h 575"/>
                <a:gd name="connsiteX2" fmla="*/ 6831 w 6831"/>
                <a:gd name="connsiteY2" fmla="*/ 0 h 575"/>
                <a:gd name="connsiteX3" fmla="*/ 3416 w 6831"/>
                <a:gd name="connsiteY3" fmla="*/ 575 h 575"/>
                <a:gd name="connsiteX4" fmla="*/ 0 w 6831"/>
                <a:gd name="connsiteY4" fmla="*/ 0 h 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31" h="575">
                  <a:moveTo>
                    <a:pt x="0" y="0"/>
                  </a:moveTo>
                  <a:cubicBezTo>
                    <a:pt x="824" y="239"/>
                    <a:pt x="1233" y="398"/>
                    <a:pt x="3415" y="398"/>
                  </a:cubicBezTo>
                  <a:cubicBezTo>
                    <a:pt x="5597" y="398"/>
                    <a:pt x="6211" y="216"/>
                    <a:pt x="6831" y="0"/>
                  </a:cubicBezTo>
                  <a:cubicBezTo>
                    <a:pt x="6831" y="317"/>
                    <a:pt x="5302" y="575"/>
                    <a:pt x="3416" y="575"/>
                  </a:cubicBezTo>
                  <a:cubicBezTo>
                    <a:pt x="1529" y="575"/>
                    <a:pt x="0" y="317"/>
                    <a:pt x="0" y="0"/>
                  </a:cubicBezTo>
                  <a:close/>
                </a:path>
              </a:pathLst>
            </a:custGeom>
            <a:gradFill>
              <a:gsLst>
                <a:gs pos="10000">
                  <a:srgbClr val="EFF6FC"/>
                </a:gs>
                <a:gs pos="79000">
                  <a:schemeClr val="accent1">
                    <a:lumMod val="45000"/>
                    <a:lumOff val="55000"/>
                  </a:schemeClr>
                </a:gs>
              </a:gsLst>
              <a:lin ang="5400000" scaled="0"/>
            </a:gra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</p:grpSp>
      <p:cxnSp>
        <p:nvCxnSpPr>
          <p:cNvPr id="25" name="直接连接符 24"/>
          <p:cNvCxnSpPr/>
          <p:nvPr/>
        </p:nvCxnSpPr>
        <p:spPr>
          <a:xfrm flipV="1">
            <a:off x="774700" y="704850"/>
            <a:ext cx="0" cy="5492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11341100" y="704850"/>
            <a:ext cx="0" cy="5492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05225" y="1791335"/>
            <a:ext cx="4780915" cy="16256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5" name="组合 44"/>
          <p:cNvGrpSpPr/>
          <p:nvPr/>
        </p:nvGrpSpPr>
        <p:grpSpPr>
          <a:xfrm>
            <a:off x="1934210" y="704850"/>
            <a:ext cx="8323580" cy="5442585"/>
            <a:chOff x="3046" y="1164"/>
            <a:chExt cx="13108" cy="8571"/>
          </a:xfrm>
        </p:grpSpPr>
        <p:sp>
          <p:nvSpPr>
            <p:cNvPr id="6" name="椭圆 5"/>
            <p:cNvSpPr/>
            <p:nvPr/>
          </p:nvSpPr>
          <p:spPr>
            <a:xfrm>
              <a:off x="6184" y="8584"/>
              <a:ext cx="6831" cy="1151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9381" y="8322"/>
              <a:ext cx="442" cy="7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3046" y="1164"/>
              <a:ext cx="13108" cy="5982"/>
            </a:xfrm>
            <a:prstGeom prst="roundRect">
              <a:avLst>
                <a:gd name="adj" fmla="val 5773"/>
              </a:avLst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 rot="5400000">
              <a:off x="8542" y="7801"/>
              <a:ext cx="2117" cy="442"/>
            </a:xfrm>
            <a:custGeom>
              <a:avLst/>
              <a:gdLst>
                <a:gd name="connsiteX0" fmla="*/ 0 w 2117"/>
                <a:gd name="connsiteY0" fmla="*/ 122 h 442"/>
                <a:gd name="connsiteX1" fmla="*/ 122 w 2117"/>
                <a:gd name="connsiteY1" fmla="*/ 0 h 442"/>
                <a:gd name="connsiteX2" fmla="*/ 2037 w 2117"/>
                <a:gd name="connsiteY2" fmla="*/ 2 h 442"/>
                <a:gd name="connsiteX3" fmla="*/ 2117 w 2117"/>
                <a:gd name="connsiteY3" fmla="*/ 212 h 442"/>
                <a:gd name="connsiteX4" fmla="*/ 2037 w 2117"/>
                <a:gd name="connsiteY4" fmla="*/ 442 h 442"/>
                <a:gd name="connsiteX5" fmla="*/ 122 w 2117"/>
                <a:gd name="connsiteY5" fmla="*/ 440 h 442"/>
                <a:gd name="connsiteX6" fmla="*/ 0 w 2117"/>
                <a:gd name="connsiteY6" fmla="*/ 318 h 442"/>
                <a:gd name="connsiteX7" fmla="*/ 0 w 2117"/>
                <a:gd name="connsiteY7" fmla="*/ 122 h 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17" h="442">
                  <a:moveTo>
                    <a:pt x="0" y="122"/>
                  </a:moveTo>
                  <a:cubicBezTo>
                    <a:pt x="0" y="55"/>
                    <a:pt x="55" y="0"/>
                    <a:pt x="122" y="0"/>
                  </a:cubicBezTo>
                  <a:lnTo>
                    <a:pt x="2037" y="2"/>
                  </a:lnTo>
                  <a:cubicBezTo>
                    <a:pt x="2127" y="12"/>
                    <a:pt x="2117" y="145"/>
                    <a:pt x="2117" y="212"/>
                  </a:cubicBezTo>
                  <a:cubicBezTo>
                    <a:pt x="2117" y="279"/>
                    <a:pt x="2104" y="442"/>
                    <a:pt x="2037" y="442"/>
                  </a:cubicBezTo>
                  <a:lnTo>
                    <a:pt x="122" y="440"/>
                  </a:lnTo>
                  <a:cubicBezTo>
                    <a:pt x="55" y="440"/>
                    <a:pt x="0" y="385"/>
                    <a:pt x="0" y="318"/>
                  </a:cubicBezTo>
                  <a:lnTo>
                    <a:pt x="0" y="122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47000">
                  <a:srgbClr val="EFF6FC"/>
                </a:gs>
                <a:gs pos="99000">
                  <a:schemeClr val="accent1">
                    <a:lumMod val="40000"/>
                    <a:lumOff val="60000"/>
                  </a:schemeClr>
                </a:gs>
              </a:gsLst>
              <a:lin ang="16200000" scaled="0"/>
            </a:gra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40" name="任意多边形 39"/>
            <p:cNvSpPr/>
            <p:nvPr/>
          </p:nvSpPr>
          <p:spPr>
            <a:xfrm>
              <a:off x="3046" y="6801"/>
              <a:ext cx="13108" cy="345"/>
            </a:xfrm>
            <a:custGeom>
              <a:avLst/>
              <a:gdLst>
                <a:gd name="connsiteX0" fmla="*/ 12496 w 12496"/>
                <a:gd name="connsiteY0" fmla="*/ 0 h 345"/>
                <a:gd name="connsiteX1" fmla="*/ 12151 w 12496"/>
                <a:gd name="connsiteY1" fmla="*/ 345 h 345"/>
                <a:gd name="connsiteX2" fmla="*/ 345 w 12496"/>
                <a:gd name="connsiteY2" fmla="*/ 345 h 345"/>
                <a:gd name="connsiteX3" fmla="*/ 0 w 12496"/>
                <a:gd name="connsiteY3" fmla="*/ 0 h 345"/>
                <a:gd name="connsiteX4" fmla="*/ 12496 w 12496"/>
                <a:gd name="connsiteY4" fmla="*/ 0 h 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96" h="345">
                  <a:moveTo>
                    <a:pt x="12496" y="0"/>
                  </a:moveTo>
                  <a:cubicBezTo>
                    <a:pt x="12496" y="191"/>
                    <a:pt x="12341" y="345"/>
                    <a:pt x="12151" y="345"/>
                  </a:cubicBezTo>
                  <a:lnTo>
                    <a:pt x="345" y="345"/>
                  </a:lnTo>
                  <a:cubicBezTo>
                    <a:pt x="155" y="345"/>
                    <a:pt x="0" y="191"/>
                    <a:pt x="0" y="0"/>
                  </a:cubicBezTo>
                  <a:lnTo>
                    <a:pt x="12496" y="0"/>
                  </a:lnTo>
                  <a:close/>
                </a:path>
              </a:pathLst>
            </a:custGeom>
            <a:gradFill>
              <a:gsLst>
                <a:gs pos="10000">
                  <a:srgbClr val="EFF6FC"/>
                </a:gs>
                <a:gs pos="79000">
                  <a:schemeClr val="accent1">
                    <a:lumMod val="45000"/>
                    <a:lumOff val="55000"/>
                  </a:schemeClr>
                </a:gs>
              </a:gsLst>
              <a:lin ang="5400000" scaled="0"/>
            </a:gra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任意多边形 43"/>
            <p:cNvSpPr/>
            <p:nvPr/>
          </p:nvSpPr>
          <p:spPr>
            <a:xfrm>
              <a:off x="6184" y="9160"/>
              <a:ext cx="6831" cy="575"/>
            </a:xfrm>
            <a:custGeom>
              <a:avLst/>
              <a:gdLst>
                <a:gd name="connsiteX0" fmla="*/ 0 w 6831"/>
                <a:gd name="connsiteY0" fmla="*/ 0 h 575"/>
                <a:gd name="connsiteX1" fmla="*/ 3415 w 6831"/>
                <a:gd name="connsiteY1" fmla="*/ 398 h 575"/>
                <a:gd name="connsiteX2" fmla="*/ 6831 w 6831"/>
                <a:gd name="connsiteY2" fmla="*/ 0 h 575"/>
                <a:gd name="connsiteX3" fmla="*/ 3416 w 6831"/>
                <a:gd name="connsiteY3" fmla="*/ 575 h 575"/>
                <a:gd name="connsiteX4" fmla="*/ 0 w 6831"/>
                <a:gd name="connsiteY4" fmla="*/ 0 h 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31" h="575">
                  <a:moveTo>
                    <a:pt x="0" y="0"/>
                  </a:moveTo>
                  <a:cubicBezTo>
                    <a:pt x="824" y="239"/>
                    <a:pt x="1233" y="398"/>
                    <a:pt x="3415" y="398"/>
                  </a:cubicBezTo>
                  <a:cubicBezTo>
                    <a:pt x="5597" y="398"/>
                    <a:pt x="6211" y="216"/>
                    <a:pt x="6831" y="0"/>
                  </a:cubicBezTo>
                  <a:cubicBezTo>
                    <a:pt x="6831" y="317"/>
                    <a:pt x="5302" y="575"/>
                    <a:pt x="3416" y="575"/>
                  </a:cubicBezTo>
                  <a:cubicBezTo>
                    <a:pt x="1529" y="575"/>
                    <a:pt x="0" y="317"/>
                    <a:pt x="0" y="0"/>
                  </a:cubicBezTo>
                  <a:close/>
                </a:path>
              </a:pathLst>
            </a:custGeom>
            <a:gradFill>
              <a:gsLst>
                <a:gs pos="10000">
                  <a:srgbClr val="EFF6FC"/>
                </a:gs>
                <a:gs pos="79000">
                  <a:schemeClr val="accent1">
                    <a:lumMod val="45000"/>
                    <a:lumOff val="55000"/>
                  </a:schemeClr>
                </a:gs>
              </a:gsLst>
              <a:lin ang="5400000" scaled="0"/>
            </a:gra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</p:grpSp>
      <p:cxnSp>
        <p:nvCxnSpPr>
          <p:cNvPr id="25" name="直接连接符 24"/>
          <p:cNvCxnSpPr/>
          <p:nvPr/>
        </p:nvCxnSpPr>
        <p:spPr>
          <a:xfrm flipV="1">
            <a:off x="774700" y="704850"/>
            <a:ext cx="0" cy="5492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11341100" y="704850"/>
            <a:ext cx="0" cy="5492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合 34"/>
          <p:cNvGrpSpPr/>
          <p:nvPr/>
        </p:nvGrpSpPr>
        <p:grpSpPr>
          <a:xfrm>
            <a:off x="2534920" y="1150620"/>
            <a:ext cx="1482725" cy="444500"/>
            <a:chOff x="4124" y="1812"/>
            <a:chExt cx="2335" cy="700"/>
          </a:xfrm>
        </p:grpSpPr>
        <p:sp>
          <p:nvSpPr>
            <p:cNvPr id="10" name="文本框 9"/>
            <p:cNvSpPr txBox="1"/>
            <p:nvPr/>
          </p:nvSpPr>
          <p:spPr>
            <a:xfrm>
              <a:off x="4690" y="1852"/>
              <a:ext cx="176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latin typeface="微软雅黑 Light" panose="020B0502040204020203" charset="-122"/>
                  <a:ea typeface="微软雅黑 Light" panose="020B0502040204020203" charset="-122"/>
                </a:rPr>
                <a:t>三、字典</a:t>
              </a:r>
              <a:endParaRPr lang="zh-CN" altLang="en-US">
                <a:latin typeface="微软雅黑 Light" panose="020B0502040204020203" charset="-122"/>
                <a:ea typeface="微软雅黑 Light" panose="020B0502040204020203" charset="-122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4124" y="1812"/>
              <a:ext cx="525" cy="700"/>
              <a:chOff x="3764" y="4397"/>
              <a:chExt cx="1505" cy="2006"/>
            </a:xfrm>
          </p:grpSpPr>
          <p:sp>
            <p:nvSpPr>
              <p:cNvPr id="11" name="任意多边形 10"/>
              <p:cNvSpPr/>
              <p:nvPr/>
            </p:nvSpPr>
            <p:spPr>
              <a:xfrm rot="13500000">
                <a:off x="3763" y="5154"/>
                <a:ext cx="1250" cy="1249"/>
              </a:xfrm>
              <a:custGeom>
                <a:avLst/>
                <a:gdLst>
                  <a:gd name="connsiteX0" fmla="*/ 395 w 1755"/>
                  <a:gd name="connsiteY0" fmla="*/ 404 h 1755"/>
                  <a:gd name="connsiteX1" fmla="*/ 1755 w 1755"/>
                  <a:gd name="connsiteY1" fmla="*/ 0 h 1755"/>
                  <a:gd name="connsiteX2" fmla="*/ 1314 w 1755"/>
                  <a:gd name="connsiteY2" fmla="*/ 1341 h 1755"/>
                  <a:gd name="connsiteX3" fmla="*/ 0 w 1755"/>
                  <a:gd name="connsiteY3" fmla="*/ 1755 h 1755"/>
                  <a:gd name="connsiteX4" fmla="*/ 395 w 1755"/>
                  <a:gd name="connsiteY4" fmla="*/ 404 h 1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5" h="1755">
                    <a:moveTo>
                      <a:pt x="395" y="404"/>
                    </a:moveTo>
                    <a:lnTo>
                      <a:pt x="1755" y="0"/>
                    </a:lnTo>
                    <a:lnTo>
                      <a:pt x="1314" y="1341"/>
                    </a:lnTo>
                    <a:lnTo>
                      <a:pt x="0" y="1755"/>
                    </a:lnTo>
                    <a:lnTo>
                      <a:pt x="395" y="404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" name="任意多边形 11"/>
              <p:cNvSpPr/>
              <p:nvPr/>
            </p:nvSpPr>
            <p:spPr>
              <a:xfrm rot="10800000">
                <a:off x="4405" y="4397"/>
                <a:ext cx="865" cy="1386"/>
              </a:xfrm>
              <a:custGeom>
                <a:avLst/>
                <a:gdLst>
                  <a:gd name="connsiteX0" fmla="*/ 0 w 1215"/>
                  <a:gd name="connsiteY0" fmla="*/ 0 h 1946"/>
                  <a:gd name="connsiteX1" fmla="*/ 1215 w 1215"/>
                  <a:gd name="connsiteY1" fmla="*/ 641 h 1946"/>
                  <a:gd name="connsiteX2" fmla="*/ 1215 w 1215"/>
                  <a:gd name="connsiteY2" fmla="*/ 1946 h 1946"/>
                  <a:gd name="connsiteX3" fmla="*/ 0 w 1215"/>
                  <a:gd name="connsiteY3" fmla="*/ 1286 h 1946"/>
                  <a:gd name="connsiteX4" fmla="*/ 0 w 1215"/>
                  <a:gd name="connsiteY4" fmla="*/ 0 h 1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5" h="1946">
                    <a:moveTo>
                      <a:pt x="0" y="0"/>
                    </a:moveTo>
                    <a:lnTo>
                      <a:pt x="1215" y="641"/>
                    </a:lnTo>
                    <a:lnTo>
                      <a:pt x="1215" y="1946"/>
                    </a:lnTo>
                    <a:lnTo>
                      <a:pt x="0" y="12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7135" y="1544320"/>
            <a:ext cx="2921000" cy="27393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500" y="1544320"/>
            <a:ext cx="2641600" cy="26416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5" name="组合 44"/>
          <p:cNvGrpSpPr/>
          <p:nvPr/>
        </p:nvGrpSpPr>
        <p:grpSpPr>
          <a:xfrm>
            <a:off x="1934210" y="704850"/>
            <a:ext cx="8323580" cy="5442585"/>
            <a:chOff x="3046" y="1164"/>
            <a:chExt cx="13108" cy="8571"/>
          </a:xfrm>
        </p:grpSpPr>
        <p:sp>
          <p:nvSpPr>
            <p:cNvPr id="6" name="椭圆 5"/>
            <p:cNvSpPr/>
            <p:nvPr/>
          </p:nvSpPr>
          <p:spPr>
            <a:xfrm>
              <a:off x="6184" y="8584"/>
              <a:ext cx="6831" cy="1151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9381" y="8322"/>
              <a:ext cx="442" cy="7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3046" y="1164"/>
              <a:ext cx="13108" cy="5982"/>
            </a:xfrm>
            <a:prstGeom prst="roundRect">
              <a:avLst>
                <a:gd name="adj" fmla="val 5773"/>
              </a:avLst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 rot="5400000">
              <a:off x="8542" y="7801"/>
              <a:ext cx="2117" cy="442"/>
            </a:xfrm>
            <a:custGeom>
              <a:avLst/>
              <a:gdLst>
                <a:gd name="connsiteX0" fmla="*/ 0 w 2117"/>
                <a:gd name="connsiteY0" fmla="*/ 122 h 442"/>
                <a:gd name="connsiteX1" fmla="*/ 122 w 2117"/>
                <a:gd name="connsiteY1" fmla="*/ 0 h 442"/>
                <a:gd name="connsiteX2" fmla="*/ 2037 w 2117"/>
                <a:gd name="connsiteY2" fmla="*/ 2 h 442"/>
                <a:gd name="connsiteX3" fmla="*/ 2117 w 2117"/>
                <a:gd name="connsiteY3" fmla="*/ 212 h 442"/>
                <a:gd name="connsiteX4" fmla="*/ 2037 w 2117"/>
                <a:gd name="connsiteY4" fmla="*/ 442 h 442"/>
                <a:gd name="connsiteX5" fmla="*/ 122 w 2117"/>
                <a:gd name="connsiteY5" fmla="*/ 440 h 442"/>
                <a:gd name="connsiteX6" fmla="*/ 0 w 2117"/>
                <a:gd name="connsiteY6" fmla="*/ 318 h 442"/>
                <a:gd name="connsiteX7" fmla="*/ 0 w 2117"/>
                <a:gd name="connsiteY7" fmla="*/ 122 h 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17" h="442">
                  <a:moveTo>
                    <a:pt x="0" y="122"/>
                  </a:moveTo>
                  <a:cubicBezTo>
                    <a:pt x="0" y="55"/>
                    <a:pt x="55" y="0"/>
                    <a:pt x="122" y="0"/>
                  </a:cubicBezTo>
                  <a:lnTo>
                    <a:pt x="2037" y="2"/>
                  </a:lnTo>
                  <a:cubicBezTo>
                    <a:pt x="2127" y="12"/>
                    <a:pt x="2117" y="145"/>
                    <a:pt x="2117" y="212"/>
                  </a:cubicBezTo>
                  <a:cubicBezTo>
                    <a:pt x="2117" y="279"/>
                    <a:pt x="2104" y="442"/>
                    <a:pt x="2037" y="442"/>
                  </a:cubicBezTo>
                  <a:lnTo>
                    <a:pt x="122" y="440"/>
                  </a:lnTo>
                  <a:cubicBezTo>
                    <a:pt x="55" y="440"/>
                    <a:pt x="0" y="385"/>
                    <a:pt x="0" y="318"/>
                  </a:cubicBezTo>
                  <a:lnTo>
                    <a:pt x="0" y="122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47000">
                  <a:srgbClr val="EFF6FC"/>
                </a:gs>
                <a:gs pos="99000">
                  <a:schemeClr val="accent1">
                    <a:lumMod val="40000"/>
                    <a:lumOff val="60000"/>
                  </a:schemeClr>
                </a:gs>
              </a:gsLst>
              <a:lin ang="16200000" scaled="0"/>
            </a:gra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40" name="任意多边形 39"/>
            <p:cNvSpPr/>
            <p:nvPr/>
          </p:nvSpPr>
          <p:spPr>
            <a:xfrm>
              <a:off x="3046" y="6801"/>
              <a:ext cx="13108" cy="345"/>
            </a:xfrm>
            <a:custGeom>
              <a:avLst/>
              <a:gdLst>
                <a:gd name="connsiteX0" fmla="*/ 12496 w 12496"/>
                <a:gd name="connsiteY0" fmla="*/ 0 h 345"/>
                <a:gd name="connsiteX1" fmla="*/ 12151 w 12496"/>
                <a:gd name="connsiteY1" fmla="*/ 345 h 345"/>
                <a:gd name="connsiteX2" fmla="*/ 345 w 12496"/>
                <a:gd name="connsiteY2" fmla="*/ 345 h 345"/>
                <a:gd name="connsiteX3" fmla="*/ 0 w 12496"/>
                <a:gd name="connsiteY3" fmla="*/ 0 h 345"/>
                <a:gd name="connsiteX4" fmla="*/ 12496 w 12496"/>
                <a:gd name="connsiteY4" fmla="*/ 0 h 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96" h="345">
                  <a:moveTo>
                    <a:pt x="12496" y="0"/>
                  </a:moveTo>
                  <a:cubicBezTo>
                    <a:pt x="12496" y="191"/>
                    <a:pt x="12341" y="345"/>
                    <a:pt x="12151" y="345"/>
                  </a:cubicBezTo>
                  <a:lnTo>
                    <a:pt x="345" y="345"/>
                  </a:lnTo>
                  <a:cubicBezTo>
                    <a:pt x="155" y="345"/>
                    <a:pt x="0" y="191"/>
                    <a:pt x="0" y="0"/>
                  </a:cubicBezTo>
                  <a:lnTo>
                    <a:pt x="12496" y="0"/>
                  </a:lnTo>
                  <a:close/>
                </a:path>
              </a:pathLst>
            </a:custGeom>
            <a:gradFill>
              <a:gsLst>
                <a:gs pos="10000">
                  <a:srgbClr val="EFF6FC"/>
                </a:gs>
                <a:gs pos="79000">
                  <a:schemeClr val="accent1">
                    <a:lumMod val="45000"/>
                    <a:lumOff val="55000"/>
                  </a:schemeClr>
                </a:gs>
              </a:gsLst>
              <a:lin ang="5400000" scaled="0"/>
            </a:gra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任意多边形 43"/>
            <p:cNvSpPr/>
            <p:nvPr/>
          </p:nvSpPr>
          <p:spPr>
            <a:xfrm>
              <a:off x="6184" y="9160"/>
              <a:ext cx="6831" cy="575"/>
            </a:xfrm>
            <a:custGeom>
              <a:avLst/>
              <a:gdLst>
                <a:gd name="connsiteX0" fmla="*/ 0 w 6831"/>
                <a:gd name="connsiteY0" fmla="*/ 0 h 575"/>
                <a:gd name="connsiteX1" fmla="*/ 3415 w 6831"/>
                <a:gd name="connsiteY1" fmla="*/ 398 h 575"/>
                <a:gd name="connsiteX2" fmla="*/ 6831 w 6831"/>
                <a:gd name="connsiteY2" fmla="*/ 0 h 575"/>
                <a:gd name="connsiteX3" fmla="*/ 3416 w 6831"/>
                <a:gd name="connsiteY3" fmla="*/ 575 h 575"/>
                <a:gd name="connsiteX4" fmla="*/ 0 w 6831"/>
                <a:gd name="connsiteY4" fmla="*/ 0 h 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31" h="575">
                  <a:moveTo>
                    <a:pt x="0" y="0"/>
                  </a:moveTo>
                  <a:cubicBezTo>
                    <a:pt x="824" y="239"/>
                    <a:pt x="1233" y="398"/>
                    <a:pt x="3415" y="398"/>
                  </a:cubicBezTo>
                  <a:cubicBezTo>
                    <a:pt x="5597" y="398"/>
                    <a:pt x="6211" y="216"/>
                    <a:pt x="6831" y="0"/>
                  </a:cubicBezTo>
                  <a:cubicBezTo>
                    <a:pt x="6831" y="317"/>
                    <a:pt x="5302" y="575"/>
                    <a:pt x="3416" y="575"/>
                  </a:cubicBezTo>
                  <a:cubicBezTo>
                    <a:pt x="1529" y="575"/>
                    <a:pt x="0" y="317"/>
                    <a:pt x="0" y="0"/>
                  </a:cubicBezTo>
                  <a:close/>
                </a:path>
              </a:pathLst>
            </a:custGeom>
            <a:gradFill>
              <a:gsLst>
                <a:gs pos="10000">
                  <a:srgbClr val="EFF6FC"/>
                </a:gs>
                <a:gs pos="79000">
                  <a:schemeClr val="accent1">
                    <a:lumMod val="45000"/>
                    <a:lumOff val="55000"/>
                  </a:schemeClr>
                </a:gs>
              </a:gsLst>
              <a:lin ang="5400000" scaled="0"/>
            </a:gra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</p:grpSp>
      <p:cxnSp>
        <p:nvCxnSpPr>
          <p:cNvPr id="25" name="直接连接符 24"/>
          <p:cNvCxnSpPr/>
          <p:nvPr/>
        </p:nvCxnSpPr>
        <p:spPr>
          <a:xfrm flipV="1">
            <a:off x="774700" y="704850"/>
            <a:ext cx="0" cy="5492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11341100" y="704850"/>
            <a:ext cx="0" cy="5492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15970" y="1556385"/>
            <a:ext cx="5562600" cy="20955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5" name="组合 44"/>
          <p:cNvGrpSpPr/>
          <p:nvPr/>
        </p:nvGrpSpPr>
        <p:grpSpPr>
          <a:xfrm>
            <a:off x="1934210" y="739140"/>
            <a:ext cx="8323580" cy="5442585"/>
            <a:chOff x="3046" y="1164"/>
            <a:chExt cx="13108" cy="8571"/>
          </a:xfrm>
        </p:grpSpPr>
        <p:sp>
          <p:nvSpPr>
            <p:cNvPr id="6" name="椭圆 5"/>
            <p:cNvSpPr/>
            <p:nvPr/>
          </p:nvSpPr>
          <p:spPr>
            <a:xfrm>
              <a:off x="6184" y="8584"/>
              <a:ext cx="6831" cy="1151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9381" y="8322"/>
              <a:ext cx="442" cy="7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3046" y="1164"/>
              <a:ext cx="13108" cy="5982"/>
            </a:xfrm>
            <a:prstGeom prst="roundRect">
              <a:avLst>
                <a:gd name="adj" fmla="val 5773"/>
              </a:avLst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 rot="5400000">
              <a:off x="8542" y="7801"/>
              <a:ext cx="2117" cy="442"/>
            </a:xfrm>
            <a:custGeom>
              <a:avLst/>
              <a:gdLst>
                <a:gd name="connsiteX0" fmla="*/ 0 w 2117"/>
                <a:gd name="connsiteY0" fmla="*/ 122 h 442"/>
                <a:gd name="connsiteX1" fmla="*/ 122 w 2117"/>
                <a:gd name="connsiteY1" fmla="*/ 0 h 442"/>
                <a:gd name="connsiteX2" fmla="*/ 2037 w 2117"/>
                <a:gd name="connsiteY2" fmla="*/ 2 h 442"/>
                <a:gd name="connsiteX3" fmla="*/ 2117 w 2117"/>
                <a:gd name="connsiteY3" fmla="*/ 212 h 442"/>
                <a:gd name="connsiteX4" fmla="*/ 2037 w 2117"/>
                <a:gd name="connsiteY4" fmla="*/ 442 h 442"/>
                <a:gd name="connsiteX5" fmla="*/ 122 w 2117"/>
                <a:gd name="connsiteY5" fmla="*/ 440 h 442"/>
                <a:gd name="connsiteX6" fmla="*/ 0 w 2117"/>
                <a:gd name="connsiteY6" fmla="*/ 318 h 442"/>
                <a:gd name="connsiteX7" fmla="*/ 0 w 2117"/>
                <a:gd name="connsiteY7" fmla="*/ 122 h 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17" h="442">
                  <a:moveTo>
                    <a:pt x="0" y="122"/>
                  </a:moveTo>
                  <a:cubicBezTo>
                    <a:pt x="0" y="55"/>
                    <a:pt x="55" y="0"/>
                    <a:pt x="122" y="0"/>
                  </a:cubicBezTo>
                  <a:lnTo>
                    <a:pt x="2037" y="2"/>
                  </a:lnTo>
                  <a:cubicBezTo>
                    <a:pt x="2127" y="12"/>
                    <a:pt x="2117" y="145"/>
                    <a:pt x="2117" y="212"/>
                  </a:cubicBezTo>
                  <a:cubicBezTo>
                    <a:pt x="2117" y="279"/>
                    <a:pt x="2104" y="442"/>
                    <a:pt x="2037" y="442"/>
                  </a:cubicBezTo>
                  <a:lnTo>
                    <a:pt x="122" y="440"/>
                  </a:lnTo>
                  <a:cubicBezTo>
                    <a:pt x="55" y="440"/>
                    <a:pt x="0" y="385"/>
                    <a:pt x="0" y="318"/>
                  </a:cubicBezTo>
                  <a:lnTo>
                    <a:pt x="0" y="122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47000">
                  <a:srgbClr val="EFF6FC"/>
                </a:gs>
                <a:gs pos="99000">
                  <a:schemeClr val="accent1">
                    <a:lumMod val="40000"/>
                    <a:lumOff val="60000"/>
                  </a:schemeClr>
                </a:gs>
              </a:gsLst>
              <a:lin ang="16200000" scaled="0"/>
            </a:gra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40" name="任意多边形 39"/>
            <p:cNvSpPr/>
            <p:nvPr/>
          </p:nvSpPr>
          <p:spPr>
            <a:xfrm>
              <a:off x="3046" y="6801"/>
              <a:ext cx="13108" cy="345"/>
            </a:xfrm>
            <a:custGeom>
              <a:avLst/>
              <a:gdLst>
                <a:gd name="connsiteX0" fmla="*/ 12496 w 12496"/>
                <a:gd name="connsiteY0" fmla="*/ 0 h 345"/>
                <a:gd name="connsiteX1" fmla="*/ 12151 w 12496"/>
                <a:gd name="connsiteY1" fmla="*/ 345 h 345"/>
                <a:gd name="connsiteX2" fmla="*/ 345 w 12496"/>
                <a:gd name="connsiteY2" fmla="*/ 345 h 345"/>
                <a:gd name="connsiteX3" fmla="*/ 0 w 12496"/>
                <a:gd name="connsiteY3" fmla="*/ 0 h 345"/>
                <a:gd name="connsiteX4" fmla="*/ 12496 w 12496"/>
                <a:gd name="connsiteY4" fmla="*/ 0 h 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96" h="345">
                  <a:moveTo>
                    <a:pt x="12496" y="0"/>
                  </a:moveTo>
                  <a:cubicBezTo>
                    <a:pt x="12496" y="191"/>
                    <a:pt x="12341" y="345"/>
                    <a:pt x="12151" y="345"/>
                  </a:cubicBezTo>
                  <a:lnTo>
                    <a:pt x="345" y="345"/>
                  </a:lnTo>
                  <a:cubicBezTo>
                    <a:pt x="155" y="345"/>
                    <a:pt x="0" y="191"/>
                    <a:pt x="0" y="0"/>
                  </a:cubicBezTo>
                  <a:lnTo>
                    <a:pt x="12496" y="0"/>
                  </a:lnTo>
                  <a:close/>
                </a:path>
              </a:pathLst>
            </a:custGeom>
            <a:gradFill>
              <a:gsLst>
                <a:gs pos="10000">
                  <a:srgbClr val="EFF6FC"/>
                </a:gs>
                <a:gs pos="79000">
                  <a:schemeClr val="accent1">
                    <a:lumMod val="45000"/>
                    <a:lumOff val="55000"/>
                  </a:schemeClr>
                </a:gs>
              </a:gsLst>
              <a:lin ang="5400000" scaled="0"/>
            </a:gra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任意多边形 43"/>
            <p:cNvSpPr/>
            <p:nvPr/>
          </p:nvSpPr>
          <p:spPr>
            <a:xfrm>
              <a:off x="6184" y="9160"/>
              <a:ext cx="6831" cy="575"/>
            </a:xfrm>
            <a:custGeom>
              <a:avLst/>
              <a:gdLst>
                <a:gd name="connsiteX0" fmla="*/ 0 w 6831"/>
                <a:gd name="connsiteY0" fmla="*/ 0 h 575"/>
                <a:gd name="connsiteX1" fmla="*/ 3415 w 6831"/>
                <a:gd name="connsiteY1" fmla="*/ 398 h 575"/>
                <a:gd name="connsiteX2" fmla="*/ 6831 w 6831"/>
                <a:gd name="connsiteY2" fmla="*/ 0 h 575"/>
                <a:gd name="connsiteX3" fmla="*/ 3416 w 6831"/>
                <a:gd name="connsiteY3" fmla="*/ 575 h 575"/>
                <a:gd name="connsiteX4" fmla="*/ 0 w 6831"/>
                <a:gd name="connsiteY4" fmla="*/ 0 h 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31" h="575">
                  <a:moveTo>
                    <a:pt x="0" y="0"/>
                  </a:moveTo>
                  <a:cubicBezTo>
                    <a:pt x="824" y="239"/>
                    <a:pt x="1233" y="398"/>
                    <a:pt x="3415" y="398"/>
                  </a:cubicBezTo>
                  <a:cubicBezTo>
                    <a:pt x="5597" y="398"/>
                    <a:pt x="6211" y="216"/>
                    <a:pt x="6831" y="0"/>
                  </a:cubicBezTo>
                  <a:cubicBezTo>
                    <a:pt x="6831" y="317"/>
                    <a:pt x="5302" y="575"/>
                    <a:pt x="3416" y="575"/>
                  </a:cubicBezTo>
                  <a:cubicBezTo>
                    <a:pt x="1529" y="575"/>
                    <a:pt x="0" y="317"/>
                    <a:pt x="0" y="0"/>
                  </a:cubicBezTo>
                  <a:close/>
                </a:path>
              </a:pathLst>
            </a:custGeom>
            <a:gradFill>
              <a:gsLst>
                <a:gs pos="10000">
                  <a:srgbClr val="EFF6FC"/>
                </a:gs>
                <a:gs pos="79000">
                  <a:schemeClr val="accent1">
                    <a:lumMod val="45000"/>
                    <a:lumOff val="55000"/>
                  </a:schemeClr>
                </a:gs>
              </a:gsLst>
              <a:lin ang="5400000" scaled="0"/>
            </a:gra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</p:grpSp>
      <p:cxnSp>
        <p:nvCxnSpPr>
          <p:cNvPr id="25" name="直接连接符 24"/>
          <p:cNvCxnSpPr/>
          <p:nvPr/>
        </p:nvCxnSpPr>
        <p:spPr>
          <a:xfrm flipV="1">
            <a:off x="774700" y="704850"/>
            <a:ext cx="0" cy="5492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11341100" y="704850"/>
            <a:ext cx="0" cy="5492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66770" y="1463675"/>
            <a:ext cx="5461000" cy="23495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8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3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744</Words>
  <Application>WPS 演示</Application>
  <PresentationFormat>宽屏</PresentationFormat>
  <Paragraphs>124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41" baseType="lpstr">
      <vt:lpstr>Arial</vt:lpstr>
      <vt:lpstr>方正书宋_GBK</vt:lpstr>
      <vt:lpstr>Wingdings</vt:lpstr>
      <vt:lpstr>微软雅黑</vt:lpstr>
      <vt:lpstr>汉仪旗黑</vt:lpstr>
      <vt:lpstr>微软雅黑 Light</vt:lpstr>
      <vt:lpstr>苹方-简</vt:lpstr>
      <vt:lpstr>宋体</vt:lpstr>
      <vt:lpstr>Arial Unicode MS</vt:lpstr>
      <vt:lpstr>汉仪书宋二KW</vt:lpstr>
      <vt:lpstr>微软雅黑</vt:lpstr>
      <vt:lpstr>黑体</vt:lpstr>
      <vt:lpstr>汉仪中黑KW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caoguojun</cp:lastModifiedBy>
  <cp:revision>66</cp:revision>
  <dcterms:created xsi:type="dcterms:W3CDTF">2021-03-23T12:06:00Z</dcterms:created>
  <dcterms:modified xsi:type="dcterms:W3CDTF">2021-03-23T12:06:00Z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2052-3.0.0.4824</vt:lpwstr>
  </property>
</Properties>
</file>