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72BCF-3620-0D1F-81A5-A4BC727EB71F}" v="367" dt="2024-12-03T02:25:23.878"/>
    <p1510:client id="{8055465D-94C4-9676-53D0-409D936279D0}" v="67" dt="2024-12-03T18:51:55.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70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2235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0415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3946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797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3009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3028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8742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2308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662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12/3/2024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816936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12/3/2024</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228887035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19" r:id="rId6"/>
    <p:sldLayoutId id="2147483815" r:id="rId7"/>
    <p:sldLayoutId id="2147483816" r:id="rId8"/>
    <p:sldLayoutId id="2147483817" r:id="rId9"/>
    <p:sldLayoutId id="2147483818" r:id="rId10"/>
    <p:sldLayoutId id="214748382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luedu-my.sharepoint.com/:v:/g/personal/chanakya_dandamudi_slu_edu/EfYUHSHypW9KpXdgTel8t3QBUYop1RzZfL7P1NavZUW7jg?nav=eyJyZWZlcnJhbEluZm8iOnsicmVmZXJyYWxBcHAiOiJPbmVEcml2ZUZvckJ1c2luZXNzIiwicmVmZXJyYWxBcHBQbGF0Zm9ybSI6IldlYiIsInJlZmVycmFsTW9kZSI6InZpZXciLCJyZWZlcnJhbFZpZXciOiJNeUZpbGVzTGlua0NvcHkifX0&amp;e=TfBcx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0D5ECB1-AC85-4830-AF8E-3E8C2A1AC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9113106" cy="6858000"/>
          </a:xfrm>
          <a:custGeom>
            <a:avLst/>
            <a:gdLst>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6885325 w 9113106"/>
              <a:gd name="connsiteY5" fmla="*/ 1543809 h 6858000"/>
              <a:gd name="connsiteX6" fmla="*/ 8238373 w 9113106"/>
              <a:gd name="connsiteY6" fmla="*/ 0 h 6858000"/>
              <a:gd name="connsiteX7" fmla="*/ 9113106 w 9113106"/>
              <a:gd name="connsiteY7" fmla="*/ 0 h 6858000"/>
              <a:gd name="connsiteX8" fmla="*/ 9113106 w 9113106"/>
              <a:gd name="connsiteY8" fmla="*/ 6857999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8238373 w 9113106"/>
              <a:gd name="connsiteY5" fmla="*/ 0 h 6858000"/>
              <a:gd name="connsiteX6" fmla="*/ 9113106 w 9113106"/>
              <a:gd name="connsiteY6" fmla="*/ 0 h 6858000"/>
              <a:gd name="connsiteX7" fmla="*/ 9113106 w 9113106"/>
              <a:gd name="connsiteY7" fmla="*/ 6857999 h 6858000"/>
              <a:gd name="connsiteX8" fmla="*/ 2227781 w 9113106"/>
              <a:gd name="connsiteY8"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8238373 w 9113106"/>
              <a:gd name="connsiteY4" fmla="*/ 0 h 6858000"/>
              <a:gd name="connsiteX5" fmla="*/ 9113106 w 9113106"/>
              <a:gd name="connsiteY5" fmla="*/ 0 h 6858000"/>
              <a:gd name="connsiteX6" fmla="*/ 9113106 w 9113106"/>
              <a:gd name="connsiteY6" fmla="*/ 6857999 h 6858000"/>
              <a:gd name="connsiteX7" fmla="*/ 2227781 w 9113106"/>
              <a:gd name="connsiteY7"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6" fmla="*/ 2227781 w 9113106"/>
              <a:gd name="connsiteY6" fmla="*/ 6858000 h 6858000"/>
              <a:gd name="connsiteX0" fmla="*/ 9113106 w 9113106"/>
              <a:gd name="connsiteY0" fmla="*/ 6857999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0" fmla="*/ 9113106 w 9113106"/>
              <a:gd name="connsiteY0" fmla="*/ 6857999 h 6858000"/>
              <a:gd name="connsiteX1" fmla="*/ 0 w 9113106"/>
              <a:gd name="connsiteY1" fmla="*/ 6858000 h 6858000"/>
              <a:gd name="connsiteX2" fmla="*/ 6010592 w 9113106"/>
              <a:gd name="connsiteY2" fmla="*/ 0 h 6858000"/>
              <a:gd name="connsiteX3" fmla="*/ 9113106 w 9113106"/>
              <a:gd name="connsiteY3" fmla="*/ 0 h 6858000"/>
              <a:gd name="connsiteX4" fmla="*/ 9113106 w 9113106"/>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106" h="6858000">
                <a:moveTo>
                  <a:pt x="9113106" y="6857999"/>
                </a:moveTo>
                <a:lnTo>
                  <a:pt x="0" y="6858000"/>
                </a:lnTo>
                <a:lnTo>
                  <a:pt x="6010592" y="0"/>
                </a:lnTo>
                <a:lnTo>
                  <a:pt x="9113106" y="0"/>
                </a:lnTo>
                <a:lnTo>
                  <a:pt x="9113106"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701" y="467740"/>
            <a:ext cx="8228762" cy="1652644"/>
          </a:xfrm>
        </p:spPr>
        <p:txBody>
          <a:bodyPr vert="horz" lIns="91440" tIns="45720" rIns="91440" bIns="45720" rtlCol="0" anchor="t">
            <a:noAutofit/>
          </a:bodyPr>
          <a:lstStyle/>
          <a:p>
            <a:pPr algn="ctr"/>
            <a:r>
              <a:rPr lang="en-US" sz="4000" b="1">
                <a:latin typeface="Times New Roman"/>
                <a:ea typeface="+mj-lt"/>
                <a:cs typeface="+mj-lt"/>
              </a:rPr>
              <a:t>Image Captioning on Flickr8k Dataset</a:t>
            </a:r>
            <a:endParaRPr lang="en-US" sz="4000" b="1">
              <a:latin typeface="Times New Roman"/>
            </a:endParaRPr>
          </a:p>
          <a:p>
            <a:pPr algn="ctr"/>
            <a:endParaRPr lang="en-US" sz="3200">
              <a:latin typeface="Times New Roman"/>
              <a:ea typeface="Cambria"/>
              <a:cs typeface="Posterama"/>
            </a:endParaRPr>
          </a:p>
        </p:txBody>
      </p:sp>
      <p:sp>
        <p:nvSpPr>
          <p:cNvPr id="3" name="Subtitle 2"/>
          <p:cNvSpPr>
            <a:spLocks noGrp="1"/>
          </p:cNvSpPr>
          <p:nvPr>
            <p:ph type="subTitle" idx="1"/>
          </p:nvPr>
        </p:nvSpPr>
        <p:spPr>
          <a:xfrm>
            <a:off x="381001" y="2826678"/>
            <a:ext cx="3732083" cy="2733669"/>
          </a:xfrm>
        </p:spPr>
        <p:txBody>
          <a:bodyPr vert="horz" lIns="91440" tIns="45720" rIns="91440" bIns="45720" rtlCol="0" anchor="t">
            <a:normAutofit/>
          </a:bodyPr>
          <a:lstStyle/>
          <a:p>
            <a:r>
              <a:rPr lang="en-US" b="1">
                <a:latin typeface="Times New Roman"/>
                <a:cs typeface="Times New Roman"/>
              </a:rPr>
              <a:t>TEAM MEMBERS</a:t>
            </a:r>
          </a:p>
          <a:p>
            <a:pPr marL="285750" indent="-285750">
              <a:buChar char="•"/>
            </a:pPr>
            <a:r>
              <a:rPr lang="en-US">
                <a:solidFill>
                  <a:srgbClr val="FFFFFF"/>
                </a:solidFill>
                <a:latin typeface="Times New Roman"/>
                <a:cs typeface="Times New Roman"/>
              </a:rPr>
              <a:t>Chanakya Dandamudi</a:t>
            </a:r>
          </a:p>
          <a:p>
            <a:pPr marL="285750" indent="-285750">
              <a:buChar char="•"/>
            </a:pPr>
            <a:r>
              <a:rPr lang="en-US">
                <a:latin typeface="Times New Roman"/>
                <a:cs typeface="Times New Roman"/>
              </a:rPr>
              <a:t>Divya </a:t>
            </a:r>
            <a:r>
              <a:rPr lang="en-US" err="1">
                <a:latin typeface="Times New Roman"/>
                <a:cs typeface="Times New Roman"/>
              </a:rPr>
              <a:t>Gorijala</a:t>
            </a:r>
            <a:endParaRPr lang="en-US" err="1"/>
          </a:p>
          <a:p>
            <a:pPr marL="285750" indent="-285750">
              <a:buChar char="•"/>
            </a:pPr>
            <a:r>
              <a:rPr lang="en-US">
                <a:latin typeface="Times New Roman"/>
                <a:cs typeface="Times New Roman"/>
              </a:rPr>
              <a:t>Mounika </a:t>
            </a:r>
            <a:r>
              <a:rPr lang="en-US" err="1">
                <a:latin typeface="Times New Roman"/>
                <a:cs typeface="Times New Roman"/>
              </a:rPr>
              <a:t>Bireddy</a:t>
            </a:r>
          </a:p>
          <a:p>
            <a:pPr marL="285750" indent="-285750">
              <a:buChar char="•"/>
            </a:pPr>
            <a:r>
              <a:rPr lang="en-US">
                <a:latin typeface="Times New Roman"/>
                <a:cs typeface="Times New Roman"/>
              </a:rPr>
              <a:t>Vamshi Nandala</a:t>
            </a:r>
          </a:p>
          <a:p>
            <a:endParaRPr lang="en-US">
              <a:latin typeface="Times New Roman"/>
              <a:cs typeface="Times New Roman"/>
            </a:endParaRPr>
          </a:p>
          <a:p>
            <a:endParaRPr lang="en-US">
              <a:latin typeface="Times New Roman"/>
              <a:cs typeface="Times New Roman"/>
            </a:endParaRPr>
          </a:p>
        </p:txBody>
      </p:sp>
      <p:pic>
        <p:nvPicPr>
          <p:cNvPr id="5" name="Picture 4" descr="Deep Learning in der Cybersicherheit">
            <a:extLst>
              <a:ext uri="{FF2B5EF4-FFF2-40B4-BE49-F238E27FC236}">
                <a16:creationId xmlns:a16="http://schemas.microsoft.com/office/drawing/2014/main" id="{348210E2-E5D6-FF6A-39CE-87B148EBD3D0}"/>
              </a:ext>
            </a:extLst>
          </p:cNvPr>
          <p:cNvPicPr>
            <a:picLocks noChangeAspect="1"/>
          </p:cNvPicPr>
          <p:nvPr/>
        </p:nvPicPr>
        <p:blipFill>
          <a:blip r:embed="rId2"/>
          <a:srcRect l="20155" r="3573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45" name="Freeform: Shape 44">
            <a:extLst>
              <a:ext uri="{FF2B5EF4-FFF2-40B4-BE49-F238E27FC236}">
                <a16:creationId xmlns:a16="http://schemas.microsoft.com/office/drawing/2014/main" id="{FD1C9DFA-A617-4257-95D3-CE862A146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6675"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A7EA-2995-C112-4EBF-BAC7097B3134}"/>
              </a:ext>
            </a:extLst>
          </p:cNvPr>
          <p:cNvSpPr>
            <a:spLocks noGrp="1"/>
          </p:cNvSpPr>
          <p:nvPr>
            <p:ph type="title"/>
          </p:nvPr>
        </p:nvSpPr>
        <p:spPr>
          <a:xfrm>
            <a:off x="1143000" y="353355"/>
            <a:ext cx="9905999" cy="1360898"/>
          </a:xfrm>
        </p:spPr>
        <p:txBody>
          <a:bodyPr/>
          <a:lstStyle/>
          <a:p>
            <a:pPr algn="ctr"/>
            <a:r>
              <a:rPr lang="en-US" b="1">
                <a:latin typeface="Times New Roman"/>
                <a:cs typeface="Times New Roman"/>
              </a:rPr>
              <a:t>INTRODUCTION</a:t>
            </a:r>
          </a:p>
        </p:txBody>
      </p:sp>
      <p:sp>
        <p:nvSpPr>
          <p:cNvPr id="3" name="Content Placeholder 2">
            <a:extLst>
              <a:ext uri="{FF2B5EF4-FFF2-40B4-BE49-F238E27FC236}">
                <a16:creationId xmlns:a16="http://schemas.microsoft.com/office/drawing/2014/main" id="{7BA16E6D-9B94-ABAE-BE3E-7DA3E6DC785E}"/>
              </a:ext>
            </a:extLst>
          </p:cNvPr>
          <p:cNvSpPr>
            <a:spLocks noGrp="1"/>
          </p:cNvSpPr>
          <p:nvPr>
            <p:ph idx="1"/>
          </p:nvPr>
        </p:nvSpPr>
        <p:spPr>
          <a:xfrm>
            <a:off x="1143000" y="2234750"/>
            <a:ext cx="9905999" cy="3664394"/>
          </a:xfrm>
        </p:spPr>
        <p:txBody>
          <a:bodyPr vert="horz" lIns="91440" tIns="45720" rIns="91440" bIns="45720" rtlCol="0" anchor="t">
            <a:normAutofit/>
          </a:bodyPr>
          <a:lstStyle/>
          <a:p>
            <a:pPr marL="0" indent="0" algn="just">
              <a:buNone/>
            </a:pPr>
            <a:r>
              <a:rPr lang="en-US" b="1">
                <a:latin typeface="Times New Roman"/>
                <a:ea typeface="+mn-lt"/>
                <a:cs typeface="Times New Roman"/>
              </a:rPr>
              <a:t>Title:</a:t>
            </a:r>
            <a:r>
              <a:rPr lang="en-US" sz="1800" b="1">
                <a:latin typeface="Times New Roman"/>
                <a:ea typeface="+mn-lt"/>
                <a:cs typeface="Times New Roman"/>
              </a:rPr>
              <a:t> </a:t>
            </a:r>
            <a:r>
              <a:rPr lang="en-US" sz="1800">
                <a:latin typeface="Times New Roman"/>
                <a:ea typeface="+mn-lt"/>
                <a:cs typeface="Times New Roman"/>
              </a:rPr>
              <a:t>Image Captioning Using the Flickr8k Dataset with Encoder-Decoder Architecture</a:t>
            </a:r>
            <a:endParaRPr lang="en-US" sz="1800">
              <a:latin typeface="Times New Roman"/>
              <a:cs typeface="Times New Roman"/>
            </a:endParaRPr>
          </a:p>
          <a:p>
            <a:pPr marL="0" indent="0" algn="just">
              <a:buNone/>
            </a:pPr>
            <a:r>
              <a:rPr lang="en-US" b="1">
                <a:latin typeface="Times New Roman"/>
                <a:ea typeface="+mn-lt"/>
                <a:cs typeface="Times New Roman"/>
              </a:rPr>
              <a:t>Introduction:</a:t>
            </a:r>
            <a:endParaRPr lang="en-US">
              <a:latin typeface="Times New Roman"/>
              <a:cs typeface="Times New Roman"/>
            </a:endParaRPr>
          </a:p>
          <a:p>
            <a:pPr marL="285750" indent="-285750" algn="just"/>
            <a:r>
              <a:rPr lang="en-US" sz="1800" b="1">
                <a:latin typeface="Times New Roman"/>
                <a:ea typeface="+mn-lt"/>
                <a:cs typeface="Times New Roman"/>
              </a:rPr>
              <a:t>Overview: </a:t>
            </a:r>
            <a:r>
              <a:rPr lang="en-US" sz="1800">
                <a:latin typeface="Times New Roman"/>
                <a:ea typeface="+mn-lt"/>
                <a:cs typeface="Times New Roman"/>
              </a:rPr>
              <a:t>This project involves implementing an image captioning model using a deep learning approach based on the Encoder-Decoder architecture.</a:t>
            </a:r>
            <a:endParaRPr lang="en-US" sz="1800">
              <a:latin typeface="Times New Roman"/>
              <a:cs typeface="Times New Roman"/>
            </a:endParaRPr>
          </a:p>
          <a:p>
            <a:pPr marL="285750" indent="-285750" algn="just"/>
            <a:r>
              <a:rPr lang="en-US" sz="1800" b="1">
                <a:latin typeface="Times New Roman"/>
                <a:ea typeface="+mn-lt"/>
                <a:cs typeface="Times New Roman"/>
              </a:rPr>
              <a:t>Relevance: </a:t>
            </a:r>
            <a:r>
              <a:rPr lang="en-US" sz="1800">
                <a:latin typeface="Times New Roman"/>
                <a:ea typeface="+mn-lt"/>
                <a:cs typeface="Times New Roman"/>
              </a:rPr>
              <a:t>Image captioning plays a crucial role in bridging computer vision and natural language processing. It is used in applications such as accessibility tools for visually impaired users, automatic image tagging, and content-based image retrieval systems.</a:t>
            </a:r>
            <a:endParaRPr lang="en-US" sz="1800">
              <a:latin typeface="Times New Roman"/>
              <a:cs typeface="Times New Roman"/>
            </a:endParaRPr>
          </a:p>
          <a:p>
            <a:pPr marL="0" indent="0" algn="just">
              <a:buNone/>
            </a:pPr>
            <a:endParaRPr lang="en-US" sz="1800" b="1">
              <a:latin typeface="Times New Roman"/>
              <a:cs typeface="Times New Roman"/>
            </a:endParaRPr>
          </a:p>
          <a:p>
            <a:pPr marL="0" indent="0" algn="just">
              <a:buNone/>
            </a:pPr>
            <a:endParaRPr lang="en-US" sz="1800">
              <a:latin typeface="Times New Roman"/>
              <a:cs typeface="Times New Roman"/>
            </a:endParaRPr>
          </a:p>
        </p:txBody>
      </p:sp>
    </p:spTree>
    <p:extLst>
      <p:ext uri="{BB962C8B-B14F-4D97-AF65-F5344CB8AC3E}">
        <p14:creationId xmlns:p14="http://schemas.microsoft.com/office/powerpoint/2010/main" val="154252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16C5-3161-E619-B6DD-9D6B8C1FBB25}"/>
              </a:ext>
            </a:extLst>
          </p:cNvPr>
          <p:cNvSpPr>
            <a:spLocks noGrp="1"/>
          </p:cNvSpPr>
          <p:nvPr>
            <p:ph type="title"/>
          </p:nvPr>
        </p:nvSpPr>
        <p:spPr>
          <a:xfrm>
            <a:off x="1148404" y="359531"/>
            <a:ext cx="9905999" cy="1360898"/>
          </a:xfrm>
        </p:spPr>
        <p:txBody>
          <a:bodyPr/>
          <a:lstStyle/>
          <a:p>
            <a:pPr algn="ctr"/>
            <a:r>
              <a:rPr lang="en-US" b="1">
                <a:latin typeface="Times New Roman"/>
                <a:cs typeface="Times New Roman"/>
              </a:rPr>
              <a:t>MAIN POINTS</a:t>
            </a:r>
          </a:p>
        </p:txBody>
      </p:sp>
      <p:sp>
        <p:nvSpPr>
          <p:cNvPr id="3" name="Content Placeholder 2">
            <a:extLst>
              <a:ext uri="{FF2B5EF4-FFF2-40B4-BE49-F238E27FC236}">
                <a16:creationId xmlns:a16="http://schemas.microsoft.com/office/drawing/2014/main" id="{C9782BCA-E5AE-1B3B-BC33-992971354AFD}"/>
              </a:ext>
            </a:extLst>
          </p:cNvPr>
          <p:cNvSpPr>
            <a:spLocks noGrp="1"/>
          </p:cNvSpPr>
          <p:nvPr>
            <p:ph idx="1"/>
          </p:nvPr>
        </p:nvSpPr>
        <p:spPr>
          <a:xfrm>
            <a:off x="1143000" y="2029388"/>
            <a:ext cx="9911403" cy="3869756"/>
          </a:xfrm>
        </p:spPr>
        <p:txBody>
          <a:bodyPr vert="horz" lIns="91440" tIns="45720" rIns="91440" bIns="45720" rtlCol="0" anchor="t">
            <a:normAutofit/>
          </a:bodyPr>
          <a:lstStyle/>
          <a:p>
            <a:pPr marL="0" indent="0" algn="just">
              <a:buNone/>
            </a:pPr>
            <a:r>
              <a:rPr lang="en-US" b="1">
                <a:latin typeface="Times New Roman"/>
                <a:ea typeface="+mn-lt"/>
                <a:cs typeface="Times New Roman"/>
              </a:rPr>
              <a:t>Key Findings:</a:t>
            </a:r>
            <a:endParaRPr lang="en-US"/>
          </a:p>
          <a:p>
            <a:pPr marL="285750" indent="-285750" algn="just"/>
            <a:r>
              <a:rPr lang="en-US" sz="1800" b="1">
                <a:latin typeface="Times New Roman"/>
                <a:ea typeface="+mn-lt"/>
                <a:cs typeface="Times New Roman"/>
              </a:rPr>
              <a:t>Encoder-Decoder Architecture:</a:t>
            </a:r>
            <a:r>
              <a:rPr lang="en-US" sz="1800">
                <a:latin typeface="Times New Roman"/>
                <a:ea typeface="+mn-lt"/>
                <a:cs typeface="Times New Roman"/>
              </a:rPr>
              <a:t> Utilizes a Convolutional Neural Network (CNN) as the encoder to extract image features and a Recurrent Neural Network (RNN) as the decoder to generate captions from those features.</a:t>
            </a:r>
            <a:endParaRPr lang="en-US" sz="1800">
              <a:latin typeface="Times New Roman"/>
              <a:cs typeface="Times New Roman"/>
            </a:endParaRPr>
          </a:p>
          <a:p>
            <a:pPr marL="285750" indent="-285750" algn="just"/>
            <a:r>
              <a:rPr lang="en-US" sz="1800" b="1">
                <a:latin typeface="Times New Roman"/>
                <a:ea typeface="+mn-lt"/>
                <a:cs typeface="Times New Roman"/>
              </a:rPr>
              <a:t>Training Data: </a:t>
            </a:r>
            <a:r>
              <a:rPr lang="en-US" sz="1800">
                <a:latin typeface="Times New Roman"/>
                <a:ea typeface="+mn-lt"/>
                <a:cs typeface="Times New Roman"/>
              </a:rPr>
              <a:t>The model is trained on the Flickr8k dataset, which consists of 8,000 images with five human-written captions for each image.</a:t>
            </a:r>
            <a:endParaRPr lang="en-US" sz="1800">
              <a:latin typeface="Times New Roman"/>
              <a:cs typeface="Times New Roman"/>
            </a:endParaRPr>
          </a:p>
          <a:p>
            <a:pPr marL="285750" indent="-285750" algn="just"/>
            <a:r>
              <a:rPr lang="en-US" sz="1800" b="1">
                <a:latin typeface="Times New Roman"/>
                <a:ea typeface="+mn-lt"/>
                <a:cs typeface="Times New Roman"/>
              </a:rPr>
              <a:t>Preprocessing: </a:t>
            </a:r>
            <a:r>
              <a:rPr lang="en-US" sz="1800">
                <a:latin typeface="Times New Roman"/>
                <a:ea typeface="+mn-lt"/>
                <a:cs typeface="Times New Roman"/>
              </a:rPr>
              <a:t>Images are resized and normalized, while captions are tokenized and padded to ensure uniformity across the dataset.</a:t>
            </a:r>
            <a:endParaRPr lang="en-US"/>
          </a:p>
          <a:p>
            <a:pPr marL="0" indent="0" algn="just">
              <a:buNone/>
            </a:pPr>
            <a:endParaRPr lang="en-US" sz="1800" b="1">
              <a:latin typeface="Times New Roman"/>
              <a:cs typeface="Times New Roman"/>
            </a:endParaRPr>
          </a:p>
          <a:p>
            <a:pPr marL="0" indent="0">
              <a:buNone/>
            </a:pPr>
            <a:endParaRPr lang="en-US" sz="1800" b="1">
              <a:latin typeface="Times New Roman"/>
              <a:cs typeface="Times New Roman"/>
            </a:endParaRPr>
          </a:p>
        </p:txBody>
      </p:sp>
    </p:spTree>
    <p:extLst>
      <p:ext uri="{BB962C8B-B14F-4D97-AF65-F5344CB8AC3E}">
        <p14:creationId xmlns:p14="http://schemas.microsoft.com/office/powerpoint/2010/main" val="203738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16C5-3161-E619-B6DD-9D6B8C1FBB25}"/>
              </a:ext>
            </a:extLst>
          </p:cNvPr>
          <p:cNvSpPr>
            <a:spLocks noGrp="1"/>
          </p:cNvSpPr>
          <p:nvPr>
            <p:ph type="title"/>
          </p:nvPr>
        </p:nvSpPr>
        <p:spPr>
          <a:xfrm>
            <a:off x="2451" y="198114"/>
            <a:ext cx="8889999" cy="1360898"/>
          </a:xfrm>
        </p:spPr>
        <p:txBody>
          <a:bodyPr/>
          <a:lstStyle/>
          <a:p>
            <a:pPr algn="ctr"/>
            <a:r>
              <a:rPr lang="en-US" b="1">
                <a:latin typeface="Times New Roman"/>
                <a:cs typeface="Times New Roman"/>
              </a:rPr>
              <a:t>METHODOLOGY</a:t>
            </a:r>
          </a:p>
        </p:txBody>
      </p:sp>
      <p:sp>
        <p:nvSpPr>
          <p:cNvPr id="3" name="Content Placeholder 2">
            <a:extLst>
              <a:ext uri="{FF2B5EF4-FFF2-40B4-BE49-F238E27FC236}">
                <a16:creationId xmlns:a16="http://schemas.microsoft.com/office/drawing/2014/main" id="{C9782BCA-E5AE-1B3B-BC33-992971354AFD}"/>
              </a:ext>
            </a:extLst>
          </p:cNvPr>
          <p:cNvSpPr>
            <a:spLocks noGrp="1"/>
          </p:cNvSpPr>
          <p:nvPr>
            <p:ph idx="1"/>
          </p:nvPr>
        </p:nvSpPr>
        <p:spPr>
          <a:xfrm>
            <a:off x="335553" y="1560206"/>
            <a:ext cx="8222008" cy="4077102"/>
          </a:xfrm>
        </p:spPr>
        <p:txBody>
          <a:bodyPr vert="horz" lIns="91440" tIns="45720" rIns="91440" bIns="45720" rtlCol="0" anchor="t">
            <a:normAutofit/>
          </a:bodyPr>
          <a:lstStyle/>
          <a:p>
            <a:pPr algn="just">
              <a:buNone/>
            </a:pPr>
            <a:r>
              <a:rPr lang="en-US" b="1">
                <a:latin typeface="Times New Roman"/>
                <a:ea typeface="+mn-lt"/>
                <a:cs typeface="+mn-lt"/>
              </a:rPr>
              <a:t>Model Architecture:</a:t>
            </a:r>
          </a:p>
          <a:p>
            <a:pPr marL="285750" indent="-285750" algn="just"/>
            <a:r>
              <a:rPr lang="en-US" sz="1800" b="1">
                <a:latin typeface="Times New Roman"/>
                <a:ea typeface="+mn-lt"/>
                <a:cs typeface="+mn-lt"/>
              </a:rPr>
              <a:t>Encoder:</a:t>
            </a:r>
            <a:r>
              <a:rPr lang="en-US" sz="1800">
                <a:latin typeface="Times New Roman"/>
                <a:ea typeface="+mn-lt"/>
                <a:cs typeface="+mn-lt"/>
              </a:rPr>
              <a:t> A CNN processes the image to extract features.</a:t>
            </a:r>
            <a:endParaRPr lang="en-US" sz="1800">
              <a:latin typeface="Times New Roman"/>
              <a:cs typeface="Times New Roman"/>
            </a:endParaRPr>
          </a:p>
          <a:p>
            <a:pPr marL="285750" indent="-285750" algn="just"/>
            <a:r>
              <a:rPr lang="en-US" sz="1800" b="1">
                <a:latin typeface="Times New Roman"/>
                <a:ea typeface="+mn-lt"/>
                <a:cs typeface="+mn-lt"/>
              </a:rPr>
              <a:t>Decoder:</a:t>
            </a:r>
            <a:r>
              <a:rPr lang="en-US" sz="1800">
                <a:latin typeface="Times New Roman"/>
                <a:ea typeface="+mn-lt"/>
                <a:cs typeface="+mn-lt"/>
              </a:rPr>
              <a:t> An LSTM network takes the image features and generates a sequence of words that describe the image.</a:t>
            </a:r>
          </a:p>
          <a:p>
            <a:pPr algn="just">
              <a:buNone/>
            </a:pPr>
            <a:r>
              <a:rPr lang="en-US" b="1">
                <a:latin typeface="Times New Roman"/>
                <a:ea typeface="+mn-lt"/>
                <a:cs typeface="+mn-lt"/>
              </a:rPr>
              <a:t>Data Pipeline:</a:t>
            </a:r>
          </a:p>
          <a:p>
            <a:pPr marL="285750" indent="-285750" algn="just"/>
            <a:r>
              <a:rPr lang="en-US" sz="1800" b="1">
                <a:latin typeface="Times New Roman"/>
                <a:ea typeface="+mn-lt"/>
                <a:cs typeface="+mn-lt"/>
              </a:rPr>
              <a:t>Preprocessing:</a:t>
            </a:r>
            <a:r>
              <a:rPr lang="en-US" sz="1800">
                <a:latin typeface="Times New Roman"/>
                <a:ea typeface="+mn-lt"/>
                <a:cs typeface="+mn-lt"/>
              </a:rPr>
              <a:t> Images are resized and preprocessed; captions are tokenized and padded.</a:t>
            </a:r>
            <a:endParaRPr lang="en-US" sz="1800">
              <a:latin typeface="Times New Roman"/>
              <a:cs typeface="Times New Roman"/>
            </a:endParaRPr>
          </a:p>
          <a:p>
            <a:pPr marL="285750" indent="-285750" algn="just"/>
            <a:r>
              <a:rPr lang="en-US" sz="1800" b="1">
                <a:latin typeface="Times New Roman"/>
                <a:ea typeface="+mn-lt"/>
                <a:cs typeface="+mn-lt"/>
              </a:rPr>
              <a:t>Training:</a:t>
            </a:r>
            <a:r>
              <a:rPr lang="en-US" sz="1800">
                <a:latin typeface="Times New Roman"/>
                <a:ea typeface="+mn-lt"/>
                <a:cs typeface="+mn-lt"/>
              </a:rPr>
              <a:t> The model is trained using the preprocessed data and evaluated based on loss and accuracy metrics.</a:t>
            </a:r>
          </a:p>
          <a:p>
            <a:pPr marL="0" indent="0" algn="just">
              <a:buNone/>
            </a:pPr>
            <a:endParaRPr lang="en-US" b="1">
              <a:latin typeface="Times New Roman"/>
              <a:cs typeface="Times New Roman"/>
            </a:endParaRPr>
          </a:p>
          <a:p>
            <a:pPr marL="0" indent="0" algn="just">
              <a:buNone/>
            </a:pPr>
            <a:endParaRPr lang="en-US" sz="1800" b="1">
              <a:latin typeface="Times New Roman"/>
              <a:cs typeface="Times New Roman"/>
            </a:endParaRPr>
          </a:p>
          <a:p>
            <a:pPr marL="0" indent="0">
              <a:buNone/>
            </a:pPr>
            <a:endParaRPr lang="en-US" sz="1800" b="1">
              <a:latin typeface="Times New Roman"/>
              <a:cs typeface="Times New Roman"/>
            </a:endParaRPr>
          </a:p>
        </p:txBody>
      </p:sp>
      <p:pic>
        <p:nvPicPr>
          <p:cNvPr id="4" name="Picture 3" descr="Architecture outline">
            <a:extLst>
              <a:ext uri="{FF2B5EF4-FFF2-40B4-BE49-F238E27FC236}">
                <a16:creationId xmlns:a16="http://schemas.microsoft.com/office/drawing/2014/main" id="{9C8158B7-4643-54D9-E475-7687F3B9C371}"/>
              </a:ext>
            </a:extLst>
          </p:cNvPr>
          <p:cNvPicPr>
            <a:picLocks noChangeAspect="1"/>
          </p:cNvPicPr>
          <p:nvPr/>
        </p:nvPicPr>
        <p:blipFill>
          <a:blip r:embed="rId2"/>
          <a:stretch>
            <a:fillRect/>
          </a:stretch>
        </p:blipFill>
        <p:spPr>
          <a:xfrm>
            <a:off x="8984310" y="617798"/>
            <a:ext cx="2871195" cy="5388415"/>
          </a:xfrm>
          <a:prstGeom prst="rect">
            <a:avLst/>
          </a:prstGeom>
        </p:spPr>
      </p:pic>
    </p:spTree>
    <p:extLst>
      <p:ext uri="{BB962C8B-B14F-4D97-AF65-F5344CB8AC3E}">
        <p14:creationId xmlns:p14="http://schemas.microsoft.com/office/powerpoint/2010/main" val="277099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16C5-3161-E619-B6DD-9D6B8C1FBB25}"/>
              </a:ext>
            </a:extLst>
          </p:cNvPr>
          <p:cNvSpPr>
            <a:spLocks noGrp="1"/>
          </p:cNvSpPr>
          <p:nvPr>
            <p:ph type="title"/>
          </p:nvPr>
        </p:nvSpPr>
        <p:spPr>
          <a:xfrm>
            <a:off x="221" y="1858"/>
            <a:ext cx="12182101" cy="1014535"/>
          </a:xfrm>
        </p:spPr>
        <p:txBody>
          <a:bodyPr/>
          <a:lstStyle/>
          <a:p>
            <a:pPr algn="ctr"/>
            <a:r>
              <a:rPr lang="en-US" b="1">
                <a:latin typeface="Times New Roman"/>
                <a:cs typeface="Times New Roman"/>
              </a:rPr>
              <a:t>RESULTS</a:t>
            </a:r>
          </a:p>
        </p:txBody>
      </p:sp>
      <p:sp>
        <p:nvSpPr>
          <p:cNvPr id="3" name="Content Placeholder 2">
            <a:extLst>
              <a:ext uri="{FF2B5EF4-FFF2-40B4-BE49-F238E27FC236}">
                <a16:creationId xmlns:a16="http://schemas.microsoft.com/office/drawing/2014/main" id="{C9782BCA-E5AE-1B3B-BC33-992971354AFD}"/>
              </a:ext>
            </a:extLst>
          </p:cNvPr>
          <p:cNvSpPr>
            <a:spLocks noGrp="1"/>
          </p:cNvSpPr>
          <p:nvPr>
            <p:ph idx="1"/>
          </p:nvPr>
        </p:nvSpPr>
        <p:spPr>
          <a:xfrm>
            <a:off x="4156764" y="2234083"/>
            <a:ext cx="1523497" cy="450219"/>
          </a:xfrm>
        </p:spPr>
        <p:txBody>
          <a:bodyPr vert="horz" lIns="91440" tIns="45720" rIns="91440" bIns="45720" rtlCol="0" anchor="t">
            <a:normAutofit lnSpcReduction="10000"/>
          </a:bodyPr>
          <a:lstStyle/>
          <a:p>
            <a:pPr algn="just">
              <a:buNone/>
            </a:pPr>
            <a:r>
              <a:rPr lang="en-US" b="1">
                <a:latin typeface="Times New Roman"/>
                <a:ea typeface="+mn-lt"/>
                <a:cs typeface="+mn-lt"/>
              </a:rPr>
              <a:t>Model Loss:</a:t>
            </a:r>
          </a:p>
          <a:p>
            <a:pPr algn="just">
              <a:buNone/>
            </a:pPr>
            <a:endParaRPr lang="en-US">
              <a:latin typeface="Times New Roman"/>
              <a:cs typeface="Times New Roman"/>
            </a:endParaRPr>
          </a:p>
          <a:p>
            <a:pPr algn="just">
              <a:buNone/>
            </a:pPr>
            <a:endParaRPr lang="en-US">
              <a:latin typeface="Times New Roman"/>
              <a:ea typeface="+mn-lt"/>
              <a:cs typeface="Times New Roman"/>
            </a:endParaRPr>
          </a:p>
          <a:p>
            <a:pPr algn="just">
              <a:buNone/>
            </a:pPr>
            <a:endParaRPr lang="en-US">
              <a:latin typeface="Times New Roman"/>
              <a:ea typeface="+mn-lt"/>
              <a:cs typeface="+mn-lt"/>
            </a:endParaRPr>
          </a:p>
          <a:p>
            <a:pPr algn="just">
              <a:buNone/>
            </a:pPr>
            <a:endParaRPr lang="en-US">
              <a:latin typeface="Times New Roman"/>
            </a:endParaRPr>
          </a:p>
          <a:p>
            <a:pPr algn="just">
              <a:buNone/>
            </a:pPr>
            <a:endParaRPr lang="en-US" b="1">
              <a:latin typeface="Times New Roman"/>
              <a:ea typeface="+mn-lt"/>
              <a:cs typeface="+mn-lt"/>
            </a:endParaRPr>
          </a:p>
          <a:p>
            <a:pPr marL="0" indent="0" algn="just">
              <a:buNone/>
            </a:pPr>
            <a:endParaRPr lang="en-US" b="1">
              <a:latin typeface="Times New Roman"/>
              <a:cs typeface="Times New Roman"/>
            </a:endParaRPr>
          </a:p>
          <a:p>
            <a:pPr marL="0" indent="0" algn="just">
              <a:buNone/>
            </a:pPr>
            <a:endParaRPr lang="en-US" sz="1800" b="1">
              <a:latin typeface="Times New Roman"/>
              <a:cs typeface="Times New Roman"/>
            </a:endParaRPr>
          </a:p>
          <a:p>
            <a:pPr marL="0" indent="0">
              <a:buNone/>
            </a:pPr>
            <a:endParaRPr lang="en-US" sz="1800" b="1">
              <a:latin typeface="Times New Roman"/>
              <a:cs typeface="Times New Roman"/>
            </a:endParaRPr>
          </a:p>
        </p:txBody>
      </p:sp>
      <p:pic>
        <p:nvPicPr>
          <p:cNvPr id="4" name="Picture 3" descr="A graph of a model loss&#10;&#10;Description automatically generated">
            <a:extLst>
              <a:ext uri="{FF2B5EF4-FFF2-40B4-BE49-F238E27FC236}">
                <a16:creationId xmlns:a16="http://schemas.microsoft.com/office/drawing/2014/main" id="{4E859CF2-D30A-9CDE-393D-B2ED6974F0F6}"/>
              </a:ext>
            </a:extLst>
          </p:cNvPr>
          <p:cNvPicPr>
            <a:picLocks noChangeAspect="1"/>
          </p:cNvPicPr>
          <p:nvPr/>
        </p:nvPicPr>
        <p:blipFill>
          <a:blip r:embed="rId2"/>
          <a:stretch>
            <a:fillRect/>
          </a:stretch>
        </p:blipFill>
        <p:spPr>
          <a:xfrm>
            <a:off x="5965565" y="1146949"/>
            <a:ext cx="5526882" cy="2623842"/>
          </a:xfrm>
          <a:prstGeom prst="rect">
            <a:avLst/>
          </a:prstGeom>
        </p:spPr>
      </p:pic>
      <p:sp>
        <p:nvSpPr>
          <p:cNvPr id="7" name="TextBox 6">
            <a:extLst>
              <a:ext uri="{FF2B5EF4-FFF2-40B4-BE49-F238E27FC236}">
                <a16:creationId xmlns:a16="http://schemas.microsoft.com/office/drawing/2014/main" id="{B853523E-41DC-291C-5CBF-3A137F19B472}"/>
              </a:ext>
            </a:extLst>
          </p:cNvPr>
          <p:cNvSpPr txBox="1"/>
          <p:nvPr/>
        </p:nvSpPr>
        <p:spPr>
          <a:xfrm>
            <a:off x="6097927" y="466422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Times New Roman"/>
              </a:rPr>
              <a:t>Final Output</a:t>
            </a:r>
          </a:p>
        </p:txBody>
      </p:sp>
      <p:pic>
        <p:nvPicPr>
          <p:cNvPr id="8" name="Picture 7" descr="Two dogs playing in the snow&#10;&#10;Description automatically generated">
            <a:extLst>
              <a:ext uri="{FF2B5EF4-FFF2-40B4-BE49-F238E27FC236}">
                <a16:creationId xmlns:a16="http://schemas.microsoft.com/office/drawing/2014/main" id="{4416C68B-AE70-97D2-CB42-D2F2F7C37F56}"/>
              </a:ext>
            </a:extLst>
          </p:cNvPr>
          <p:cNvPicPr>
            <a:picLocks noChangeAspect="1"/>
          </p:cNvPicPr>
          <p:nvPr/>
        </p:nvPicPr>
        <p:blipFill>
          <a:blip r:embed="rId3"/>
          <a:stretch>
            <a:fillRect/>
          </a:stretch>
        </p:blipFill>
        <p:spPr>
          <a:xfrm>
            <a:off x="1238897" y="3854839"/>
            <a:ext cx="4727511" cy="2020078"/>
          </a:xfrm>
          <a:prstGeom prst="rect">
            <a:avLst/>
          </a:prstGeom>
        </p:spPr>
      </p:pic>
    </p:spTree>
    <p:extLst>
      <p:ext uri="{BB962C8B-B14F-4D97-AF65-F5344CB8AC3E}">
        <p14:creationId xmlns:p14="http://schemas.microsoft.com/office/powerpoint/2010/main" val="211024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16C5-3161-E619-B6DD-9D6B8C1FBB25}"/>
              </a:ext>
            </a:extLst>
          </p:cNvPr>
          <p:cNvSpPr>
            <a:spLocks noGrp="1"/>
          </p:cNvSpPr>
          <p:nvPr>
            <p:ph type="title"/>
          </p:nvPr>
        </p:nvSpPr>
        <p:spPr>
          <a:xfrm>
            <a:off x="1148404" y="359531"/>
            <a:ext cx="9905999" cy="1360898"/>
          </a:xfrm>
        </p:spPr>
        <p:txBody>
          <a:bodyPr/>
          <a:lstStyle/>
          <a:p>
            <a:pPr algn="ctr"/>
            <a:r>
              <a:rPr lang="en-US" b="1">
                <a:latin typeface="Times New Roman"/>
                <a:cs typeface="Times New Roman"/>
              </a:rPr>
              <a:t>CONCLUSION</a:t>
            </a:r>
          </a:p>
        </p:txBody>
      </p:sp>
      <p:sp>
        <p:nvSpPr>
          <p:cNvPr id="3" name="Content Placeholder 2">
            <a:extLst>
              <a:ext uri="{FF2B5EF4-FFF2-40B4-BE49-F238E27FC236}">
                <a16:creationId xmlns:a16="http://schemas.microsoft.com/office/drawing/2014/main" id="{C9782BCA-E5AE-1B3B-BC33-992971354AFD}"/>
              </a:ext>
            </a:extLst>
          </p:cNvPr>
          <p:cNvSpPr>
            <a:spLocks noGrp="1"/>
          </p:cNvSpPr>
          <p:nvPr>
            <p:ph idx="1"/>
          </p:nvPr>
        </p:nvSpPr>
        <p:spPr>
          <a:xfrm>
            <a:off x="366745" y="1718368"/>
            <a:ext cx="11487239" cy="4180776"/>
          </a:xfrm>
        </p:spPr>
        <p:txBody>
          <a:bodyPr vert="horz" lIns="91440" tIns="45720" rIns="91440" bIns="45720" rtlCol="0" anchor="t">
            <a:normAutofit/>
          </a:bodyPr>
          <a:lstStyle/>
          <a:p>
            <a:pPr algn="just"/>
            <a:r>
              <a:rPr lang="en-US" b="1" dirty="0">
                <a:latin typeface="Times New Roman"/>
                <a:ea typeface="+mn-lt"/>
                <a:cs typeface="+mn-lt"/>
              </a:rPr>
              <a:t>Summary: </a:t>
            </a:r>
            <a:r>
              <a:rPr lang="en-US" sz="1800" dirty="0">
                <a:latin typeface="Times New Roman"/>
                <a:ea typeface="+mn-lt"/>
                <a:cs typeface="+mn-lt"/>
              </a:rPr>
              <a:t>The image captioning model successfully generates meaningful captions for images by combining CNN for feature extraction and LSTM for text generation. Despite the model's ability to generate accurate captions, challenges remain in improving the contextual relevance and diversity of the generated captions.</a:t>
            </a:r>
            <a:endParaRPr lang="en-US" sz="1800" dirty="0">
              <a:latin typeface="Walbaum Display"/>
            </a:endParaRPr>
          </a:p>
          <a:p>
            <a:pPr algn="just"/>
            <a:r>
              <a:rPr lang="en-US" b="1" dirty="0">
                <a:latin typeface="Times New Roman"/>
                <a:ea typeface="+mn-lt"/>
                <a:cs typeface="+mn-lt"/>
              </a:rPr>
              <a:t>Challenges: </a:t>
            </a:r>
            <a:r>
              <a:rPr lang="en-US" sz="1800" dirty="0">
                <a:latin typeface="Times New Roman"/>
                <a:ea typeface="+mn-lt"/>
                <a:cs typeface="+mn-lt"/>
              </a:rPr>
              <a:t>While the model performs well in identifying objects, it faces challenges in handling colors and tends to overfit on the training data.</a:t>
            </a:r>
          </a:p>
          <a:p>
            <a:pPr algn="just"/>
            <a:r>
              <a:rPr lang="en-US" b="1" dirty="0">
                <a:latin typeface="Times New Roman"/>
                <a:ea typeface="+mn-lt"/>
                <a:cs typeface="+mn-lt"/>
              </a:rPr>
              <a:t>Future Work: </a:t>
            </a:r>
            <a:r>
              <a:rPr lang="en-US" sz="1800" dirty="0">
                <a:latin typeface="Times New Roman"/>
                <a:ea typeface="+mn-lt"/>
                <a:cs typeface="+mn-lt"/>
              </a:rPr>
              <a:t>To address overfitting and improve caption quality, future work will focus on incorporating dropout layers, experimenting with more advanced architectures like attention mechanisms, and training the model with larger, more diverse datasets to improve generalization and enhance the accuracy of color predictions and overall caption diversity.</a:t>
            </a:r>
          </a:p>
          <a:p>
            <a:pPr algn="just"/>
            <a:r>
              <a:rPr lang="en-US" b="1" dirty="0">
                <a:latin typeface="Times New Roman"/>
                <a:ea typeface="+mn-lt"/>
                <a:cs typeface="+mn-lt"/>
              </a:rPr>
              <a:t>Demo: </a:t>
            </a:r>
            <a:r>
              <a:rPr lang="en-US" b="1" dirty="0">
                <a:latin typeface="Times New Roman"/>
                <a:ea typeface="+mn-lt"/>
                <a:cs typeface="+mn-lt"/>
                <a:hlinkClick r:id="rId2">
                  <a:extLst>
                    <a:ext uri="{A12FA001-AC4F-418D-AE19-62706E023703}">
                      <ahyp:hlinkClr xmlns:ahyp="http://schemas.microsoft.com/office/drawing/2018/hyperlinkcolor" val="tx"/>
                    </a:ext>
                  </a:extLst>
                </a:hlinkClick>
              </a:rPr>
              <a:t>Demo link</a:t>
            </a:r>
            <a:endParaRPr lang="en-US" b="1">
              <a:latin typeface="Times New Roman"/>
              <a:ea typeface="+mn-lt"/>
              <a:cs typeface="+mn-lt"/>
              <a:hlinkClick r:id="rId2">
                <a:extLst>
                  <a:ext uri="{A12FA001-AC4F-418D-AE19-62706E023703}">
                    <ahyp:hlinkClr xmlns:ahyp="http://schemas.microsoft.com/office/drawing/2018/hyperlinkcolor" val="tx"/>
                  </a:ext>
                </a:extLst>
              </a:hlinkClick>
            </a:endParaRPr>
          </a:p>
          <a:p>
            <a:pPr algn="just">
              <a:buNone/>
            </a:pPr>
            <a:endParaRPr lang="en-US" b="1">
              <a:latin typeface="Times New Roman"/>
              <a:ea typeface="+mn-lt"/>
              <a:cs typeface="Times New Roman"/>
            </a:endParaRPr>
          </a:p>
          <a:p>
            <a:pPr marL="0" indent="0" algn="just">
              <a:buNone/>
            </a:pPr>
            <a:endParaRPr lang="en-US" b="1">
              <a:latin typeface="Times New Roman"/>
              <a:cs typeface="Times New Roman"/>
            </a:endParaRPr>
          </a:p>
          <a:p>
            <a:pPr marL="0" indent="0" algn="just">
              <a:buNone/>
            </a:pPr>
            <a:endParaRPr lang="en-US" sz="1800" b="1">
              <a:latin typeface="Times New Roman"/>
              <a:cs typeface="Times New Roman"/>
            </a:endParaRPr>
          </a:p>
          <a:p>
            <a:pPr marL="0" indent="0">
              <a:buNone/>
            </a:pPr>
            <a:endParaRPr lang="en-US" sz="1800" b="1">
              <a:latin typeface="Times New Roman"/>
              <a:cs typeface="Times New Roman"/>
            </a:endParaRPr>
          </a:p>
        </p:txBody>
      </p:sp>
    </p:spTree>
    <p:extLst>
      <p:ext uri="{BB962C8B-B14F-4D97-AF65-F5344CB8AC3E}">
        <p14:creationId xmlns:p14="http://schemas.microsoft.com/office/powerpoint/2010/main" val="326978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294778-47A8-4EEF-9689-F6964D44D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D2A511A-065F-489D-9CF0-FEF36143A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531806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F626582-88CC-4CA0-8BC6-94550FF9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661BE6A-FB47-EAAC-2793-182C381DA206}"/>
              </a:ext>
            </a:extLst>
          </p:cNvPr>
          <p:cNvSpPr>
            <a:spLocks noGrp="1"/>
          </p:cNvSpPr>
          <p:nvPr>
            <p:ph idx="1"/>
          </p:nvPr>
        </p:nvSpPr>
        <p:spPr>
          <a:xfrm>
            <a:off x="857899" y="2425334"/>
            <a:ext cx="6587975" cy="1755811"/>
          </a:xfrm>
        </p:spPr>
        <p:txBody>
          <a:bodyPr vert="horz" lIns="91440" tIns="45720" rIns="91440" bIns="45720" rtlCol="0" anchor="t">
            <a:normAutofit/>
          </a:bodyPr>
          <a:lstStyle/>
          <a:p>
            <a:pPr marL="0" indent="0">
              <a:buNone/>
            </a:pPr>
            <a:r>
              <a:rPr lang="en-US" sz="8000" b="1" i="1">
                <a:latin typeface="Times New Roman"/>
                <a:cs typeface="Times New Roman"/>
              </a:rPr>
              <a:t>THANK YOU</a:t>
            </a:r>
          </a:p>
        </p:txBody>
      </p:sp>
      <p:pic>
        <p:nvPicPr>
          <p:cNvPr id="7" name="Graphic 6" descr="Smiling Face with No Fill">
            <a:extLst>
              <a:ext uri="{FF2B5EF4-FFF2-40B4-BE49-F238E27FC236}">
                <a16:creationId xmlns:a16="http://schemas.microsoft.com/office/drawing/2014/main" id="{2048C99A-98FC-6CC4-05D5-FB35559CB6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2550" y="3428999"/>
            <a:ext cx="2785533" cy="2785533"/>
          </a:xfrm>
          <a:prstGeom prst="rect">
            <a:avLst/>
          </a:prstGeom>
        </p:spPr>
      </p:pic>
    </p:spTree>
    <p:extLst>
      <p:ext uri="{BB962C8B-B14F-4D97-AF65-F5344CB8AC3E}">
        <p14:creationId xmlns:p14="http://schemas.microsoft.com/office/powerpoint/2010/main" val="347698070"/>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RegattaVTI</vt:lpstr>
      <vt:lpstr>Image Captioning on Flickr8k Dataset </vt:lpstr>
      <vt:lpstr>INTRODUCTION</vt:lpstr>
      <vt:lpstr>MAIN POINTS</vt:lpstr>
      <vt:lpstr>METHODOLOGY</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15</cp:revision>
  <dcterms:created xsi:type="dcterms:W3CDTF">2024-11-12T16:01:11Z</dcterms:created>
  <dcterms:modified xsi:type="dcterms:W3CDTF">2024-12-03T18:52:10Z</dcterms:modified>
</cp:coreProperties>
</file>