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58" r:id="rId4"/>
    <p:sldId id="257" r:id="rId5"/>
    <p:sldId id="259" r:id="rId6"/>
    <p:sldId id="269" r:id="rId7"/>
    <p:sldId id="265" r:id="rId8"/>
    <p:sldId id="260" r:id="rId9"/>
    <p:sldId id="267" r:id="rId10"/>
    <p:sldId id="268" r:id="rId11"/>
    <p:sldId id="261" r:id="rId12"/>
    <p:sldId id="262" r:id="rId13"/>
    <p:sldId id="266" r:id="rId14"/>
    <p:sldId id="263" r:id="rId15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52608" y="9381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Comunidad de Nuevos Compositores Peruanos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3BA4E26-82B8-4528-9584-531AC754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308142"/>
            <a:ext cx="4045200" cy="1482300"/>
          </a:xfrm>
        </p:spPr>
        <p:txBody>
          <a:bodyPr/>
          <a:lstStyle/>
          <a:p>
            <a:r>
              <a:rPr lang="es-PE" dirty="0"/>
              <a:t>Ejemplos comparativos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844118-6BBD-42D6-ADBD-B8006D95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" y="2923953"/>
            <a:ext cx="4518250" cy="189926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C555DF6-DFC7-455D-B917-5D5A86B715E4}"/>
              </a:ext>
            </a:extLst>
          </p:cNvPr>
          <p:cNvSpPr txBox="1"/>
          <p:nvPr/>
        </p:nvSpPr>
        <p:spPr>
          <a:xfrm>
            <a:off x="850605" y="239232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1. </a:t>
            </a:r>
            <a:r>
              <a:rPr lang="es-PE" dirty="0" err="1"/>
              <a:t>Circomper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65577-6B32-4ECF-8B20-98E2DDE1E887}"/>
              </a:ext>
            </a:extLst>
          </p:cNvPr>
          <p:cNvSpPr txBox="1"/>
          <p:nvPr/>
        </p:nvSpPr>
        <p:spPr>
          <a:xfrm>
            <a:off x="5029200" y="239232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2. </a:t>
            </a:r>
            <a:r>
              <a:rPr lang="es-PE" dirty="0" err="1"/>
              <a:t>Germina.Cciones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657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98250" y="1982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¿Cómo funcionamos?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19450" y="1434575"/>
            <a:ext cx="6368100" cy="31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2000">
                <a:solidFill>
                  <a:srgbClr val="F3F3F3"/>
                </a:solidFill>
              </a:rPr>
              <a:t>-Carpeta en Google Drive de la Comunidad de Nuevos Compositores en donde pueden encontrar: Actas de cada reunión y carpetas de los núcleos.</a:t>
            </a:r>
          </a:p>
          <a:p>
            <a:pPr lvl="0" algn="just" rtl="0">
              <a:spcBef>
                <a:spcPts val="0"/>
              </a:spcBef>
              <a:buNone/>
            </a:pPr>
            <a:endParaRPr sz="2000">
              <a:solidFill>
                <a:srgbClr val="F3F3F3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s" sz="2000">
                <a:solidFill>
                  <a:srgbClr val="F3F3F3"/>
                </a:solidFill>
              </a:rPr>
              <a:t>-Reuniones presenciales de la Comunidad y, de manera particular, de cada núcleo.</a:t>
            </a:r>
          </a:p>
          <a:p>
            <a:pPr lvl="0" algn="just" rtl="0">
              <a:spcBef>
                <a:spcPts val="0"/>
              </a:spcBef>
              <a:buNone/>
            </a:pPr>
            <a:endParaRPr sz="2000">
              <a:solidFill>
                <a:srgbClr val="F3F3F3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s" sz="2000">
                <a:solidFill>
                  <a:srgbClr val="F3F3F3"/>
                </a:solidFill>
              </a:rPr>
              <a:t>-Grupo de Facebook (donde se comparten eventos, información y se realizan las coordinaciones para las reuniones y avisos comunitarios)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.</a:t>
            </a:r>
          </a:p>
        </p:txBody>
      </p:sp>
      <p:pic>
        <p:nvPicPr>
          <p:cNvPr id="111" name="Shape 111" descr="2000px-Logo_of_Google_Drive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400" y="1435025"/>
            <a:ext cx="1194175" cy="1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8278225" y="1102975"/>
            <a:ext cx="59400" cy="39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 descr="facebook-logo-png-18.png"/>
          <p:cNvPicPr preferRelativeResize="0"/>
          <p:nvPr/>
        </p:nvPicPr>
        <p:blipFill rotWithShape="1">
          <a:blip r:embed="rId4">
            <a:alphaModFix/>
          </a:blip>
          <a:srcRect l="21224" r="20513"/>
          <a:stretch/>
        </p:blipFill>
        <p:spPr>
          <a:xfrm>
            <a:off x="7324398" y="3088625"/>
            <a:ext cx="1229164" cy="11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60950" y="8903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s" sz="4800">
                <a:latin typeface="Garamond"/>
                <a:ea typeface="Garamond"/>
                <a:cs typeface="Garamond"/>
                <a:sym typeface="Garamond"/>
              </a:rPr>
              <a:t>Reclutamiento de nuevos miembros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0" cy="31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Para aceptar nuevos miembros es necesario:</a:t>
            </a:r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Ser compositor@ activ@*, residente en Lima.</a:t>
            </a:r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Tener una proyección hacia la innovación, experimentación y lo interdisciplinario.</a:t>
            </a:r>
          </a:p>
          <a:p>
            <a:pPr marL="457200" lvl="0" indent="-228600" algn="just">
              <a:spcBef>
                <a:spcPts val="0"/>
              </a:spcBef>
              <a:buChar char="-"/>
            </a:pPr>
            <a:r>
              <a:rPr lang="es"/>
              <a:t>Disposición para el trabajo en equipo, a través de la investigación y creación colectiva.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1100" i="1"/>
              <a:t>*El enfoque hacia la composición no está sujeto a ningún estilo o género.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41415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De cumplir con los requerimientos puedes contactarte con cualquiera de los coordinadores de la Comunidad: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Jorge Pablo T.</a:t>
            </a:r>
            <a:br>
              <a:rPr lang="es"/>
            </a:br>
            <a:r>
              <a:rPr lang="es" i="1"/>
              <a:t>facebook.com/jorge.pablot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Gian Franco Carrera</a:t>
            </a:r>
            <a:br>
              <a:rPr lang="es" i="1"/>
            </a:br>
            <a:r>
              <a:rPr lang="es" i="1"/>
              <a:t>facebook.com/GCI1009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811531-C56F-43E2-A8AF-C33C1BB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138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08897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 idx="4294967295"/>
          </p:nvPr>
        </p:nvSpPr>
        <p:spPr>
          <a:xfrm>
            <a:off x="98250" y="244950"/>
            <a:ext cx="8826600" cy="60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4200">
                <a:latin typeface="Garamond"/>
                <a:ea typeface="Garamond"/>
                <a:cs typeface="Garamond"/>
                <a:sym typeface="Garamond"/>
              </a:rPr>
              <a:t>¡Esperamos contar contigo!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75" y="1000050"/>
            <a:ext cx="7230667" cy="40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140EC-2F6E-4351-A8F5-54E586FC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61" y="162122"/>
            <a:ext cx="8222100" cy="1012800"/>
          </a:xfrm>
        </p:spPr>
        <p:txBody>
          <a:bodyPr/>
          <a:lstStyle/>
          <a:p>
            <a:r>
              <a:rPr lang="es-PE" dirty="0"/>
              <a:t>Objetivos de la presentación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A763C8-165A-40D7-8B73-C2B91D147A7F}"/>
              </a:ext>
            </a:extLst>
          </p:cNvPr>
          <p:cNvSpPr txBox="1"/>
          <p:nvPr/>
        </p:nvSpPr>
        <p:spPr>
          <a:xfrm>
            <a:off x="563525" y="1360967"/>
            <a:ext cx="806983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>
                <a:solidFill>
                  <a:schemeClr val="bg1"/>
                </a:solidFill>
              </a:rPr>
              <a:t>¿</a:t>
            </a:r>
            <a:r>
              <a:rPr lang="es-PE" sz="3200" dirty="0">
                <a:solidFill>
                  <a:schemeClr val="bg1"/>
                </a:solidFill>
              </a:rPr>
              <a:t>Quiénes somos?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200" dirty="0">
                <a:solidFill>
                  <a:schemeClr val="bg1"/>
                </a:solidFill>
              </a:rPr>
              <a:t>¿Por qué una comunidad?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>
                <a:solidFill>
                  <a:schemeClr val="bg1"/>
                </a:solidFill>
              </a:rPr>
              <a:t> ¿Qué buscamos? (objetivos principales)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>
                <a:solidFill>
                  <a:schemeClr val="bg1"/>
                </a:solidFill>
              </a:rPr>
              <a:t> ¿Cómo lo realizamos? (Proyectos)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>
                <a:solidFill>
                  <a:schemeClr val="bg1"/>
                </a:solidFill>
              </a:rPr>
              <a:t>¿En que nos diferenciamos?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>
                <a:solidFill>
                  <a:schemeClr val="bg1"/>
                </a:solidFill>
              </a:rPr>
              <a:t> Ejemplos comparativos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>
                <a:solidFill>
                  <a:schemeClr val="bg1"/>
                </a:solidFill>
              </a:rPr>
              <a:t>¿Cómo funcionamos?</a:t>
            </a:r>
          </a:p>
        </p:txBody>
      </p:sp>
    </p:spTree>
    <p:extLst>
      <p:ext uri="{BB962C8B-B14F-4D97-AF65-F5344CB8AC3E}">
        <p14:creationId xmlns:p14="http://schemas.microsoft.com/office/powerpoint/2010/main" val="360494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48100" y="510125"/>
            <a:ext cx="8222100" cy="7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s" sz="4400">
                <a:latin typeface="Garamond"/>
                <a:ea typeface="Garamond"/>
                <a:cs typeface="Garamond"/>
                <a:sym typeface="Garamond"/>
              </a:rPr>
              <a:t>¿Quiénes somos?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305150" y="2135825"/>
            <a:ext cx="4797600" cy="269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algn="r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s" sz="2000">
                <a:solidFill>
                  <a:srgbClr val="666666"/>
                </a:solidFill>
              </a:rPr>
              <a:t>Jóvenes compositores.</a:t>
            </a:r>
          </a:p>
          <a:p>
            <a:pPr marL="457200" lvl="0" indent="-355600" algn="r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s" sz="2000">
                <a:solidFill>
                  <a:srgbClr val="666666"/>
                </a:solidFill>
              </a:rPr>
              <a:t>Estudiantes de música con formación en universidades, conservatorios, escuelas, autodidactas, etc.</a:t>
            </a:r>
          </a:p>
          <a:p>
            <a:pPr marL="457200" lvl="0" indent="-355600" algn="r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s" sz="2000">
                <a:solidFill>
                  <a:srgbClr val="666666"/>
                </a:solidFill>
              </a:rPr>
              <a:t>Amigos, compañeros y entusiastas por el arte en sus diversas expresiones.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E994FA-D8F8-45E4-9686-BA7567B6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209"/>
            <a:ext cx="4424904" cy="34422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800">
                <a:latin typeface="Garamond"/>
                <a:ea typeface="Garamond"/>
                <a:cs typeface="Garamond"/>
                <a:sym typeface="Garamond"/>
              </a:rPr>
              <a:t>¿Por qué una comunidad de </a:t>
            </a:r>
          </a:p>
          <a:p>
            <a:pPr lvl="0">
              <a:spcBef>
                <a:spcPts val="0"/>
              </a:spcBef>
              <a:buNone/>
            </a:pPr>
            <a:r>
              <a:rPr lang="es" sz="3800">
                <a:latin typeface="Garamond"/>
                <a:ea typeface="Garamond"/>
                <a:cs typeface="Garamond"/>
                <a:sym typeface="Garamond"/>
              </a:rPr>
              <a:t>nuevos compositores?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2000">
                <a:solidFill>
                  <a:srgbClr val="666666"/>
                </a:solidFill>
              </a:rPr>
              <a:t>-&gt; Surgimos ante la necesidad de </a:t>
            </a:r>
            <a:r>
              <a:rPr lang="es" sz="2000" b="1">
                <a:solidFill>
                  <a:srgbClr val="666666"/>
                </a:solidFill>
              </a:rPr>
              <a:t>crear nexos duraderos</a:t>
            </a:r>
            <a:r>
              <a:rPr lang="es" sz="2000">
                <a:solidFill>
                  <a:srgbClr val="666666"/>
                </a:solidFill>
              </a:rPr>
              <a:t> con nuestros pares, en un </a:t>
            </a:r>
            <a:r>
              <a:rPr lang="es" sz="2000" b="1">
                <a:solidFill>
                  <a:srgbClr val="666666"/>
                </a:solidFill>
              </a:rPr>
              <a:t>contexto de incipiente renovación</a:t>
            </a:r>
            <a:r>
              <a:rPr lang="es" sz="2000">
                <a:solidFill>
                  <a:srgbClr val="666666"/>
                </a:solidFill>
              </a:rPr>
              <a:t> de la escena musical y artística en el Perú.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2000">
                <a:solidFill>
                  <a:srgbClr val="666666"/>
                </a:solidFill>
              </a:rPr>
              <a:t>-&gt; Creemos en el trabajo en equipo, el </a:t>
            </a:r>
            <a:r>
              <a:rPr lang="es" sz="2000" b="1">
                <a:solidFill>
                  <a:srgbClr val="666666"/>
                </a:solidFill>
              </a:rPr>
              <a:t>compartir</a:t>
            </a:r>
            <a:r>
              <a:rPr lang="es" sz="2000">
                <a:solidFill>
                  <a:srgbClr val="666666"/>
                </a:solidFill>
              </a:rPr>
              <a:t> de experiencias, conocimientos e ideas, y la </a:t>
            </a:r>
            <a:r>
              <a:rPr lang="es" sz="2000" b="1">
                <a:solidFill>
                  <a:srgbClr val="666666"/>
                </a:solidFill>
              </a:rPr>
              <a:t>horizontalidad</a:t>
            </a:r>
            <a:r>
              <a:rPr lang="es" sz="2000">
                <a:solidFill>
                  <a:srgbClr val="666666"/>
                </a:solidFill>
              </a:rPr>
              <a:t> para la colaboración y aprendizaje progresivo de todos.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7077" y="18056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800">
                <a:latin typeface="Garamond"/>
                <a:ea typeface="Garamond"/>
                <a:cs typeface="Garamond"/>
                <a:sym typeface="Garamond"/>
              </a:rPr>
              <a:t>Objetivos Principales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415075" y="418050"/>
            <a:ext cx="54429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s" sz="1900">
                <a:solidFill>
                  <a:srgbClr val="666666"/>
                </a:solidFill>
              </a:rPr>
              <a:t>Crear lazos</a:t>
            </a:r>
            <a:r>
              <a:rPr lang="es" sz="1900" b="1">
                <a:solidFill>
                  <a:srgbClr val="666666"/>
                </a:solidFill>
              </a:rPr>
              <a:t> </a:t>
            </a:r>
            <a:r>
              <a:rPr lang="es" sz="1900">
                <a:solidFill>
                  <a:srgbClr val="666666"/>
                </a:solidFill>
              </a:rPr>
              <a:t>de</a:t>
            </a:r>
            <a:r>
              <a:rPr lang="es" sz="1900" b="1">
                <a:solidFill>
                  <a:srgbClr val="666666"/>
                </a:solidFill>
              </a:rPr>
              <a:t> amistad y colaboración</a:t>
            </a:r>
            <a:r>
              <a:rPr lang="es" sz="1900">
                <a:solidFill>
                  <a:srgbClr val="666666"/>
                </a:solidFill>
              </a:rPr>
              <a:t> entre los miembros de la comunidad.</a:t>
            </a:r>
          </a:p>
          <a:p>
            <a:pPr marL="457200" lvl="0" indent="-349250" algn="just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s" sz="1900">
                <a:solidFill>
                  <a:srgbClr val="666666"/>
                </a:solidFill>
              </a:rPr>
              <a:t>Establecer contacto con diversos agentes de </a:t>
            </a:r>
            <a:r>
              <a:rPr lang="es" sz="1900" b="1">
                <a:solidFill>
                  <a:srgbClr val="666666"/>
                </a:solidFill>
              </a:rPr>
              <a:t>la escena artística</a:t>
            </a:r>
            <a:r>
              <a:rPr lang="es" sz="1900">
                <a:solidFill>
                  <a:srgbClr val="666666"/>
                </a:solidFill>
              </a:rPr>
              <a:t> a partir de los intereses individuales y grupales de los miembros.  </a:t>
            </a:r>
          </a:p>
          <a:p>
            <a:pPr marL="457200" lvl="0" indent="-349250" algn="just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s" sz="1900">
                <a:solidFill>
                  <a:srgbClr val="666666"/>
                </a:solidFill>
              </a:rPr>
              <a:t>Recoger, ordenar y proponer nuevas </a:t>
            </a:r>
            <a:r>
              <a:rPr lang="es" sz="1900" b="1">
                <a:solidFill>
                  <a:srgbClr val="666666"/>
                </a:solidFill>
              </a:rPr>
              <a:t>fuentes de conocimiento</a:t>
            </a:r>
            <a:r>
              <a:rPr lang="es" sz="1900">
                <a:solidFill>
                  <a:srgbClr val="666666"/>
                </a:solidFill>
              </a:rPr>
              <a:t> en áreas relacionadas a nuestro campo de acción, con posterior difusión al público en general.</a:t>
            </a:r>
          </a:p>
          <a:p>
            <a:pPr marL="457200" lvl="0" indent="-349250" algn="just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es" sz="1900">
                <a:solidFill>
                  <a:srgbClr val="666666"/>
                </a:solidFill>
              </a:rPr>
              <a:t>Generar </a:t>
            </a:r>
            <a:r>
              <a:rPr lang="es" sz="1900" b="1">
                <a:solidFill>
                  <a:srgbClr val="666666"/>
                </a:solidFill>
              </a:rPr>
              <a:t>nuevas propuestas</a:t>
            </a:r>
            <a:r>
              <a:rPr lang="es" sz="1900">
                <a:solidFill>
                  <a:srgbClr val="666666"/>
                </a:solidFill>
              </a:rPr>
              <a:t> artísticas en base a la</a:t>
            </a:r>
            <a:r>
              <a:rPr lang="es" sz="1900" b="1">
                <a:solidFill>
                  <a:srgbClr val="666666"/>
                </a:solidFill>
              </a:rPr>
              <a:t> investigación y creación grupal</a:t>
            </a:r>
            <a:r>
              <a:rPr lang="es" sz="1900">
                <a:solidFill>
                  <a:srgbClr val="666666"/>
                </a:solidFill>
              </a:rPr>
              <a:t>, en consideración a nuestro </a:t>
            </a:r>
            <a:r>
              <a:rPr lang="es" sz="1900" b="1">
                <a:solidFill>
                  <a:srgbClr val="666666"/>
                </a:solidFill>
              </a:rPr>
              <a:t>contexto local</a:t>
            </a:r>
            <a:r>
              <a:rPr lang="es" sz="1900">
                <a:solidFill>
                  <a:srgbClr val="666666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515481-84C2-464D-94EA-8FF3B01A2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757" y="649694"/>
            <a:ext cx="5797625" cy="2997274"/>
          </a:xfrm>
        </p:spPr>
        <p:txBody>
          <a:bodyPr/>
          <a:lstStyle/>
          <a:p>
            <a:r>
              <a:rPr lang="es-PE" sz="7200" b="1" dirty="0"/>
              <a:t>Experiencias personales</a:t>
            </a:r>
          </a:p>
        </p:txBody>
      </p:sp>
    </p:spTree>
    <p:extLst>
      <p:ext uri="{BB962C8B-B14F-4D97-AF65-F5344CB8AC3E}">
        <p14:creationId xmlns:p14="http://schemas.microsoft.com/office/powerpoint/2010/main" val="8983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52BDBB-78E6-41E3-A51F-CC3C016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6000" b="1" dirty="0">
                <a:solidFill>
                  <a:schemeClr val="bg1"/>
                </a:solidFill>
              </a:rPr>
              <a:t>¿Cómo lo realizamos?</a:t>
            </a:r>
          </a:p>
        </p:txBody>
      </p:sp>
    </p:spTree>
    <p:extLst>
      <p:ext uri="{BB962C8B-B14F-4D97-AF65-F5344CB8AC3E}">
        <p14:creationId xmlns:p14="http://schemas.microsoft.com/office/powerpoint/2010/main" val="23364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800">
                <a:latin typeface="Garamond"/>
                <a:ea typeface="Garamond"/>
                <a:cs typeface="Garamond"/>
                <a:sym typeface="Garamond"/>
              </a:rPr>
              <a:t>Proyectos de investigación y creación</a:t>
            </a:r>
          </a:p>
        </p:txBody>
      </p:sp>
      <p:sp>
        <p:nvSpPr>
          <p:cNvPr id="92" name="Shape 92"/>
          <p:cNvSpPr/>
          <p:nvPr/>
        </p:nvSpPr>
        <p:spPr>
          <a:xfrm>
            <a:off x="249049" y="2992848"/>
            <a:ext cx="2110200" cy="1998300"/>
          </a:xfrm>
          <a:prstGeom prst="teardrop">
            <a:avLst>
              <a:gd name="adj" fmla="val 10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249049" y="879477"/>
            <a:ext cx="2110200" cy="1998300"/>
          </a:xfrm>
          <a:prstGeom prst="teardrop">
            <a:avLst>
              <a:gd name="adj" fmla="val 10000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>
            <a:off x="2452095" y="879477"/>
            <a:ext cx="2110200" cy="1998300"/>
          </a:xfrm>
          <a:prstGeom prst="teardrop">
            <a:avLst>
              <a:gd name="adj" fmla="val 100000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2523874" y="2992848"/>
            <a:ext cx="2110200" cy="1998300"/>
          </a:xfrm>
          <a:prstGeom prst="teardrop">
            <a:avLst>
              <a:gd name="adj" fmla="val 10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69125" y="1404425"/>
            <a:ext cx="1613100" cy="8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Música y Letra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703925" y="1252025"/>
            <a:ext cx="1613100" cy="8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Música, Teatro y Danza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627725" y="3376450"/>
            <a:ext cx="1926600" cy="10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Música y Tecnología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9050" y="3412900"/>
            <a:ext cx="2194200" cy="14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Música y Audiovisuales</a:t>
            </a:r>
          </a:p>
        </p:txBody>
      </p:sp>
      <p:sp>
        <p:nvSpPr>
          <p:cNvPr id="100" name="Shape 100"/>
          <p:cNvSpPr/>
          <p:nvPr/>
        </p:nvSpPr>
        <p:spPr>
          <a:xfrm>
            <a:off x="1453725" y="2687150"/>
            <a:ext cx="2016300" cy="4863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600" b="1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NÚCLEOS</a:t>
            </a:r>
          </a:p>
        </p:txBody>
      </p:sp>
      <p:sp>
        <p:nvSpPr>
          <p:cNvPr id="101" name="Shape 101"/>
          <p:cNvSpPr/>
          <p:nvPr/>
        </p:nvSpPr>
        <p:spPr>
          <a:xfrm rot="10800000" flipH="1">
            <a:off x="5076050" y="1038650"/>
            <a:ext cx="3771600" cy="1648500"/>
          </a:xfrm>
          <a:prstGeom prst="round2DiagRect">
            <a:avLst>
              <a:gd name="adj1" fmla="val 44604"/>
              <a:gd name="adj2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02" name="Shape 102"/>
          <p:cNvSpPr/>
          <p:nvPr/>
        </p:nvSpPr>
        <p:spPr>
          <a:xfrm>
            <a:off x="5016850" y="3078400"/>
            <a:ext cx="3771600" cy="1648500"/>
          </a:xfrm>
          <a:prstGeom prst="round2DiagRect">
            <a:avLst>
              <a:gd name="adj1" fmla="val 49641"/>
              <a:gd name="adj2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/>
              <a:t>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114900" y="1365650"/>
            <a:ext cx="3771600" cy="8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Álbum compilatorio: Comunidad de Nuevos Compositores Peruanos.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discos: Acústico y Electrónico.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016850" y="3422551"/>
            <a:ext cx="3854700" cy="8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Artículos, videos, </a:t>
            </a:r>
            <a:r>
              <a:rPr lang="es" sz="1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conferencias, conversatorios y OMELETS (One Minute Lessons).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04183-6B44-4D2E-AAD0-9758A1BD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/>
              <a:t>¿En que nos diferenciamos?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29DA08-DE64-47F2-94CA-2F0540B2B29D}"/>
              </a:ext>
            </a:extLst>
          </p:cNvPr>
          <p:cNvSpPr txBox="1"/>
          <p:nvPr/>
        </p:nvSpPr>
        <p:spPr>
          <a:xfrm>
            <a:off x="765544" y="1073889"/>
            <a:ext cx="74190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200" dirty="0"/>
              <a:t>Grupo de constante circulación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200" dirty="0"/>
              <a:t>Músicos de rubros variados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200" dirty="0"/>
              <a:t>Nuevas tecnologías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200" dirty="0"/>
              <a:t>Nuevas Escuelas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200" dirty="0"/>
              <a:t>Experiencia de comunidades y grupos</a:t>
            </a:r>
          </a:p>
          <a:p>
            <a:r>
              <a:rPr lang="es-PE" sz="3200" dirty="0"/>
              <a:t>   pasados</a:t>
            </a:r>
          </a:p>
        </p:txBody>
      </p:sp>
    </p:spTree>
    <p:extLst>
      <p:ext uri="{BB962C8B-B14F-4D97-AF65-F5344CB8AC3E}">
        <p14:creationId xmlns:p14="http://schemas.microsoft.com/office/powerpoint/2010/main" val="364941484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488</Words>
  <Application>Microsoft Office PowerPoint</Application>
  <PresentationFormat>Presentación en pantalla (16:9)</PresentationFormat>
  <Paragraphs>62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Garamond</vt:lpstr>
      <vt:lpstr>Arial</vt:lpstr>
      <vt:lpstr>Roboto</vt:lpstr>
      <vt:lpstr>material</vt:lpstr>
      <vt:lpstr>Comunidad de Nuevos Compositores Peruanos</vt:lpstr>
      <vt:lpstr>Objetivos de la presentación</vt:lpstr>
      <vt:lpstr>¿Quiénes somos?</vt:lpstr>
      <vt:lpstr>¿Por qué una comunidad de  nuevos compositores?</vt:lpstr>
      <vt:lpstr>Objetivos Principales</vt:lpstr>
      <vt:lpstr>Experiencias personales</vt:lpstr>
      <vt:lpstr>¿Cómo lo realizamos?</vt:lpstr>
      <vt:lpstr>Proyectos de investigación y creación</vt:lpstr>
      <vt:lpstr>¿En que nos diferenciamos?</vt:lpstr>
      <vt:lpstr>Ejemplos comparativos</vt:lpstr>
      <vt:lpstr>Presentación de PowerPoint</vt:lpstr>
      <vt:lpstr>Reclutamiento de nuevos miembros</vt:lpstr>
      <vt:lpstr>Preguntas</vt:lpstr>
      <vt:lpstr>¡Esperamos contar contigo!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Comunidad de Nuevos Compositores Peruanos</dc:title>
  <cp:lastModifiedBy>Giaco Carrera Izquierdo</cp:lastModifiedBy>
  <cp:revision>6</cp:revision>
  <dcterms:modified xsi:type="dcterms:W3CDTF">2017-06-16T04:07:51Z</dcterms:modified>
</cp:coreProperties>
</file>