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0" r:id="rId5"/>
    <p:sldId id="268" r:id="rId6"/>
    <p:sldId id="263" r:id="rId7"/>
    <p:sldId id="265" r:id="rId8"/>
    <p:sldId id="277" r:id="rId9"/>
    <p:sldId id="283" r:id="rId10"/>
    <p:sldId id="284" r:id="rId11"/>
    <p:sldId id="278" r:id="rId12"/>
    <p:sldId id="285" r:id="rId13"/>
    <p:sldId id="281" r:id="rId14"/>
    <p:sldId id="287" r:id="rId15"/>
    <p:sldId id="282" r:id="rId16"/>
    <p:sldId id="288" r:id="rId17"/>
    <p:sldId id="289" r:id="rId18"/>
    <p:sldId id="290" r:id="rId19"/>
    <p:sldId id="291" r:id="rId20"/>
    <p:sldId id="267" r:id="rId21"/>
    <p:sldId id="292" r:id="rId22"/>
    <p:sldId id="293" r:id="rId23"/>
    <p:sldId id="271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19C47D-36E8-4B31-8B03-907782870AFB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E207E3CA-248F-48E9-A276-600112E7A85C}">
      <dgm:prSet phldrT="[Texto]"/>
      <dgm:spPr/>
      <dgm:t>
        <a:bodyPr/>
        <a:lstStyle/>
        <a:p>
          <a:r>
            <a:rPr lang="es-PE" b="1" dirty="0" err="1" smtClean="0">
              <a:solidFill>
                <a:srgbClr val="C00000"/>
              </a:solidFill>
            </a:rPr>
            <a:t>Voltage</a:t>
          </a:r>
          <a:r>
            <a:rPr lang="es-PE" dirty="0" err="1" smtClean="0"/>
            <a:t>-gated</a:t>
          </a:r>
          <a:r>
            <a:rPr lang="es-PE" dirty="0" smtClean="0"/>
            <a:t> </a:t>
          </a:r>
          <a:r>
            <a:rPr lang="es-PE" dirty="0" err="1" smtClean="0"/>
            <a:t>channels</a:t>
          </a:r>
          <a:endParaRPr lang="es-PE" dirty="0"/>
        </a:p>
      </dgm:t>
    </dgm:pt>
    <dgm:pt modelId="{0DE47FD2-715E-4F5E-95DD-132F32D59F51}" type="parTrans" cxnId="{5BBAA71D-A76C-49F2-B9B4-070DC459FA26}">
      <dgm:prSet/>
      <dgm:spPr/>
      <dgm:t>
        <a:bodyPr/>
        <a:lstStyle/>
        <a:p>
          <a:endParaRPr lang="es-PE"/>
        </a:p>
      </dgm:t>
    </dgm:pt>
    <dgm:pt modelId="{7BF1FD3E-CDBE-4572-8428-DCF646884EE6}" type="sibTrans" cxnId="{5BBAA71D-A76C-49F2-B9B4-070DC459FA26}">
      <dgm:prSet/>
      <dgm:spPr/>
      <dgm:t>
        <a:bodyPr/>
        <a:lstStyle/>
        <a:p>
          <a:endParaRPr lang="es-PE"/>
        </a:p>
      </dgm:t>
    </dgm:pt>
    <dgm:pt modelId="{EAB51EA5-6CAB-4EDB-8741-69B15A521EAA}">
      <dgm:prSet phldrT="[Texto]"/>
      <dgm:spPr/>
      <dgm:t>
        <a:bodyPr/>
        <a:lstStyle/>
        <a:p>
          <a:r>
            <a:rPr lang="es-PE" b="1" dirty="0" err="1" smtClean="0">
              <a:solidFill>
                <a:schemeClr val="bg2"/>
              </a:solidFill>
            </a:rPr>
            <a:t>Mechanically</a:t>
          </a:r>
          <a:r>
            <a:rPr lang="es-PE" dirty="0" err="1" smtClean="0"/>
            <a:t>-gated</a:t>
          </a:r>
          <a:r>
            <a:rPr lang="es-PE" dirty="0" smtClean="0"/>
            <a:t> </a:t>
          </a:r>
          <a:r>
            <a:rPr lang="es-PE" dirty="0" err="1" smtClean="0"/>
            <a:t>channels</a:t>
          </a:r>
          <a:endParaRPr lang="es-PE" dirty="0"/>
        </a:p>
      </dgm:t>
    </dgm:pt>
    <dgm:pt modelId="{A9914E3C-D860-4CD9-9754-E781F63DA9E7}" type="parTrans" cxnId="{15E02959-2F16-4101-807A-25F37D972F93}">
      <dgm:prSet/>
      <dgm:spPr/>
      <dgm:t>
        <a:bodyPr/>
        <a:lstStyle/>
        <a:p>
          <a:endParaRPr lang="es-PE"/>
        </a:p>
      </dgm:t>
    </dgm:pt>
    <dgm:pt modelId="{17B2616F-3D2B-40E5-AF13-B504C555790D}" type="sibTrans" cxnId="{15E02959-2F16-4101-807A-25F37D972F93}">
      <dgm:prSet/>
      <dgm:spPr/>
      <dgm:t>
        <a:bodyPr/>
        <a:lstStyle/>
        <a:p>
          <a:endParaRPr lang="es-PE"/>
        </a:p>
      </dgm:t>
    </dgm:pt>
    <dgm:pt modelId="{19DF6B5A-B29E-4983-B770-8DEE75CDF08F}">
      <dgm:prSet phldrT="[Texto]"/>
      <dgm:spPr/>
      <dgm:t>
        <a:bodyPr/>
        <a:lstStyle/>
        <a:p>
          <a:r>
            <a:rPr lang="es-PE" b="1" dirty="0" err="1" smtClean="0">
              <a:solidFill>
                <a:srgbClr val="FFC000"/>
              </a:solidFill>
            </a:rPr>
            <a:t>Ligand</a:t>
          </a:r>
          <a:r>
            <a:rPr lang="es-PE" dirty="0" err="1" smtClean="0"/>
            <a:t>-gated</a:t>
          </a:r>
          <a:r>
            <a:rPr lang="es-PE" dirty="0" smtClean="0"/>
            <a:t> </a:t>
          </a:r>
          <a:r>
            <a:rPr lang="es-PE" dirty="0" err="1" smtClean="0"/>
            <a:t>channels</a:t>
          </a:r>
          <a:endParaRPr lang="es-PE" dirty="0"/>
        </a:p>
      </dgm:t>
    </dgm:pt>
    <dgm:pt modelId="{F1F04593-BEF3-4772-B5E1-641D8EB447B7}" type="parTrans" cxnId="{2E02D5E2-2379-43C2-A829-3E78A9DA360C}">
      <dgm:prSet/>
      <dgm:spPr/>
      <dgm:t>
        <a:bodyPr/>
        <a:lstStyle/>
        <a:p>
          <a:endParaRPr lang="es-PE"/>
        </a:p>
      </dgm:t>
    </dgm:pt>
    <dgm:pt modelId="{38E7E151-46C9-422F-A7A0-0812B4A69F3F}" type="sibTrans" cxnId="{2E02D5E2-2379-43C2-A829-3E78A9DA360C}">
      <dgm:prSet/>
      <dgm:spPr/>
      <dgm:t>
        <a:bodyPr/>
        <a:lstStyle/>
        <a:p>
          <a:endParaRPr lang="es-PE"/>
        </a:p>
      </dgm:t>
    </dgm:pt>
    <dgm:pt modelId="{DACA20DD-F824-4B32-957C-C5A4CC6BCEC1}" type="pres">
      <dgm:prSet presAssocID="{2619C47D-36E8-4B31-8B03-907782870AFB}" presName="Name0" presStyleCnt="0">
        <dgm:presLayoutVars>
          <dgm:chMax val="7"/>
          <dgm:chPref val="7"/>
          <dgm:dir/>
        </dgm:presLayoutVars>
      </dgm:prSet>
      <dgm:spPr/>
    </dgm:pt>
    <dgm:pt modelId="{49BED102-1FD2-4193-A9DE-3A39546EBC8F}" type="pres">
      <dgm:prSet presAssocID="{2619C47D-36E8-4B31-8B03-907782870AFB}" presName="Name1" presStyleCnt="0"/>
      <dgm:spPr/>
    </dgm:pt>
    <dgm:pt modelId="{CC142933-1A74-4876-9B86-4E5D348E09EA}" type="pres">
      <dgm:prSet presAssocID="{2619C47D-36E8-4B31-8B03-907782870AFB}" presName="cycle" presStyleCnt="0"/>
      <dgm:spPr/>
    </dgm:pt>
    <dgm:pt modelId="{3FE04B95-E1A8-4E3A-BDF6-54C9EF5D6245}" type="pres">
      <dgm:prSet presAssocID="{2619C47D-36E8-4B31-8B03-907782870AFB}" presName="srcNode" presStyleLbl="node1" presStyleIdx="0" presStyleCnt="3"/>
      <dgm:spPr/>
    </dgm:pt>
    <dgm:pt modelId="{A9A8C7C0-2A6F-4188-BD6C-10A9D39E6872}" type="pres">
      <dgm:prSet presAssocID="{2619C47D-36E8-4B31-8B03-907782870AFB}" presName="conn" presStyleLbl="parChTrans1D2" presStyleIdx="0" presStyleCnt="1"/>
      <dgm:spPr/>
    </dgm:pt>
    <dgm:pt modelId="{2A912A9A-9DE3-4CE0-B53C-785C73721D2B}" type="pres">
      <dgm:prSet presAssocID="{2619C47D-36E8-4B31-8B03-907782870AFB}" presName="extraNode" presStyleLbl="node1" presStyleIdx="0" presStyleCnt="3"/>
      <dgm:spPr/>
    </dgm:pt>
    <dgm:pt modelId="{3B674747-70C3-4C2E-8DE6-3D5D752F38F2}" type="pres">
      <dgm:prSet presAssocID="{2619C47D-36E8-4B31-8B03-907782870AFB}" presName="dstNode" presStyleLbl="node1" presStyleIdx="0" presStyleCnt="3"/>
      <dgm:spPr/>
    </dgm:pt>
    <dgm:pt modelId="{F5051397-44E2-4FE1-AA39-37C152B777DF}" type="pres">
      <dgm:prSet presAssocID="{E207E3CA-248F-48E9-A276-600112E7A85C}" presName="text_1" presStyleLbl="node1" presStyleIdx="0" presStyleCnt="3">
        <dgm:presLayoutVars>
          <dgm:bulletEnabled val="1"/>
        </dgm:presLayoutVars>
      </dgm:prSet>
      <dgm:spPr/>
    </dgm:pt>
    <dgm:pt modelId="{FD30C412-7014-469C-A28C-7A10F142F46A}" type="pres">
      <dgm:prSet presAssocID="{E207E3CA-248F-48E9-A276-600112E7A85C}" presName="accent_1" presStyleCnt="0"/>
      <dgm:spPr/>
    </dgm:pt>
    <dgm:pt modelId="{DA65503E-8BBE-4223-ACA5-B5D7FECA2E8E}" type="pres">
      <dgm:prSet presAssocID="{E207E3CA-248F-48E9-A276-600112E7A85C}" presName="accentRepeatNode" presStyleLbl="solidFgAcc1" presStyleIdx="0" presStyleCnt="3"/>
      <dgm:spPr/>
    </dgm:pt>
    <dgm:pt modelId="{E574A08C-C263-4420-AF83-500A6C335EC2}" type="pres">
      <dgm:prSet presAssocID="{EAB51EA5-6CAB-4EDB-8741-69B15A521EA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AEE188E-C5FD-4216-9351-913BA8061341}" type="pres">
      <dgm:prSet presAssocID="{EAB51EA5-6CAB-4EDB-8741-69B15A521EAA}" presName="accent_2" presStyleCnt="0"/>
      <dgm:spPr/>
    </dgm:pt>
    <dgm:pt modelId="{75CF0A56-6D21-4DF4-8A30-D3B1740BA6A1}" type="pres">
      <dgm:prSet presAssocID="{EAB51EA5-6CAB-4EDB-8741-69B15A521EAA}" presName="accentRepeatNode" presStyleLbl="solidFgAcc1" presStyleIdx="1" presStyleCnt="3"/>
      <dgm:spPr/>
    </dgm:pt>
    <dgm:pt modelId="{8EAB0B68-866B-4E25-A96C-6ACF9D581B24}" type="pres">
      <dgm:prSet presAssocID="{19DF6B5A-B29E-4983-B770-8DEE75CDF08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52026F0-8BD4-4BEA-B8A0-5ACFE5ABF8BC}" type="pres">
      <dgm:prSet presAssocID="{19DF6B5A-B29E-4983-B770-8DEE75CDF08F}" presName="accent_3" presStyleCnt="0"/>
      <dgm:spPr/>
    </dgm:pt>
    <dgm:pt modelId="{4F4573F7-8744-4BB4-9D92-37FA0BD7E0FC}" type="pres">
      <dgm:prSet presAssocID="{19DF6B5A-B29E-4983-B770-8DEE75CDF08F}" presName="accentRepeatNode" presStyleLbl="solidFgAcc1" presStyleIdx="2" presStyleCnt="3"/>
      <dgm:spPr/>
    </dgm:pt>
  </dgm:ptLst>
  <dgm:cxnLst>
    <dgm:cxn modelId="{15E02959-2F16-4101-807A-25F37D972F93}" srcId="{2619C47D-36E8-4B31-8B03-907782870AFB}" destId="{EAB51EA5-6CAB-4EDB-8741-69B15A521EAA}" srcOrd="1" destOrd="0" parTransId="{A9914E3C-D860-4CD9-9754-E781F63DA9E7}" sibTransId="{17B2616F-3D2B-40E5-AF13-B504C555790D}"/>
    <dgm:cxn modelId="{5BBAA71D-A76C-49F2-B9B4-070DC459FA26}" srcId="{2619C47D-36E8-4B31-8B03-907782870AFB}" destId="{E207E3CA-248F-48E9-A276-600112E7A85C}" srcOrd="0" destOrd="0" parTransId="{0DE47FD2-715E-4F5E-95DD-132F32D59F51}" sibTransId="{7BF1FD3E-CDBE-4572-8428-DCF646884EE6}"/>
    <dgm:cxn modelId="{2327B142-0C51-4CF8-86CE-2FF0A1C878A0}" type="presOf" srcId="{19DF6B5A-B29E-4983-B770-8DEE75CDF08F}" destId="{8EAB0B68-866B-4E25-A96C-6ACF9D581B24}" srcOrd="0" destOrd="0" presId="urn:microsoft.com/office/officeart/2008/layout/VerticalCurvedList"/>
    <dgm:cxn modelId="{28A38D3A-B55E-41F6-A73B-4A56CD536A4A}" type="presOf" srcId="{2619C47D-36E8-4B31-8B03-907782870AFB}" destId="{DACA20DD-F824-4B32-957C-C5A4CC6BCEC1}" srcOrd="0" destOrd="0" presId="urn:microsoft.com/office/officeart/2008/layout/VerticalCurvedList"/>
    <dgm:cxn modelId="{BEB56800-06B7-4E20-8C8A-D71BF684B750}" type="presOf" srcId="{7BF1FD3E-CDBE-4572-8428-DCF646884EE6}" destId="{A9A8C7C0-2A6F-4188-BD6C-10A9D39E6872}" srcOrd="0" destOrd="0" presId="urn:microsoft.com/office/officeart/2008/layout/VerticalCurvedList"/>
    <dgm:cxn modelId="{2AD43408-6884-49AF-AA23-57D22075CB05}" type="presOf" srcId="{E207E3CA-248F-48E9-A276-600112E7A85C}" destId="{F5051397-44E2-4FE1-AA39-37C152B777DF}" srcOrd="0" destOrd="0" presId="urn:microsoft.com/office/officeart/2008/layout/VerticalCurvedList"/>
    <dgm:cxn modelId="{3C95C666-3555-40BC-8DE0-6775702AE610}" type="presOf" srcId="{EAB51EA5-6CAB-4EDB-8741-69B15A521EAA}" destId="{E574A08C-C263-4420-AF83-500A6C335EC2}" srcOrd="0" destOrd="0" presId="urn:microsoft.com/office/officeart/2008/layout/VerticalCurvedList"/>
    <dgm:cxn modelId="{2E02D5E2-2379-43C2-A829-3E78A9DA360C}" srcId="{2619C47D-36E8-4B31-8B03-907782870AFB}" destId="{19DF6B5A-B29E-4983-B770-8DEE75CDF08F}" srcOrd="2" destOrd="0" parTransId="{F1F04593-BEF3-4772-B5E1-641D8EB447B7}" sibTransId="{38E7E151-46C9-422F-A7A0-0812B4A69F3F}"/>
    <dgm:cxn modelId="{AE1223DF-578E-4A43-AFEC-30705164E4E7}" type="presParOf" srcId="{DACA20DD-F824-4B32-957C-C5A4CC6BCEC1}" destId="{49BED102-1FD2-4193-A9DE-3A39546EBC8F}" srcOrd="0" destOrd="0" presId="urn:microsoft.com/office/officeart/2008/layout/VerticalCurvedList"/>
    <dgm:cxn modelId="{EC5D1DBF-FF82-42B1-9EF5-5B9A1AF611B7}" type="presParOf" srcId="{49BED102-1FD2-4193-A9DE-3A39546EBC8F}" destId="{CC142933-1A74-4876-9B86-4E5D348E09EA}" srcOrd="0" destOrd="0" presId="urn:microsoft.com/office/officeart/2008/layout/VerticalCurvedList"/>
    <dgm:cxn modelId="{2558FE6B-5E8E-4253-A960-97DBB72EF4CC}" type="presParOf" srcId="{CC142933-1A74-4876-9B86-4E5D348E09EA}" destId="{3FE04B95-E1A8-4E3A-BDF6-54C9EF5D6245}" srcOrd="0" destOrd="0" presId="urn:microsoft.com/office/officeart/2008/layout/VerticalCurvedList"/>
    <dgm:cxn modelId="{2FBF9AD6-DEC6-4CB3-9678-1C7DA8F2421E}" type="presParOf" srcId="{CC142933-1A74-4876-9B86-4E5D348E09EA}" destId="{A9A8C7C0-2A6F-4188-BD6C-10A9D39E6872}" srcOrd="1" destOrd="0" presId="urn:microsoft.com/office/officeart/2008/layout/VerticalCurvedList"/>
    <dgm:cxn modelId="{24D74361-6F88-4F6F-8682-A9E8028841BE}" type="presParOf" srcId="{CC142933-1A74-4876-9B86-4E5D348E09EA}" destId="{2A912A9A-9DE3-4CE0-B53C-785C73721D2B}" srcOrd="2" destOrd="0" presId="urn:microsoft.com/office/officeart/2008/layout/VerticalCurvedList"/>
    <dgm:cxn modelId="{64B1822A-7190-4D83-8AC6-0A2E4E329EC4}" type="presParOf" srcId="{CC142933-1A74-4876-9B86-4E5D348E09EA}" destId="{3B674747-70C3-4C2E-8DE6-3D5D752F38F2}" srcOrd="3" destOrd="0" presId="urn:microsoft.com/office/officeart/2008/layout/VerticalCurvedList"/>
    <dgm:cxn modelId="{0A83D264-2E0C-48DC-A9EF-BAAADF7E018D}" type="presParOf" srcId="{49BED102-1FD2-4193-A9DE-3A39546EBC8F}" destId="{F5051397-44E2-4FE1-AA39-37C152B777DF}" srcOrd="1" destOrd="0" presId="urn:microsoft.com/office/officeart/2008/layout/VerticalCurvedList"/>
    <dgm:cxn modelId="{8F341299-48B8-4AF3-B769-CCEB20314F45}" type="presParOf" srcId="{49BED102-1FD2-4193-A9DE-3A39546EBC8F}" destId="{FD30C412-7014-469C-A28C-7A10F142F46A}" srcOrd="2" destOrd="0" presId="urn:microsoft.com/office/officeart/2008/layout/VerticalCurvedList"/>
    <dgm:cxn modelId="{BB58C8A1-142C-44F8-ACFD-136438E46FAF}" type="presParOf" srcId="{FD30C412-7014-469C-A28C-7A10F142F46A}" destId="{DA65503E-8BBE-4223-ACA5-B5D7FECA2E8E}" srcOrd="0" destOrd="0" presId="urn:microsoft.com/office/officeart/2008/layout/VerticalCurvedList"/>
    <dgm:cxn modelId="{04BCCBC3-9316-4964-A4D3-FC1E5DEC5240}" type="presParOf" srcId="{49BED102-1FD2-4193-A9DE-3A39546EBC8F}" destId="{E574A08C-C263-4420-AF83-500A6C335EC2}" srcOrd="3" destOrd="0" presId="urn:microsoft.com/office/officeart/2008/layout/VerticalCurvedList"/>
    <dgm:cxn modelId="{5F81E5DB-B6DF-488E-956C-73A2092CDFB4}" type="presParOf" srcId="{49BED102-1FD2-4193-A9DE-3A39546EBC8F}" destId="{7AEE188E-C5FD-4216-9351-913BA8061341}" srcOrd="4" destOrd="0" presId="urn:microsoft.com/office/officeart/2008/layout/VerticalCurvedList"/>
    <dgm:cxn modelId="{A157196B-2A80-49FE-B5E6-8C1B95DF8F66}" type="presParOf" srcId="{7AEE188E-C5FD-4216-9351-913BA8061341}" destId="{75CF0A56-6D21-4DF4-8A30-D3B1740BA6A1}" srcOrd="0" destOrd="0" presId="urn:microsoft.com/office/officeart/2008/layout/VerticalCurvedList"/>
    <dgm:cxn modelId="{8EA5C00A-C15A-4690-8D37-167BD01D8111}" type="presParOf" srcId="{49BED102-1FD2-4193-A9DE-3A39546EBC8F}" destId="{8EAB0B68-866B-4E25-A96C-6ACF9D581B24}" srcOrd="5" destOrd="0" presId="urn:microsoft.com/office/officeart/2008/layout/VerticalCurvedList"/>
    <dgm:cxn modelId="{2C5CC3F7-527D-4243-9592-382EF618514A}" type="presParOf" srcId="{49BED102-1FD2-4193-A9DE-3A39546EBC8F}" destId="{E52026F0-8BD4-4BEA-B8A0-5ACFE5ABF8BC}" srcOrd="6" destOrd="0" presId="urn:microsoft.com/office/officeart/2008/layout/VerticalCurvedList"/>
    <dgm:cxn modelId="{F268C6F6-4037-4F74-94A8-A7CDA6F326BB}" type="presParOf" srcId="{E52026F0-8BD4-4BEA-B8A0-5ACFE5ABF8BC}" destId="{4F4573F7-8744-4BB4-9D92-37FA0BD7E0F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C7C849-5311-4B1A-9497-05F915821EF0}" type="doc">
      <dgm:prSet loTypeId="urn:microsoft.com/office/officeart/2005/8/layout/hProcess7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E6393CD3-A7E1-43E2-8E9B-8E3D51ECCAC3}">
      <dgm:prSet phldrT="[Texto]"/>
      <dgm:spPr/>
      <dgm:t>
        <a:bodyPr/>
        <a:lstStyle/>
        <a:p>
          <a:r>
            <a:rPr lang="es-PE" dirty="0" smtClean="0"/>
            <a:t>1</a:t>
          </a:r>
          <a:endParaRPr lang="es-PE" dirty="0"/>
        </a:p>
      </dgm:t>
    </dgm:pt>
    <dgm:pt modelId="{714DF3ED-FC2E-4541-9B73-5A735BB6CC16}" type="parTrans" cxnId="{E83D962A-A632-4DC7-BD0A-5A428E76600E}">
      <dgm:prSet/>
      <dgm:spPr/>
      <dgm:t>
        <a:bodyPr/>
        <a:lstStyle/>
        <a:p>
          <a:endParaRPr lang="es-PE"/>
        </a:p>
      </dgm:t>
    </dgm:pt>
    <dgm:pt modelId="{8082226A-88B4-4C04-A3FB-767D661F4587}" type="sibTrans" cxnId="{E83D962A-A632-4DC7-BD0A-5A428E76600E}">
      <dgm:prSet/>
      <dgm:spPr/>
      <dgm:t>
        <a:bodyPr/>
        <a:lstStyle/>
        <a:p>
          <a:endParaRPr lang="es-PE"/>
        </a:p>
      </dgm:t>
    </dgm:pt>
    <dgm:pt modelId="{8C18BA55-5AE4-469F-9E6A-81A907132400}">
      <dgm:prSet phldrT="[Texto]"/>
      <dgm:spPr/>
      <dgm:t>
        <a:bodyPr/>
        <a:lstStyle/>
        <a:p>
          <a:r>
            <a:rPr lang="es-PE" dirty="0" smtClean="0"/>
            <a:t>Pueden reconocer y seleccionar específicos iones.</a:t>
          </a:r>
          <a:endParaRPr lang="es-PE" dirty="0"/>
        </a:p>
      </dgm:t>
    </dgm:pt>
    <dgm:pt modelId="{BA90F3F0-CF63-4DEF-A839-18BB0CD9878F}" type="parTrans" cxnId="{0D80E074-252E-4994-8B02-5BFC0183D8E8}">
      <dgm:prSet/>
      <dgm:spPr/>
      <dgm:t>
        <a:bodyPr/>
        <a:lstStyle/>
        <a:p>
          <a:endParaRPr lang="es-PE"/>
        </a:p>
      </dgm:t>
    </dgm:pt>
    <dgm:pt modelId="{52D69F23-1946-43D1-9224-F7B6D47C5EB8}" type="sibTrans" cxnId="{0D80E074-252E-4994-8B02-5BFC0183D8E8}">
      <dgm:prSet/>
      <dgm:spPr/>
      <dgm:t>
        <a:bodyPr/>
        <a:lstStyle/>
        <a:p>
          <a:endParaRPr lang="es-PE"/>
        </a:p>
      </dgm:t>
    </dgm:pt>
    <dgm:pt modelId="{99969362-FE8E-447C-A712-3373B03B7AFA}">
      <dgm:prSet phldrT="[Texto]"/>
      <dgm:spPr/>
      <dgm:t>
        <a:bodyPr/>
        <a:lstStyle/>
        <a:p>
          <a:r>
            <a:rPr lang="es-PE" dirty="0" smtClean="0"/>
            <a:t>2</a:t>
          </a:r>
          <a:endParaRPr lang="es-PE" dirty="0"/>
        </a:p>
      </dgm:t>
    </dgm:pt>
    <dgm:pt modelId="{78AFA026-02F3-4C92-A832-476C28DF18C4}" type="parTrans" cxnId="{019E6F85-A99A-4767-85C7-0C860692AAEC}">
      <dgm:prSet/>
      <dgm:spPr/>
      <dgm:t>
        <a:bodyPr/>
        <a:lstStyle/>
        <a:p>
          <a:endParaRPr lang="es-PE"/>
        </a:p>
      </dgm:t>
    </dgm:pt>
    <dgm:pt modelId="{B7633820-A961-4A0F-9C3F-E59D4606A13B}" type="sibTrans" cxnId="{019E6F85-A99A-4767-85C7-0C860692AAEC}">
      <dgm:prSet/>
      <dgm:spPr/>
      <dgm:t>
        <a:bodyPr/>
        <a:lstStyle/>
        <a:p>
          <a:endParaRPr lang="es-PE"/>
        </a:p>
      </dgm:t>
    </dgm:pt>
    <dgm:pt modelId="{8C15360A-FB3F-41F1-95EF-3FECAB28A65C}">
      <dgm:prSet phldrT="[Texto]"/>
      <dgm:spPr/>
      <dgm:t>
        <a:bodyPr/>
        <a:lstStyle/>
        <a:p>
          <a:r>
            <a:rPr lang="es-PE" dirty="0" smtClean="0"/>
            <a:t>Se abren y cierran, en respuesta a señales específicas sean </a:t>
          </a:r>
          <a:r>
            <a:rPr lang="es-PE" b="1" dirty="0" smtClean="0">
              <a:solidFill>
                <a:schemeClr val="accent5"/>
              </a:solidFill>
            </a:rPr>
            <a:t>eléctricas</a:t>
          </a:r>
          <a:r>
            <a:rPr lang="es-PE" dirty="0" smtClean="0"/>
            <a:t>, </a:t>
          </a:r>
          <a:r>
            <a:rPr lang="es-PE" b="1" dirty="0" smtClean="0">
              <a:solidFill>
                <a:srgbClr val="0070C0"/>
              </a:solidFill>
            </a:rPr>
            <a:t>mecánicas</a:t>
          </a:r>
          <a:r>
            <a:rPr lang="es-PE" dirty="0" smtClean="0"/>
            <a:t> o </a:t>
          </a:r>
          <a:r>
            <a:rPr lang="es-PE" b="1" dirty="0" smtClean="0">
              <a:solidFill>
                <a:srgbClr val="FFC000"/>
              </a:solidFill>
            </a:rPr>
            <a:t>químicas</a:t>
          </a:r>
          <a:r>
            <a:rPr lang="es-PE" dirty="0" smtClean="0"/>
            <a:t>.</a:t>
          </a:r>
          <a:endParaRPr lang="es-PE" dirty="0"/>
        </a:p>
      </dgm:t>
    </dgm:pt>
    <dgm:pt modelId="{94490FE0-CAB0-4E4A-AB3D-7F578101831D}" type="parTrans" cxnId="{0DBF0162-3BE4-4D1E-8593-1FF8A4F57CC6}">
      <dgm:prSet/>
      <dgm:spPr/>
      <dgm:t>
        <a:bodyPr/>
        <a:lstStyle/>
        <a:p>
          <a:endParaRPr lang="es-PE"/>
        </a:p>
      </dgm:t>
    </dgm:pt>
    <dgm:pt modelId="{17F1827C-2B8F-4F6D-9888-DEBDE3093A23}" type="sibTrans" cxnId="{0DBF0162-3BE4-4D1E-8593-1FF8A4F57CC6}">
      <dgm:prSet/>
      <dgm:spPr/>
      <dgm:t>
        <a:bodyPr/>
        <a:lstStyle/>
        <a:p>
          <a:endParaRPr lang="es-PE"/>
        </a:p>
      </dgm:t>
    </dgm:pt>
    <dgm:pt modelId="{A5901AF1-BE02-4E02-B186-5E77EFBC0564}">
      <dgm:prSet phldrT="[Texto]"/>
      <dgm:spPr/>
      <dgm:t>
        <a:bodyPr/>
        <a:lstStyle/>
        <a:p>
          <a:r>
            <a:rPr lang="es-PE" dirty="0" smtClean="0"/>
            <a:t>3</a:t>
          </a:r>
          <a:endParaRPr lang="es-PE" dirty="0"/>
        </a:p>
      </dgm:t>
    </dgm:pt>
    <dgm:pt modelId="{B1D5F10A-B0E6-438C-BCC4-7AC9C142A189}" type="parTrans" cxnId="{21C6A275-E723-48CE-BC05-41FCED07C51A}">
      <dgm:prSet/>
      <dgm:spPr/>
      <dgm:t>
        <a:bodyPr/>
        <a:lstStyle/>
        <a:p>
          <a:endParaRPr lang="es-PE"/>
        </a:p>
      </dgm:t>
    </dgm:pt>
    <dgm:pt modelId="{EE055A3B-8CED-4FFD-BCB4-C729950DDF40}" type="sibTrans" cxnId="{21C6A275-E723-48CE-BC05-41FCED07C51A}">
      <dgm:prSet/>
      <dgm:spPr/>
      <dgm:t>
        <a:bodyPr/>
        <a:lstStyle/>
        <a:p>
          <a:endParaRPr lang="es-PE"/>
        </a:p>
      </dgm:t>
    </dgm:pt>
    <dgm:pt modelId="{D0B353CB-3CF0-4BC1-9369-C5968387551B}">
      <dgm:prSet phldrT="[Texto]"/>
      <dgm:spPr/>
      <dgm:t>
        <a:bodyPr/>
        <a:lstStyle/>
        <a:p>
          <a:r>
            <a:rPr lang="es-PE" dirty="0" smtClean="0"/>
            <a:t>Pueden conducir iones a través de la membrana celular.</a:t>
          </a:r>
          <a:endParaRPr lang="es-PE" dirty="0"/>
        </a:p>
      </dgm:t>
    </dgm:pt>
    <dgm:pt modelId="{0C714DA8-CE64-4173-B0AE-35FDE035917C}" type="parTrans" cxnId="{500D614C-880A-43BC-8E16-85906DB5F862}">
      <dgm:prSet/>
      <dgm:spPr/>
      <dgm:t>
        <a:bodyPr/>
        <a:lstStyle/>
        <a:p>
          <a:endParaRPr lang="es-PE"/>
        </a:p>
      </dgm:t>
    </dgm:pt>
    <dgm:pt modelId="{81BA81DB-57AF-4B96-A058-78712DFB0FB9}" type="sibTrans" cxnId="{500D614C-880A-43BC-8E16-85906DB5F862}">
      <dgm:prSet/>
      <dgm:spPr/>
      <dgm:t>
        <a:bodyPr/>
        <a:lstStyle/>
        <a:p>
          <a:endParaRPr lang="es-PE"/>
        </a:p>
      </dgm:t>
    </dgm:pt>
    <dgm:pt modelId="{AAB626AC-6647-404F-B87C-0F9D126D144A}" type="pres">
      <dgm:prSet presAssocID="{5CC7C849-5311-4B1A-9497-05F915821EF0}" presName="Name0" presStyleCnt="0">
        <dgm:presLayoutVars>
          <dgm:dir/>
          <dgm:animLvl val="lvl"/>
          <dgm:resizeHandles val="exact"/>
        </dgm:presLayoutVars>
      </dgm:prSet>
      <dgm:spPr/>
    </dgm:pt>
    <dgm:pt modelId="{3433C0DE-76D7-48AD-B7C9-3A4C3BE685BF}" type="pres">
      <dgm:prSet presAssocID="{E6393CD3-A7E1-43E2-8E9B-8E3D51ECCAC3}" presName="compositeNode" presStyleCnt="0">
        <dgm:presLayoutVars>
          <dgm:bulletEnabled val="1"/>
        </dgm:presLayoutVars>
      </dgm:prSet>
      <dgm:spPr/>
    </dgm:pt>
    <dgm:pt modelId="{08919F35-924D-47FD-B27A-0E064BC35EA0}" type="pres">
      <dgm:prSet presAssocID="{E6393CD3-A7E1-43E2-8E9B-8E3D51ECCAC3}" presName="bgRect" presStyleLbl="node1" presStyleIdx="0" presStyleCnt="3"/>
      <dgm:spPr/>
    </dgm:pt>
    <dgm:pt modelId="{ACEB847E-D9FF-4320-9BEA-D8C0591F5672}" type="pres">
      <dgm:prSet presAssocID="{E6393CD3-A7E1-43E2-8E9B-8E3D51ECCAC3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5926AE88-1127-4A3B-98E5-105CBFBA9D0C}" type="pres">
      <dgm:prSet presAssocID="{E6393CD3-A7E1-43E2-8E9B-8E3D51ECCAC3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1D79DE8-571F-49C7-B852-8AB8A3D7F044}" type="pres">
      <dgm:prSet presAssocID="{8082226A-88B4-4C04-A3FB-767D661F4587}" presName="hSp" presStyleCnt="0"/>
      <dgm:spPr/>
    </dgm:pt>
    <dgm:pt modelId="{7645335D-6686-4077-9C66-47574CE5E868}" type="pres">
      <dgm:prSet presAssocID="{8082226A-88B4-4C04-A3FB-767D661F4587}" presName="vProcSp" presStyleCnt="0"/>
      <dgm:spPr/>
    </dgm:pt>
    <dgm:pt modelId="{709FBE43-4690-4559-AB21-7CA44B2EB3F5}" type="pres">
      <dgm:prSet presAssocID="{8082226A-88B4-4C04-A3FB-767D661F4587}" presName="vSp1" presStyleCnt="0"/>
      <dgm:spPr/>
    </dgm:pt>
    <dgm:pt modelId="{A84D0C41-DF11-498F-9ED7-47287E5AFE87}" type="pres">
      <dgm:prSet presAssocID="{8082226A-88B4-4C04-A3FB-767D661F4587}" presName="simulatedConn" presStyleLbl="solidFgAcc1" presStyleIdx="0" presStyleCnt="2"/>
      <dgm:spPr/>
    </dgm:pt>
    <dgm:pt modelId="{67378D99-9569-4BE7-9607-334263369AE5}" type="pres">
      <dgm:prSet presAssocID="{8082226A-88B4-4C04-A3FB-767D661F4587}" presName="vSp2" presStyleCnt="0"/>
      <dgm:spPr/>
    </dgm:pt>
    <dgm:pt modelId="{54935AEE-3B2A-4743-89BF-027D97771489}" type="pres">
      <dgm:prSet presAssocID="{8082226A-88B4-4C04-A3FB-767D661F4587}" presName="sibTrans" presStyleCnt="0"/>
      <dgm:spPr/>
    </dgm:pt>
    <dgm:pt modelId="{5B1FF85F-3786-4B19-88BB-8C5D2B44FE0D}" type="pres">
      <dgm:prSet presAssocID="{99969362-FE8E-447C-A712-3373B03B7AFA}" presName="compositeNode" presStyleCnt="0">
        <dgm:presLayoutVars>
          <dgm:bulletEnabled val="1"/>
        </dgm:presLayoutVars>
      </dgm:prSet>
      <dgm:spPr/>
    </dgm:pt>
    <dgm:pt modelId="{C478DA55-53E7-44D3-8311-666E18CE1CBA}" type="pres">
      <dgm:prSet presAssocID="{99969362-FE8E-447C-A712-3373B03B7AFA}" presName="bgRect" presStyleLbl="node1" presStyleIdx="1" presStyleCnt="3"/>
      <dgm:spPr/>
      <dgm:t>
        <a:bodyPr/>
        <a:lstStyle/>
        <a:p>
          <a:endParaRPr lang="es-PE"/>
        </a:p>
      </dgm:t>
    </dgm:pt>
    <dgm:pt modelId="{C778254A-6427-4F90-9EC9-03497A8FC72A}" type="pres">
      <dgm:prSet presAssocID="{99969362-FE8E-447C-A712-3373B03B7AFA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F53A937-9B1E-44E7-BBB9-0A52D99ABA1A}" type="pres">
      <dgm:prSet presAssocID="{99969362-FE8E-447C-A712-3373B03B7AFA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482E0DE-DB9A-45C7-9493-C1665C65A442}" type="pres">
      <dgm:prSet presAssocID="{B7633820-A961-4A0F-9C3F-E59D4606A13B}" presName="hSp" presStyleCnt="0"/>
      <dgm:spPr/>
    </dgm:pt>
    <dgm:pt modelId="{CAE81C47-9ED8-4C95-9CA9-AA49BC0E74FF}" type="pres">
      <dgm:prSet presAssocID="{B7633820-A961-4A0F-9C3F-E59D4606A13B}" presName="vProcSp" presStyleCnt="0"/>
      <dgm:spPr/>
    </dgm:pt>
    <dgm:pt modelId="{C8327896-94FC-4428-B1DD-0A4E57A45C2E}" type="pres">
      <dgm:prSet presAssocID="{B7633820-A961-4A0F-9C3F-E59D4606A13B}" presName="vSp1" presStyleCnt="0"/>
      <dgm:spPr/>
    </dgm:pt>
    <dgm:pt modelId="{006615E9-5E50-4290-9EB1-0FABB32A808A}" type="pres">
      <dgm:prSet presAssocID="{B7633820-A961-4A0F-9C3F-E59D4606A13B}" presName="simulatedConn" presStyleLbl="solidFgAcc1" presStyleIdx="1" presStyleCnt="2"/>
      <dgm:spPr/>
    </dgm:pt>
    <dgm:pt modelId="{82423425-369B-423A-925F-2E60CF81B19C}" type="pres">
      <dgm:prSet presAssocID="{B7633820-A961-4A0F-9C3F-E59D4606A13B}" presName="vSp2" presStyleCnt="0"/>
      <dgm:spPr/>
    </dgm:pt>
    <dgm:pt modelId="{8D33B81F-4FAD-4523-93BD-8DBAEC4F5EC5}" type="pres">
      <dgm:prSet presAssocID="{B7633820-A961-4A0F-9C3F-E59D4606A13B}" presName="sibTrans" presStyleCnt="0"/>
      <dgm:spPr/>
    </dgm:pt>
    <dgm:pt modelId="{2AAEF978-BF29-44D7-BD64-423200126387}" type="pres">
      <dgm:prSet presAssocID="{A5901AF1-BE02-4E02-B186-5E77EFBC0564}" presName="compositeNode" presStyleCnt="0">
        <dgm:presLayoutVars>
          <dgm:bulletEnabled val="1"/>
        </dgm:presLayoutVars>
      </dgm:prSet>
      <dgm:spPr/>
    </dgm:pt>
    <dgm:pt modelId="{C8970E4C-4C8C-4711-A7B0-95B15521E55E}" type="pres">
      <dgm:prSet presAssocID="{A5901AF1-BE02-4E02-B186-5E77EFBC0564}" presName="bgRect" presStyleLbl="node1" presStyleIdx="2" presStyleCnt="3"/>
      <dgm:spPr/>
    </dgm:pt>
    <dgm:pt modelId="{D79002AC-AD2D-40B5-98C2-B04236915C59}" type="pres">
      <dgm:prSet presAssocID="{A5901AF1-BE02-4E02-B186-5E77EFBC0564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2F7D56D7-CE17-4EF4-9936-C84117ABCACF}" type="pres">
      <dgm:prSet presAssocID="{A5901AF1-BE02-4E02-B186-5E77EFBC0564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7724957-8390-4608-9B1B-F9A9E44623E9}" type="presOf" srcId="{8C18BA55-5AE4-469F-9E6A-81A907132400}" destId="{5926AE88-1127-4A3B-98E5-105CBFBA9D0C}" srcOrd="0" destOrd="0" presId="urn:microsoft.com/office/officeart/2005/8/layout/hProcess7"/>
    <dgm:cxn modelId="{AEADE023-102B-44D9-B21F-AFE9198E9376}" type="presOf" srcId="{A5901AF1-BE02-4E02-B186-5E77EFBC0564}" destId="{D79002AC-AD2D-40B5-98C2-B04236915C59}" srcOrd="1" destOrd="0" presId="urn:microsoft.com/office/officeart/2005/8/layout/hProcess7"/>
    <dgm:cxn modelId="{695987D1-AB69-420B-87BF-D0F98A9EF38D}" type="presOf" srcId="{D0B353CB-3CF0-4BC1-9369-C5968387551B}" destId="{2F7D56D7-CE17-4EF4-9936-C84117ABCACF}" srcOrd="0" destOrd="0" presId="urn:microsoft.com/office/officeart/2005/8/layout/hProcess7"/>
    <dgm:cxn modelId="{A11C4278-8FC8-4C03-ABC5-B04493B1D4C8}" type="presOf" srcId="{E6393CD3-A7E1-43E2-8E9B-8E3D51ECCAC3}" destId="{ACEB847E-D9FF-4320-9BEA-D8C0591F5672}" srcOrd="1" destOrd="0" presId="urn:microsoft.com/office/officeart/2005/8/layout/hProcess7"/>
    <dgm:cxn modelId="{3D1DACD9-0ABC-4A18-996E-DEF372E182F0}" type="presOf" srcId="{A5901AF1-BE02-4E02-B186-5E77EFBC0564}" destId="{C8970E4C-4C8C-4711-A7B0-95B15521E55E}" srcOrd="0" destOrd="0" presId="urn:microsoft.com/office/officeart/2005/8/layout/hProcess7"/>
    <dgm:cxn modelId="{C9E653E3-F359-4A6A-8337-24F652627A37}" type="presOf" srcId="{E6393CD3-A7E1-43E2-8E9B-8E3D51ECCAC3}" destId="{08919F35-924D-47FD-B27A-0E064BC35EA0}" srcOrd="0" destOrd="0" presId="urn:microsoft.com/office/officeart/2005/8/layout/hProcess7"/>
    <dgm:cxn modelId="{019E6F85-A99A-4767-85C7-0C860692AAEC}" srcId="{5CC7C849-5311-4B1A-9497-05F915821EF0}" destId="{99969362-FE8E-447C-A712-3373B03B7AFA}" srcOrd="1" destOrd="0" parTransId="{78AFA026-02F3-4C92-A832-476C28DF18C4}" sibTransId="{B7633820-A961-4A0F-9C3F-E59D4606A13B}"/>
    <dgm:cxn modelId="{21C6A275-E723-48CE-BC05-41FCED07C51A}" srcId="{5CC7C849-5311-4B1A-9497-05F915821EF0}" destId="{A5901AF1-BE02-4E02-B186-5E77EFBC0564}" srcOrd="2" destOrd="0" parTransId="{B1D5F10A-B0E6-438C-BCC4-7AC9C142A189}" sibTransId="{EE055A3B-8CED-4FFD-BCB4-C729950DDF40}"/>
    <dgm:cxn modelId="{E83D962A-A632-4DC7-BD0A-5A428E76600E}" srcId="{5CC7C849-5311-4B1A-9497-05F915821EF0}" destId="{E6393CD3-A7E1-43E2-8E9B-8E3D51ECCAC3}" srcOrd="0" destOrd="0" parTransId="{714DF3ED-FC2E-4541-9B73-5A735BB6CC16}" sibTransId="{8082226A-88B4-4C04-A3FB-767D661F4587}"/>
    <dgm:cxn modelId="{500D614C-880A-43BC-8E16-85906DB5F862}" srcId="{A5901AF1-BE02-4E02-B186-5E77EFBC0564}" destId="{D0B353CB-3CF0-4BC1-9369-C5968387551B}" srcOrd="0" destOrd="0" parTransId="{0C714DA8-CE64-4173-B0AE-35FDE035917C}" sibTransId="{81BA81DB-57AF-4B96-A058-78712DFB0FB9}"/>
    <dgm:cxn modelId="{0DBF0162-3BE4-4D1E-8593-1FF8A4F57CC6}" srcId="{99969362-FE8E-447C-A712-3373B03B7AFA}" destId="{8C15360A-FB3F-41F1-95EF-3FECAB28A65C}" srcOrd="0" destOrd="0" parTransId="{94490FE0-CAB0-4E4A-AB3D-7F578101831D}" sibTransId="{17F1827C-2B8F-4F6D-9888-DEBDE3093A23}"/>
    <dgm:cxn modelId="{0D80E074-252E-4994-8B02-5BFC0183D8E8}" srcId="{E6393CD3-A7E1-43E2-8E9B-8E3D51ECCAC3}" destId="{8C18BA55-5AE4-469F-9E6A-81A907132400}" srcOrd="0" destOrd="0" parTransId="{BA90F3F0-CF63-4DEF-A839-18BB0CD9878F}" sibTransId="{52D69F23-1946-43D1-9224-F7B6D47C5EB8}"/>
    <dgm:cxn modelId="{BC2B1041-6297-4D91-8DAA-12247675B640}" type="presOf" srcId="{5CC7C849-5311-4B1A-9497-05F915821EF0}" destId="{AAB626AC-6647-404F-B87C-0F9D126D144A}" srcOrd="0" destOrd="0" presId="urn:microsoft.com/office/officeart/2005/8/layout/hProcess7"/>
    <dgm:cxn modelId="{0826DF5E-63D8-4998-8464-55CF667F5ACD}" type="presOf" srcId="{8C15360A-FB3F-41F1-95EF-3FECAB28A65C}" destId="{9F53A937-9B1E-44E7-BBB9-0A52D99ABA1A}" srcOrd="0" destOrd="0" presId="urn:microsoft.com/office/officeart/2005/8/layout/hProcess7"/>
    <dgm:cxn modelId="{9832113B-0492-4B3A-BF92-7059989989D2}" type="presOf" srcId="{99969362-FE8E-447C-A712-3373B03B7AFA}" destId="{C478DA55-53E7-44D3-8311-666E18CE1CBA}" srcOrd="0" destOrd="0" presId="urn:microsoft.com/office/officeart/2005/8/layout/hProcess7"/>
    <dgm:cxn modelId="{C31EEEEE-FEDB-4805-A8A7-A0D345FDB521}" type="presOf" srcId="{99969362-FE8E-447C-A712-3373B03B7AFA}" destId="{C778254A-6427-4F90-9EC9-03497A8FC72A}" srcOrd="1" destOrd="0" presId="urn:microsoft.com/office/officeart/2005/8/layout/hProcess7"/>
    <dgm:cxn modelId="{B3F74C72-EE1E-4CD4-AC1F-0CE1031BE2E1}" type="presParOf" srcId="{AAB626AC-6647-404F-B87C-0F9D126D144A}" destId="{3433C0DE-76D7-48AD-B7C9-3A4C3BE685BF}" srcOrd="0" destOrd="0" presId="urn:microsoft.com/office/officeart/2005/8/layout/hProcess7"/>
    <dgm:cxn modelId="{D7912174-B6E2-47BD-8D9F-AF456D0F28CE}" type="presParOf" srcId="{3433C0DE-76D7-48AD-B7C9-3A4C3BE685BF}" destId="{08919F35-924D-47FD-B27A-0E064BC35EA0}" srcOrd="0" destOrd="0" presId="urn:microsoft.com/office/officeart/2005/8/layout/hProcess7"/>
    <dgm:cxn modelId="{E0A8A983-F910-485C-82C2-7D83F97F8935}" type="presParOf" srcId="{3433C0DE-76D7-48AD-B7C9-3A4C3BE685BF}" destId="{ACEB847E-D9FF-4320-9BEA-D8C0591F5672}" srcOrd="1" destOrd="0" presId="urn:microsoft.com/office/officeart/2005/8/layout/hProcess7"/>
    <dgm:cxn modelId="{25FB6307-2AD6-4129-BF07-7842CD32772A}" type="presParOf" srcId="{3433C0DE-76D7-48AD-B7C9-3A4C3BE685BF}" destId="{5926AE88-1127-4A3B-98E5-105CBFBA9D0C}" srcOrd="2" destOrd="0" presId="urn:microsoft.com/office/officeart/2005/8/layout/hProcess7"/>
    <dgm:cxn modelId="{901D175E-B6A0-4A33-87C3-E448BBD1FFA2}" type="presParOf" srcId="{AAB626AC-6647-404F-B87C-0F9D126D144A}" destId="{E1D79DE8-571F-49C7-B852-8AB8A3D7F044}" srcOrd="1" destOrd="0" presId="urn:microsoft.com/office/officeart/2005/8/layout/hProcess7"/>
    <dgm:cxn modelId="{780F09BB-133D-46A7-90AA-C0053AD02A8B}" type="presParOf" srcId="{AAB626AC-6647-404F-B87C-0F9D126D144A}" destId="{7645335D-6686-4077-9C66-47574CE5E868}" srcOrd="2" destOrd="0" presId="urn:microsoft.com/office/officeart/2005/8/layout/hProcess7"/>
    <dgm:cxn modelId="{1B509BD9-7613-4E11-9060-FDD3111B1715}" type="presParOf" srcId="{7645335D-6686-4077-9C66-47574CE5E868}" destId="{709FBE43-4690-4559-AB21-7CA44B2EB3F5}" srcOrd="0" destOrd="0" presId="urn:microsoft.com/office/officeart/2005/8/layout/hProcess7"/>
    <dgm:cxn modelId="{0656A0B2-9A2A-4B9F-AA78-2C4901A749BB}" type="presParOf" srcId="{7645335D-6686-4077-9C66-47574CE5E868}" destId="{A84D0C41-DF11-498F-9ED7-47287E5AFE87}" srcOrd="1" destOrd="0" presId="urn:microsoft.com/office/officeart/2005/8/layout/hProcess7"/>
    <dgm:cxn modelId="{02077DB8-0C95-4806-8D4E-8016F32D5E44}" type="presParOf" srcId="{7645335D-6686-4077-9C66-47574CE5E868}" destId="{67378D99-9569-4BE7-9607-334263369AE5}" srcOrd="2" destOrd="0" presId="urn:microsoft.com/office/officeart/2005/8/layout/hProcess7"/>
    <dgm:cxn modelId="{493596EC-E38C-4200-B7C9-8DD4F14EEE40}" type="presParOf" srcId="{AAB626AC-6647-404F-B87C-0F9D126D144A}" destId="{54935AEE-3B2A-4743-89BF-027D97771489}" srcOrd="3" destOrd="0" presId="urn:microsoft.com/office/officeart/2005/8/layout/hProcess7"/>
    <dgm:cxn modelId="{1337DB1D-A73A-43EC-AA51-7BE972784373}" type="presParOf" srcId="{AAB626AC-6647-404F-B87C-0F9D126D144A}" destId="{5B1FF85F-3786-4B19-88BB-8C5D2B44FE0D}" srcOrd="4" destOrd="0" presId="urn:microsoft.com/office/officeart/2005/8/layout/hProcess7"/>
    <dgm:cxn modelId="{CF2E9DC6-539E-4055-BC10-0CE19069A109}" type="presParOf" srcId="{5B1FF85F-3786-4B19-88BB-8C5D2B44FE0D}" destId="{C478DA55-53E7-44D3-8311-666E18CE1CBA}" srcOrd="0" destOrd="0" presId="urn:microsoft.com/office/officeart/2005/8/layout/hProcess7"/>
    <dgm:cxn modelId="{4A66923C-8A2F-453B-B1BA-3931F0FA6EDF}" type="presParOf" srcId="{5B1FF85F-3786-4B19-88BB-8C5D2B44FE0D}" destId="{C778254A-6427-4F90-9EC9-03497A8FC72A}" srcOrd="1" destOrd="0" presId="urn:microsoft.com/office/officeart/2005/8/layout/hProcess7"/>
    <dgm:cxn modelId="{3A14198A-D266-47E0-A2F0-06B1D3B33FD7}" type="presParOf" srcId="{5B1FF85F-3786-4B19-88BB-8C5D2B44FE0D}" destId="{9F53A937-9B1E-44E7-BBB9-0A52D99ABA1A}" srcOrd="2" destOrd="0" presId="urn:microsoft.com/office/officeart/2005/8/layout/hProcess7"/>
    <dgm:cxn modelId="{6AFC8D52-6118-4600-8696-06BA07B2E978}" type="presParOf" srcId="{AAB626AC-6647-404F-B87C-0F9D126D144A}" destId="{4482E0DE-DB9A-45C7-9493-C1665C65A442}" srcOrd="5" destOrd="0" presId="urn:microsoft.com/office/officeart/2005/8/layout/hProcess7"/>
    <dgm:cxn modelId="{81615F36-2635-47A0-92BE-531451BA2393}" type="presParOf" srcId="{AAB626AC-6647-404F-B87C-0F9D126D144A}" destId="{CAE81C47-9ED8-4C95-9CA9-AA49BC0E74FF}" srcOrd="6" destOrd="0" presId="urn:microsoft.com/office/officeart/2005/8/layout/hProcess7"/>
    <dgm:cxn modelId="{87210411-23CC-4457-9A8C-B6BC6FA2C1A1}" type="presParOf" srcId="{CAE81C47-9ED8-4C95-9CA9-AA49BC0E74FF}" destId="{C8327896-94FC-4428-B1DD-0A4E57A45C2E}" srcOrd="0" destOrd="0" presId="urn:microsoft.com/office/officeart/2005/8/layout/hProcess7"/>
    <dgm:cxn modelId="{007C1E18-C4D0-405E-8D42-350C66B8DB76}" type="presParOf" srcId="{CAE81C47-9ED8-4C95-9CA9-AA49BC0E74FF}" destId="{006615E9-5E50-4290-9EB1-0FABB32A808A}" srcOrd="1" destOrd="0" presId="urn:microsoft.com/office/officeart/2005/8/layout/hProcess7"/>
    <dgm:cxn modelId="{4A6864AE-83BA-498D-82D7-FECD125418FC}" type="presParOf" srcId="{CAE81C47-9ED8-4C95-9CA9-AA49BC0E74FF}" destId="{82423425-369B-423A-925F-2E60CF81B19C}" srcOrd="2" destOrd="0" presId="urn:microsoft.com/office/officeart/2005/8/layout/hProcess7"/>
    <dgm:cxn modelId="{940E13EF-C7EB-4EBE-8F30-48D5B1C0CC59}" type="presParOf" srcId="{AAB626AC-6647-404F-B87C-0F9D126D144A}" destId="{8D33B81F-4FAD-4523-93BD-8DBAEC4F5EC5}" srcOrd="7" destOrd="0" presId="urn:microsoft.com/office/officeart/2005/8/layout/hProcess7"/>
    <dgm:cxn modelId="{9208F391-DB93-49D1-9A70-D673DE2A19C7}" type="presParOf" srcId="{AAB626AC-6647-404F-B87C-0F9D126D144A}" destId="{2AAEF978-BF29-44D7-BD64-423200126387}" srcOrd="8" destOrd="0" presId="urn:microsoft.com/office/officeart/2005/8/layout/hProcess7"/>
    <dgm:cxn modelId="{A1A68EF4-464B-4EA9-9B4B-F1B61217AADF}" type="presParOf" srcId="{2AAEF978-BF29-44D7-BD64-423200126387}" destId="{C8970E4C-4C8C-4711-A7B0-95B15521E55E}" srcOrd="0" destOrd="0" presId="urn:microsoft.com/office/officeart/2005/8/layout/hProcess7"/>
    <dgm:cxn modelId="{455CA231-FB2B-4698-B51E-230D115A3D2B}" type="presParOf" srcId="{2AAEF978-BF29-44D7-BD64-423200126387}" destId="{D79002AC-AD2D-40B5-98C2-B04236915C59}" srcOrd="1" destOrd="0" presId="urn:microsoft.com/office/officeart/2005/8/layout/hProcess7"/>
    <dgm:cxn modelId="{D9AA41F9-E8FC-4609-91A8-E2A2E83C5181}" type="presParOf" srcId="{2AAEF978-BF29-44D7-BD64-423200126387}" destId="{2F7D56D7-CE17-4EF4-9936-C84117ABCAC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8C7C0-2A6F-4188-BD6C-10A9D39E6872}">
      <dsp:nvSpPr>
        <dsp:cNvPr id="0" name=""/>
        <dsp:cNvSpPr/>
      </dsp:nvSpPr>
      <dsp:spPr>
        <a:xfrm>
          <a:off x="-4177647" y="-641060"/>
          <a:ext cx="4977820" cy="4977820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51397-44E2-4FE1-AA39-37C152B777DF}">
      <dsp:nvSpPr>
        <dsp:cNvPr id="0" name=""/>
        <dsp:cNvSpPr/>
      </dsp:nvSpPr>
      <dsp:spPr>
        <a:xfrm>
          <a:off x="514594" y="369570"/>
          <a:ext cx="9789711" cy="7391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6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900" b="1" kern="1200" dirty="0" err="1" smtClean="0">
              <a:solidFill>
                <a:srgbClr val="C00000"/>
              </a:solidFill>
            </a:rPr>
            <a:t>Voltage</a:t>
          </a:r>
          <a:r>
            <a:rPr lang="es-PE" sz="3900" kern="1200" dirty="0" err="1" smtClean="0"/>
            <a:t>-gated</a:t>
          </a:r>
          <a:r>
            <a:rPr lang="es-PE" sz="3900" kern="1200" dirty="0" smtClean="0"/>
            <a:t> </a:t>
          </a:r>
          <a:r>
            <a:rPr lang="es-PE" sz="3900" kern="1200" dirty="0" err="1" smtClean="0"/>
            <a:t>channels</a:t>
          </a:r>
          <a:endParaRPr lang="es-PE" sz="3900" kern="1200" dirty="0"/>
        </a:p>
      </dsp:txBody>
      <dsp:txXfrm>
        <a:off x="514594" y="369570"/>
        <a:ext cx="9789711" cy="739140"/>
      </dsp:txXfrm>
    </dsp:sp>
    <dsp:sp modelId="{DA65503E-8BBE-4223-ACA5-B5D7FECA2E8E}">
      <dsp:nvSpPr>
        <dsp:cNvPr id="0" name=""/>
        <dsp:cNvSpPr/>
      </dsp:nvSpPr>
      <dsp:spPr>
        <a:xfrm>
          <a:off x="52631" y="277177"/>
          <a:ext cx="923925" cy="923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74A08C-C263-4420-AF83-500A6C335EC2}">
      <dsp:nvSpPr>
        <dsp:cNvPr id="0" name=""/>
        <dsp:cNvSpPr/>
      </dsp:nvSpPr>
      <dsp:spPr>
        <a:xfrm>
          <a:off x="783271" y="1478280"/>
          <a:ext cx="9521033" cy="739140"/>
        </a:xfrm>
        <a:prstGeom prst="rect">
          <a:avLst/>
        </a:prstGeom>
        <a:gradFill rotWithShape="0">
          <a:gsLst>
            <a:gs pos="0">
              <a:schemeClr val="accent4">
                <a:hueOff val="2145400"/>
                <a:satOff val="942"/>
                <a:lumOff val="-274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2145400"/>
                <a:satOff val="942"/>
                <a:lumOff val="-274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2145400"/>
                <a:satOff val="942"/>
                <a:lumOff val="-274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6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900" b="1" kern="1200" dirty="0" err="1" smtClean="0">
              <a:solidFill>
                <a:schemeClr val="bg2"/>
              </a:solidFill>
            </a:rPr>
            <a:t>Mechanically</a:t>
          </a:r>
          <a:r>
            <a:rPr lang="es-PE" sz="3900" kern="1200" dirty="0" err="1" smtClean="0"/>
            <a:t>-gated</a:t>
          </a:r>
          <a:r>
            <a:rPr lang="es-PE" sz="3900" kern="1200" dirty="0" smtClean="0"/>
            <a:t> </a:t>
          </a:r>
          <a:r>
            <a:rPr lang="es-PE" sz="3900" kern="1200" dirty="0" err="1" smtClean="0"/>
            <a:t>channels</a:t>
          </a:r>
          <a:endParaRPr lang="es-PE" sz="3900" kern="1200" dirty="0"/>
        </a:p>
      </dsp:txBody>
      <dsp:txXfrm>
        <a:off x="783271" y="1478280"/>
        <a:ext cx="9521033" cy="739140"/>
      </dsp:txXfrm>
    </dsp:sp>
    <dsp:sp modelId="{75CF0A56-6D21-4DF4-8A30-D3B1740BA6A1}">
      <dsp:nvSpPr>
        <dsp:cNvPr id="0" name=""/>
        <dsp:cNvSpPr/>
      </dsp:nvSpPr>
      <dsp:spPr>
        <a:xfrm>
          <a:off x="321309" y="1385887"/>
          <a:ext cx="923925" cy="923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145400"/>
              <a:satOff val="942"/>
              <a:lumOff val="-2745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AB0B68-866B-4E25-A96C-6ACF9D581B24}">
      <dsp:nvSpPr>
        <dsp:cNvPr id="0" name=""/>
        <dsp:cNvSpPr/>
      </dsp:nvSpPr>
      <dsp:spPr>
        <a:xfrm>
          <a:off x="514594" y="2586990"/>
          <a:ext cx="9789711" cy="739140"/>
        </a:xfrm>
        <a:prstGeom prst="rect">
          <a:avLst/>
        </a:prstGeom>
        <a:gradFill rotWithShape="0">
          <a:gsLst>
            <a:gs pos="0">
              <a:schemeClr val="accent4">
                <a:hueOff val="4290800"/>
                <a:satOff val="1883"/>
                <a:lumOff val="-549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4290800"/>
                <a:satOff val="1883"/>
                <a:lumOff val="-549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4290800"/>
                <a:satOff val="1883"/>
                <a:lumOff val="-549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6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900" b="1" kern="1200" dirty="0" err="1" smtClean="0">
              <a:solidFill>
                <a:srgbClr val="FFC000"/>
              </a:solidFill>
            </a:rPr>
            <a:t>Ligand</a:t>
          </a:r>
          <a:r>
            <a:rPr lang="es-PE" sz="3900" kern="1200" dirty="0" err="1" smtClean="0"/>
            <a:t>-gated</a:t>
          </a:r>
          <a:r>
            <a:rPr lang="es-PE" sz="3900" kern="1200" dirty="0" smtClean="0"/>
            <a:t> </a:t>
          </a:r>
          <a:r>
            <a:rPr lang="es-PE" sz="3900" kern="1200" dirty="0" err="1" smtClean="0"/>
            <a:t>channels</a:t>
          </a:r>
          <a:endParaRPr lang="es-PE" sz="3900" kern="1200" dirty="0"/>
        </a:p>
      </dsp:txBody>
      <dsp:txXfrm>
        <a:off x="514594" y="2586990"/>
        <a:ext cx="9789711" cy="739140"/>
      </dsp:txXfrm>
    </dsp:sp>
    <dsp:sp modelId="{4F4573F7-8744-4BB4-9D92-37FA0BD7E0FC}">
      <dsp:nvSpPr>
        <dsp:cNvPr id="0" name=""/>
        <dsp:cNvSpPr/>
      </dsp:nvSpPr>
      <dsp:spPr>
        <a:xfrm>
          <a:off x="52631" y="2494597"/>
          <a:ext cx="923925" cy="923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290800"/>
              <a:satOff val="1883"/>
              <a:lumOff val="-549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19F35-924D-47FD-B27A-0E064BC35EA0}">
      <dsp:nvSpPr>
        <dsp:cNvPr id="0" name=""/>
        <dsp:cNvSpPr/>
      </dsp:nvSpPr>
      <dsp:spPr>
        <a:xfrm>
          <a:off x="783" y="0"/>
          <a:ext cx="3372022" cy="36957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177800" bIns="0" numCol="1" spcCol="1270" anchor="t" anchorCtr="0">
          <a:noAutofit/>
        </a:bodyPr>
        <a:lstStyle/>
        <a:p>
          <a:pPr lvl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000" kern="1200" dirty="0" smtClean="0"/>
            <a:t>1</a:t>
          </a:r>
          <a:endParaRPr lang="es-PE" sz="4000" kern="1200" dirty="0"/>
        </a:p>
      </dsp:txBody>
      <dsp:txXfrm rot="16200000">
        <a:off x="-1177251" y="1178034"/>
        <a:ext cx="3030474" cy="674404"/>
      </dsp:txXfrm>
    </dsp:sp>
    <dsp:sp modelId="{5926AE88-1127-4A3B-98E5-105CBFBA9D0C}">
      <dsp:nvSpPr>
        <dsp:cNvPr id="0" name=""/>
        <dsp:cNvSpPr/>
      </dsp:nvSpPr>
      <dsp:spPr>
        <a:xfrm>
          <a:off x="675188" y="0"/>
          <a:ext cx="2512156" cy="3695700"/>
        </a:xfrm>
        <a:prstGeom prst="rect">
          <a:avLst/>
        </a:prstGeom>
        <a:noFill/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0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900" kern="1200" dirty="0" smtClean="0"/>
            <a:t>Pueden reconocer y seleccionar específicos iones.</a:t>
          </a:r>
          <a:endParaRPr lang="es-PE" sz="2900" kern="1200" dirty="0"/>
        </a:p>
      </dsp:txBody>
      <dsp:txXfrm>
        <a:off x="675188" y="0"/>
        <a:ext cx="2512156" cy="3695700"/>
      </dsp:txXfrm>
    </dsp:sp>
    <dsp:sp modelId="{C478DA55-53E7-44D3-8311-666E18CE1CBA}">
      <dsp:nvSpPr>
        <dsp:cNvPr id="0" name=""/>
        <dsp:cNvSpPr/>
      </dsp:nvSpPr>
      <dsp:spPr>
        <a:xfrm>
          <a:off x="3490826" y="0"/>
          <a:ext cx="3372022" cy="36957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177800" bIns="0" numCol="1" spcCol="1270" anchor="t" anchorCtr="0">
          <a:noAutofit/>
        </a:bodyPr>
        <a:lstStyle/>
        <a:p>
          <a:pPr lvl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000" kern="1200" dirty="0" smtClean="0"/>
            <a:t>2</a:t>
          </a:r>
          <a:endParaRPr lang="es-PE" sz="4000" kern="1200" dirty="0"/>
        </a:p>
      </dsp:txBody>
      <dsp:txXfrm rot="16200000">
        <a:off x="2312791" y="1178034"/>
        <a:ext cx="3030474" cy="674404"/>
      </dsp:txXfrm>
    </dsp:sp>
    <dsp:sp modelId="{A84D0C41-DF11-498F-9ED7-47287E5AFE87}">
      <dsp:nvSpPr>
        <dsp:cNvPr id="0" name=""/>
        <dsp:cNvSpPr/>
      </dsp:nvSpPr>
      <dsp:spPr>
        <a:xfrm rot="5400000">
          <a:off x="3236205" y="2914372"/>
          <a:ext cx="542961" cy="50580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53A937-9B1E-44E7-BBB9-0A52D99ABA1A}">
      <dsp:nvSpPr>
        <dsp:cNvPr id="0" name=""/>
        <dsp:cNvSpPr/>
      </dsp:nvSpPr>
      <dsp:spPr>
        <a:xfrm>
          <a:off x="4165230" y="0"/>
          <a:ext cx="2512156" cy="3695700"/>
        </a:xfrm>
        <a:prstGeom prst="rect">
          <a:avLst/>
        </a:prstGeom>
        <a:noFill/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0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900" kern="1200" dirty="0" smtClean="0"/>
            <a:t>Se abren y cierran, en respuesta a señales específicas sean </a:t>
          </a:r>
          <a:r>
            <a:rPr lang="es-PE" sz="2900" b="1" kern="1200" dirty="0" smtClean="0">
              <a:solidFill>
                <a:schemeClr val="accent5"/>
              </a:solidFill>
            </a:rPr>
            <a:t>eléctricas</a:t>
          </a:r>
          <a:r>
            <a:rPr lang="es-PE" sz="2900" kern="1200" dirty="0" smtClean="0"/>
            <a:t>, </a:t>
          </a:r>
          <a:r>
            <a:rPr lang="es-PE" sz="2900" b="1" kern="1200" dirty="0" smtClean="0">
              <a:solidFill>
                <a:srgbClr val="0070C0"/>
              </a:solidFill>
            </a:rPr>
            <a:t>mecánicas</a:t>
          </a:r>
          <a:r>
            <a:rPr lang="es-PE" sz="2900" kern="1200" dirty="0" smtClean="0"/>
            <a:t> o </a:t>
          </a:r>
          <a:r>
            <a:rPr lang="es-PE" sz="2900" b="1" kern="1200" dirty="0" smtClean="0">
              <a:solidFill>
                <a:srgbClr val="FFC000"/>
              </a:solidFill>
            </a:rPr>
            <a:t>químicas</a:t>
          </a:r>
          <a:r>
            <a:rPr lang="es-PE" sz="2900" kern="1200" dirty="0" smtClean="0"/>
            <a:t>.</a:t>
          </a:r>
          <a:endParaRPr lang="es-PE" sz="2900" kern="1200" dirty="0"/>
        </a:p>
      </dsp:txBody>
      <dsp:txXfrm>
        <a:off x="4165230" y="0"/>
        <a:ext cx="2512156" cy="3695700"/>
      </dsp:txXfrm>
    </dsp:sp>
    <dsp:sp modelId="{C8970E4C-4C8C-4711-A7B0-95B15521E55E}">
      <dsp:nvSpPr>
        <dsp:cNvPr id="0" name=""/>
        <dsp:cNvSpPr/>
      </dsp:nvSpPr>
      <dsp:spPr>
        <a:xfrm>
          <a:off x="6980869" y="0"/>
          <a:ext cx="3372022" cy="36957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177800" bIns="0" numCol="1" spcCol="1270" anchor="t" anchorCtr="0">
          <a:noAutofit/>
        </a:bodyPr>
        <a:lstStyle/>
        <a:p>
          <a:pPr lvl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000" kern="1200" dirty="0" smtClean="0"/>
            <a:t>3</a:t>
          </a:r>
          <a:endParaRPr lang="es-PE" sz="4000" kern="1200" dirty="0"/>
        </a:p>
      </dsp:txBody>
      <dsp:txXfrm rot="16200000">
        <a:off x="5802834" y="1178034"/>
        <a:ext cx="3030474" cy="674404"/>
      </dsp:txXfrm>
    </dsp:sp>
    <dsp:sp modelId="{006615E9-5E50-4290-9EB1-0FABB32A808A}">
      <dsp:nvSpPr>
        <dsp:cNvPr id="0" name=""/>
        <dsp:cNvSpPr/>
      </dsp:nvSpPr>
      <dsp:spPr>
        <a:xfrm rot="5400000">
          <a:off x="6726248" y="2914372"/>
          <a:ext cx="542961" cy="50580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7D56D7-CE17-4EF4-9936-C84117ABCACF}">
      <dsp:nvSpPr>
        <dsp:cNvPr id="0" name=""/>
        <dsp:cNvSpPr/>
      </dsp:nvSpPr>
      <dsp:spPr>
        <a:xfrm>
          <a:off x="7655273" y="0"/>
          <a:ext cx="2512156" cy="3695700"/>
        </a:xfrm>
        <a:prstGeom prst="rect">
          <a:avLst/>
        </a:prstGeom>
        <a:noFill/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0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900" kern="1200" dirty="0" smtClean="0"/>
            <a:t>Pueden conducir iones a través de la membrana celular.</a:t>
          </a:r>
          <a:endParaRPr lang="es-PE" sz="2900" kern="1200" dirty="0"/>
        </a:p>
      </dsp:txBody>
      <dsp:txXfrm>
        <a:off x="7655273" y="0"/>
        <a:ext cx="2512156" cy="3695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BC927-DE03-4177-971C-446F88A927FC}" type="datetimeFigureOut">
              <a:rPr lang="es-PE" smtClean="0"/>
              <a:t>16/05/2017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80F0B-87F4-4770-80CF-B834791364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784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DD16EB-5204-5944-95F3-1E01DC0BE2EC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3993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88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7A6D2D-9CD8-5245-8CCB-6CB8FD3E7086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13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2A17FC7-BA82-6D4E-BFB0-1A046B44874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3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9"/>
            <a:ext cx="10968567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9ECBE-B283-4647-A73F-E7F62A26AD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4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La maquinaria </a:t>
            </a:r>
            <a:r>
              <a:rPr lang="es-PE" dirty="0" smtClean="0"/>
              <a:t>neuronal II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b="1" dirty="0" smtClean="0"/>
              <a:t>David Chaupis Meza, FLR.</a:t>
            </a:r>
          </a:p>
          <a:p>
            <a:pPr>
              <a:lnSpc>
                <a:spcPct val="100000"/>
              </a:lnSpc>
            </a:pPr>
            <a:r>
              <a:rPr lang="es-PE" dirty="0" smtClean="0"/>
              <a:t>Neurociencia computacional &amp; Biología estructural.</a:t>
            </a:r>
          </a:p>
          <a:p>
            <a:pPr>
              <a:lnSpc>
                <a:spcPct val="100000"/>
              </a:lnSpc>
            </a:pPr>
            <a:r>
              <a:rPr lang="es-PE" dirty="0" smtClean="0"/>
              <a:t>Centro Interdisciplinario de Neurociencia </a:t>
            </a:r>
            <a:r>
              <a:rPr lang="es-PE" dirty="0" err="1" smtClean="0"/>
              <a:t>Valparaiso</a:t>
            </a:r>
            <a:r>
              <a:rPr lang="es-PE" dirty="0"/>
              <a:t> </a:t>
            </a:r>
            <a:r>
              <a:rPr lang="es-PE" dirty="0" smtClean="0"/>
              <a:t>– Chile.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50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cap="none" dirty="0" smtClean="0"/>
              <a:t/>
            </a:r>
            <a:br>
              <a:rPr lang="es-PE" sz="3600" cap="none" dirty="0" smtClean="0"/>
            </a:br>
            <a:r>
              <a:rPr lang="es-PE" sz="3600" cap="none" dirty="0"/>
              <a:t/>
            </a:r>
            <a:br>
              <a:rPr lang="es-PE" sz="3600" cap="none" dirty="0"/>
            </a:br>
            <a:r>
              <a:rPr lang="es-PE" sz="3600" cap="none" dirty="0" smtClean="0"/>
              <a:t/>
            </a:r>
            <a:br>
              <a:rPr lang="es-PE" sz="3600" cap="none" dirty="0" smtClean="0"/>
            </a:br>
            <a:r>
              <a:rPr lang="es-PE" sz="3600" cap="none" dirty="0" smtClean="0"/>
              <a:t>¿Cómo pueden los </a:t>
            </a:r>
            <a:r>
              <a:rPr lang="es-PE" sz="3600" cap="none" dirty="0" smtClean="0">
                <a:solidFill>
                  <a:schemeClr val="tx2"/>
                </a:solidFill>
              </a:rPr>
              <a:t>canales iónicos </a:t>
            </a:r>
            <a:r>
              <a:rPr lang="es-PE" sz="3600" i="1" cap="none" dirty="0" smtClean="0"/>
              <a:t>conducir</a:t>
            </a:r>
            <a:r>
              <a:rPr lang="es-PE" sz="3600" cap="none" dirty="0" smtClean="0"/>
              <a:t> y ser </a:t>
            </a:r>
            <a:r>
              <a:rPr lang="es-PE" sz="3600" u="sng" cap="none" dirty="0" smtClean="0"/>
              <a:t>selectivos</a:t>
            </a:r>
            <a:r>
              <a:rPr lang="es-PE" sz="3600" cap="none" dirty="0" smtClean="0"/>
              <a:t> para ciertos iones y no otros?</a:t>
            </a:r>
            <a:endParaRPr lang="es-PE" sz="3600" cap="non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PE" dirty="0" smtClean="0"/>
              <a:t>K </a:t>
            </a:r>
            <a:r>
              <a:rPr lang="es-PE" dirty="0" err="1" smtClean="0"/>
              <a:t>crystal</a:t>
            </a:r>
            <a:r>
              <a:rPr lang="es-PE" dirty="0" smtClean="0"/>
              <a:t> </a:t>
            </a:r>
            <a:r>
              <a:rPr lang="es-PE" dirty="0" err="1" smtClean="0"/>
              <a:t>radius</a:t>
            </a:r>
            <a:r>
              <a:rPr lang="es-PE" dirty="0" smtClean="0"/>
              <a:t> = 0.1333 </a:t>
            </a:r>
            <a:r>
              <a:rPr lang="es-PE" dirty="0" err="1" smtClean="0"/>
              <a:t>nm</a:t>
            </a:r>
            <a:endParaRPr lang="es-PE" dirty="0" smtClean="0"/>
          </a:p>
          <a:p>
            <a:r>
              <a:rPr lang="es-PE" dirty="0" err="1" smtClean="0"/>
              <a:t>Na</a:t>
            </a:r>
            <a:r>
              <a:rPr lang="es-PE" dirty="0" smtClean="0"/>
              <a:t> cristal </a:t>
            </a:r>
            <a:r>
              <a:rPr lang="es-PE" dirty="0" err="1" smtClean="0"/>
              <a:t>radius</a:t>
            </a:r>
            <a:r>
              <a:rPr lang="es-PE" dirty="0" smtClean="0"/>
              <a:t> = 0.095 </a:t>
            </a:r>
            <a:r>
              <a:rPr lang="es-PE" dirty="0" err="1" smtClean="0"/>
              <a:t>nm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61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019" y="2801606"/>
            <a:ext cx="4327347" cy="1326321"/>
          </a:xfrm>
        </p:spPr>
        <p:txBody>
          <a:bodyPr/>
          <a:lstStyle/>
          <a:p>
            <a:r>
              <a:rPr lang="es-PE" cap="none" dirty="0" smtClean="0"/>
              <a:t>Los canales iónicos</a:t>
            </a:r>
            <a:endParaRPr lang="es-PE" cap="non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07" y="193883"/>
            <a:ext cx="5775615" cy="6541768"/>
          </a:xfrm>
        </p:spPr>
      </p:pic>
    </p:spTree>
    <p:extLst>
      <p:ext uri="{BB962C8B-B14F-4D97-AF65-F5344CB8AC3E}">
        <p14:creationId xmlns:p14="http://schemas.microsoft.com/office/powerpoint/2010/main" val="37110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cap="none" dirty="0" smtClean="0"/>
              <a:t>Los canales iónicos</a:t>
            </a:r>
            <a:endParaRPr lang="es-PE" cap="non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Sin embargo, muchos fisiólogos abandonaban la teoría de los canales iónicos pues se sospechaba de un transportador (o </a:t>
            </a:r>
            <a:r>
              <a:rPr lang="es-PE" b="1" dirty="0" err="1" smtClean="0">
                <a:solidFill>
                  <a:schemeClr val="tx2"/>
                </a:solidFill>
              </a:rPr>
              <a:t>carrier</a:t>
            </a:r>
            <a:r>
              <a:rPr lang="es-PE" dirty="0" smtClean="0"/>
              <a:t>): las bombas </a:t>
            </a:r>
            <a:r>
              <a:rPr lang="es-PE" dirty="0" err="1" smtClean="0"/>
              <a:t>protéicas</a:t>
            </a:r>
            <a:r>
              <a:rPr lang="es-PE" dirty="0"/>
              <a:t>?</a:t>
            </a:r>
            <a:endParaRPr lang="es-PE" dirty="0" smtClean="0"/>
          </a:p>
          <a:p>
            <a:r>
              <a:rPr lang="es-PE" dirty="0" smtClean="0"/>
              <a:t>El experimento del receptor de acetilcolina (</a:t>
            </a:r>
            <a:r>
              <a:rPr lang="es-PE" dirty="0" err="1" smtClean="0"/>
              <a:t>Ach</a:t>
            </a:r>
            <a:r>
              <a:rPr lang="es-PE" dirty="0" smtClean="0"/>
              <a:t>): </a:t>
            </a:r>
            <a:r>
              <a:rPr lang="es-PE" b="1" dirty="0" err="1" smtClean="0"/>
              <a:t>Bernand</a:t>
            </a:r>
            <a:r>
              <a:rPr lang="es-PE" b="1" dirty="0" smtClean="0"/>
              <a:t> </a:t>
            </a:r>
            <a:r>
              <a:rPr lang="es-PE" b="1" dirty="0" err="1" smtClean="0"/>
              <a:t>Katz</a:t>
            </a:r>
            <a:r>
              <a:rPr lang="es-PE" b="1" dirty="0" smtClean="0"/>
              <a:t> y Ricardo </a:t>
            </a:r>
            <a:r>
              <a:rPr lang="es-PE" b="1" dirty="0" err="1" smtClean="0"/>
              <a:t>Miledi</a:t>
            </a:r>
            <a:r>
              <a:rPr lang="es-PE" dirty="0" smtClean="0"/>
              <a:t>, determinaron que la corriente conducida por el receptor de </a:t>
            </a:r>
            <a:r>
              <a:rPr lang="es-PE" dirty="0" err="1" smtClean="0"/>
              <a:t>Ach</a:t>
            </a:r>
            <a:r>
              <a:rPr lang="es-PE" dirty="0" smtClean="0"/>
              <a:t> presenta una tasa de </a:t>
            </a:r>
            <a:r>
              <a:rPr lang="es-PE" b="1" dirty="0" smtClean="0">
                <a:solidFill>
                  <a:schemeClr val="tx2"/>
                </a:solidFill>
              </a:rPr>
              <a:t>10 millones de iones por segundo</a:t>
            </a:r>
            <a:r>
              <a:rPr lang="es-PE" dirty="0" smtClean="0"/>
              <a:t>. Mientras que las bombas </a:t>
            </a:r>
            <a:r>
              <a:rPr lang="es-PE" dirty="0" err="1" smtClean="0"/>
              <a:t>protéicas</a:t>
            </a:r>
            <a:r>
              <a:rPr lang="es-PE" dirty="0" smtClean="0"/>
              <a:t> transportan máximo 100 iones por segundo.</a:t>
            </a:r>
          </a:p>
          <a:p>
            <a:r>
              <a:rPr lang="es-PE" dirty="0" smtClean="0"/>
              <a:t>Si ello fuese cierto… el </a:t>
            </a:r>
            <a:r>
              <a:rPr lang="es-PE" b="1" dirty="0" smtClean="0">
                <a:solidFill>
                  <a:schemeClr val="tx2"/>
                </a:solidFill>
              </a:rPr>
              <a:t>receptor </a:t>
            </a:r>
            <a:r>
              <a:rPr lang="es-PE" b="1" dirty="0" err="1" smtClean="0">
                <a:solidFill>
                  <a:schemeClr val="tx2"/>
                </a:solidFill>
              </a:rPr>
              <a:t>Ach</a:t>
            </a:r>
            <a:r>
              <a:rPr lang="es-PE" dirty="0" smtClean="0"/>
              <a:t> actuaría como </a:t>
            </a:r>
            <a:r>
              <a:rPr lang="es-PE" dirty="0" err="1" smtClean="0"/>
              <a:t>carrier</a:t>
            </a:r>
            <a:r>
              <a:rPr lang="es-PE" dirty="0" smtClean="0"/>
              <a:t>, entonces, debería estar asociado a canales iónicos en vez de bombas </a:t>
            </a:r>
            <a:r>
              <a:rPr lang="es-PE" dirty="0" err="1" smtClean="0"/>
              <a:t>protéicas</a:t>
            </a:r>
            <a:r>
              <a:rPr lang="es-PE" dirty="0" smtClean="0"/>
              <a:t>! Y así fue. 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8122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cap="none" dirty="0" smtClean="0"/>
              <a:t>Los canales iónicos</a:t>
            </a:r>
            <a:endParaRPr lang="es-PE" cap="none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811100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7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cap="none" dirty="0" smtClean="0"/>
              <a:t>Los canales iónicos (propiedades)</a:t>
            </a:r>
            <a:endParaRPr lang="es-PE" cap="non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250435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320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cap="none" dirty="0"/>
              <a:t>Bertil </a:t>
            </a:r>
            <a:r>
              <a:rPr lang="es-PE" cap="none" dirty="0" err="1"/>
              <a:t>Hille</a:t>
            </a:r>
            <a:r>
              <a:rPr lang="es-PE" cap="none" dirty="0"/>
              <a:t>: </a:t>
            </a:r>
            <a:r>
              <a:rPr lang="es-PE" cap="none" dirty="0" err="1"/>
              <a:t>ionic</a:t>
            </a:r>
            <a:r>
              <a:rPr lang="es-PE" cap="none" dirty="0"/>
              <a:t> </a:t>
            </a:r>
            <a:r>
              <a:rPr lang="es-PE" cap="none" dirty="0" err="1"/>
              <a:t>channels</a:t>
            </a:r>
            <a:r>
              <a:rPr lang="es-PE" cap="none" dirty="0"/>
              <a:t> are </a:t>
            </a:r>
            <a:r>
              <a:rPr lang="es-PE" cap="none" dirty="0" err="1"/>
              <a:t>pores</a:t>
            </a:r>
            <a:r>
              <a:rPr lang="es-PE" cap="none" dirty="0" smtClean="0"/>
              <a:t>.</a:t>
            </a:r>
            <a:endParaRPr lang="es-PE" cap="non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/>
              <a:t>La propuesta de los canales o poros iónicos se basa en la existencia de ciertas regiones estrechas que actuarían como un molecular “</a:t>
            </a:r>
            <a:r>
              <a:rPr lang="es-PE" dirty="0" err="1" smtClean="0"/>
              <a:t>sieves</a:t>
            </a:r>
            <a:r>
              <a:rPr lang="es-PE" dirty="0" smtClean="0"/>
              <a:t>” (o </a:t>
            </a:r>
            <a:r>
              <a:rPr lang="es-PE" b="1" dirty="0" smtClean="0">
                <a:solidFill>
                  <a:schemeClr val="tx2"/>
                </a:solidFill>
              </a:rPr>
              <a:t>filtro selectivo</a:t>
            </a:r>
            <a:r>
              <a:rPr lang="es-PE" dirty="0" smtClean="0"/>
              <a:t>).</a:t>
            </a:r>
          </a:p>
          <a:p>
            <a:r>
              <a:rPr lang="es-PE" dirty="0" smtClean="0"/>
              <a:t>Los iones que atraviesan los canales son, normalmente, unidos al filtro selectivo por un </a:t>
            </a:r>
            <a:r>
              <a:rPr lang="es-PE" b="1" dirty="0" smtClean="0">
                <a:solidFill>
                  <a:schemeClr val="tx2"/>
                </a:solidFill>
              </a:rPr>
              <a:t>instante</a:t>
            </a:r>
            <a:r>
              <a:rPr lang="es-PE" dirty="0" smtClean="0">
                <a:solidFill>
                  <a:schemeClr val="tx2"/>
                </a:solidFill>
              </a:rPr>
              <a:t> </a:t>
            </a:r>
            <a:r>
              <a:rPr lang="es-PE" dirty="0" smtClean="0"/>
              <a:t>de tiempo (menos que un micro-segundo).</a:t>
            </a:r>
          </a:p>
          <a:p>
            <a:r>
              <a:rPr lang="es-PE" dirty="0" smtClean="0"/>
              <a:t>Ya en los años de 1960s, </a:t>
            </a:r>
            <a:r>
              <a:rPr lang="es-PE" b="1" dirty="0" smtClean="0"/>
              <a:t>George </a:t>
            </a:r>
            <a:r>
              <a:rPr lang="es-PE" b="1" dirty="0" err="1" smtClean="0"/>
              <a:t>Eisenman</a:t>
            </a:r>
            <a:r>
              <a:rPr lang="es-PE" b="1" dirty="0" smtClean="0"/>
              <a:t> </a:t>
            </a:r>
            <a:r>
              <a:rPr lang="es-PE" dirty="0" smtClean="0"/>
              <a:t>explica esta propiedad de selectividad iónica (a partir del funcionamiento de electrodos). </a:t>
            </a:r>
          </a:p>
          <a:p>
            <a:r>
              <a:rPr lang="es-PE" dirty="0" smtClean="0"/>
              <a:t> En referencia a esta teoría, un sitio de unión cargado de un campo e-negativo (</a:t>
            </a:r>
            <a:r>
              <a:rPr lang="es-PE" dirty="0" err="1" smtClean="0"/>
              <a:t>e.j</a:t>
            </a:r>
            <a:r>
              <a:rPr lang="es-PE" dirty="0" smtClean="0"/>
              <a:t>. formado de grupos ácido-carboxilo), uniría con mayor fuerza al </a:t>
            </a:r>
            <a:r>
              <a:rPr lang="es-PE" dirty="0" err="1" smtClean="0"/>
              <a:t>Na</a:t>
            </a:r>
            <a:r>
              <a:rPr lang="es-PE" dirty="0" smtClean="0"/>
              <a:t>+ que al K+ (mecanismo gobernado por la </a:t>
            </a:r>
            <a:r>
              <a:rPr lang="es-PE" b="1" dirty="0" smtClean="0">
                <a:solidFill>
                  <a:schemeClr val="tx2"/>
                </a:solidFill>
              </a:rPr>
              <a:t>ley de Coulomb</a:t>
            </a:r>
            <a:r>
              <a:rPr lang="es-PE" dirty="0" smtClean="0"/>
              <a:t>). 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260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46212" y="558084"/>
            <a:ext cx="9302752" cy="2992904"/>
          </a:xfrm>
        </p:spPr>
        <p:txBody>
          <a:bodyPr/>
          <a:lstStyle/>
          <a:p>
            <a:r>
              <a:rPr lang="es-PE" cap="none" dirty="0" smtClean="0"/>
              <a:t>It </a:t>
            </a:r>
            <a:r>
              <a:rPr lang="es-PE" cap="none" dirty="0" err="1" smtClean="0"/>
              <a:t>is</a:t>
            </a:r>
            <a:r>
              <a:rPr lang="es-PE" cap="none" dirty="0" smtClean="0"/>
              <a:t> </a:t>
            </a:r>
            <a:r>
              <a:rPr lang="es-PE" cap="none" dirty="0" err="1" smtClean="0"/>
              <a:t>currently</a:t>
            </a:r>
            <a:r>
              <a:rPr lang="es-PE" cap="none" dirty="0" smtClean="0"/>
              <a:t> </a:t>
            </a:r>
            <a:r>
              <a:rPr lang="es-PE" cap="none" dirty="0" err="1" smtClean="0"/>
              <a:t>thought</a:t>
            </a:r>
            <a:r>
              <a:rPr lang="es-PE" cap="none" dirty="0" smtClean="0"/>
              <a:t> </a:t>
            </a:r>
            <a:r>
              <a:rPr lang="es-PE" cap="none" dirty="0" err="1" smtClean="0"/>
              <a:t>that</a:t>
            </a:r>
            <a:r>
              <a:rPr lang="es-PE" cap="none" dirty="0" smtClean="0"/>
              <a:t> ion </a:t>
            </a:r>
            <a:r>
              <a:rPr lang="es-PE" cap="none" dirty="0" err="1" smtClean="0"/>
              <a:t>channels</a:t>
            </a:r>
            <a:r>
              <a:rPr lang="es-PE" cap="none" dirty="0" smtClean="0"/>
              <a:t> are </a:t>
            </a:r>
            <a:r>
              <a:rPr lang="es-PE" cap="none" dirty="0" err="1" smtClean="0"/>
              <a:t>selective</a:t>
            </a:r>
            <a:r>
              <a:rPr lang="es-PE" cap="none" dirty="0" smtClean="0"/>
              <a:t> </a:t>
            </a:r>
            <a:r>
              <a:rPr lang="es-PE" cap="none" dirty="0" err="1" smtClean="0"/>
              <a:t>both</a:t>
            </a:r>
            <a:r>
              <a:rPr lang="es-PE" cap="none" dirty="0" smtClean="0"/>
              <a:t> </a:t>
            </a:r>
            <a:r>
              <a:rPr lang="es-PE" cap="none" dirty="0" err="1" smtClean="0"/>
              <a:t>because</a:t>
            </a:r>
            <a:r>
              <a:rPr lang="es-PE" cap="none" dirty="0" smtClean="0"/>
              <a:t> of </a:t>
            </a:r>
            <a:r>
              <a:rPr lang="es-PE" cap="none" dirty="0" err="1" smtClean="0"/>
              <a:t>specific</a:t>
            </a:r>
            <a:r>
              <a:rPr lang="es-PE" cap="none" dirty="0" smtClean="0"/>
              <a:t> </a:t>
            </a:r>
            <a:r>
              <a:rPr lang="es-PE" cap="none" dirty="0" err="1" smtClean="0"/>
              <a:t>chemical</a:t>
            </a:r>
            <a:r>
              <a:rPr lang="es-PE" cap="none" dirty="0" smtClean="0"/>
              <a:t> </a:t>
            </a:r>
            <a:r>
              <a:rPr lang="es-PE" cap="none" dirty="0" err="1" smtClean="0"/>
              <a:t>interaction</a:t>
            </a:r>
            <a:r>
              <a:rPr lang="es-PE" cap="none" dirty="0" smtClean="0"/>
              <a:t> and </a:t>
            </a:r>
            <a:r>
              <a:rPr lang="es-PE" cap="none" dirty="0" err="1" smtClean="0"/>
              <a:t>because</a:t>
            </a:r>
            <a:r>
              <a:rPr lang="es-PE" cap="none" dirty="0" smtClean="0"/>
              <a:t> of molecular </a:t>
            </a:r>
            <a:r>
              <a:rPr lang="es-PE" cap="none" dirty="0" err="1" smtClean="0"/>
              <a:t>sieving</a:t>
            </a:r>
            <a:r>
              <a:rPr lang="es-PE" cap="none" dirty="0" smtClean="0"/>
              <a:t> </a:t>
            </a:r>
            <a:r>
              <a:rPr lang="es-PE" cap="none" dirty="0" err="1" smtClean="0"/>
              <a:t>based</a:t>
            </a:r>
            <a:r>
              <a:rPr lang="es-PE" cap="none" dirty="0" smtClean="0"/>
              <a:t> </a:t>
            </a:r>
            <a:r>
              <a:rPr lang="es-PE" cap="none" dirty="0" err="1" smtClean="0"/>
              <a:t>on</a:t>
            </a:r>
            <a:r>
              <a:rPr lang="es-PE" cap="none" dirty="0" smtClean="0"/>
              <a:t> </a:t>
            </a:r>
            <a:r>
              <a:rPr lang="es-PE" cap="none" dirty="0" err="1" smtClean="0"/>
              <a:t>pore</a:t>
            </a:r>
            <a:r>
              <a:rPr lang="es-PE" cap="none" dirty="0" smtClean="0"/>
              <a:t> </a:t>
            </a:r>
            <a:r>
              <a:rPr lang="es-PE" cap="none" dirty="0" err="1" smtClean="0"/>
              <a:t>diameter</a:t>
            </a:r>
            <a:endParaRPr lang="es-PE" cap="none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13"/>
          </p:nvPr>
        </p:nvSpPr>
        <p:spPr>
          <a:xfrm>
            <a:off x="1888864" y="3738819"/>
            <a:ext cx="8752299" cy="426812"/>
          </a:xfrm>
        </p:spPr>
        <p:txBody>
          <a:bodyPr/>
          <a:lstStyle/>
          <a:p>
            <a:r>
              <a:rPr lang="es-PE" b="1" i="1" dirty="0" smtClean="0"/>
              <a:t>Erick </a:t>
            </a:r>
            <a:r>
              <a:rPr lang="es-PE" b="1" i="1" dirty="0" err="1" smtClean="0"/>
              <a:t>Kandel</a:t>
            </a:r>
            <a:endParaRPr lang="es-PE" b="1" i="1" dirty="0"/>
          </a:p>
        </p:txBody>
      </p:sp>
    </p:spTree>
    <p:extLst>
      <p:ext uri="{BB962C8B-B14F-4D97-AF65-F5344CB8AC3E}">
        <p14:creationId xmlns:p14="http://schemas.microsoft.com/office/powerpoint/2010/main" val="9466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cap="none" dirty="0" smtClean="0"/>
              <a:t>La Biofísica </a:t>
            </a:r>
            <a:r>
              <a:rPr lang="es-PE" cap="none" dirty="0"/>
              <a:t>detrás de los </a:t>
            </a:r>
            <a:r>
              <a:rPr lang="es-PE" cap="none" dirty="0" smtClean="0"/>
              <a:t>canales</a:t>
            </a:r>
            <a:endParaRPr lang="es-PE" cap="none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 smtClean="0"/>
          </a:p>
          <a:p>
            <a:endParaRPr lang="es-PE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endParaRPr lang="es-PE" dirty="0" smtClean="0"/>
          </a:p>
          <a:p>
            <a:r>
              <a:rPr lang="es-PE" dirty="0" smtClean="0"/>
              <a:t>En la época de 1960, Paul </a:t>
            </a:r>
            <a:r>
              <a:rPr lang="es-PE" dirty="0" err="1" smtClean="0"/>
              <a:t>Mueller</a:t>
            </a:r>
            <a:r>
              <a:rPr lang="es-PE" dirty="0" smtClean="0"/>
              <a:t> y Donald </a:t>
            </a:r>
            <a:r>
              <a:rPr lang="es-PE" dirty="0" err="1" smtClean="0"/>
              <a:t>Rudin</a:t>
            </a:r>
            <a:r>
              <a:rPr lang="es-PE" dirty="0" smtClean="0"/>
              <a:t> desarrollaron una técnica que replicaba una membrana lipídica que separaba una solución salina; utilizaron un antibiótico: </a:t>
            </a:r>
            <a:r>
              <a:rPr lang="es-PE" dirty="0" err="1" smtClean="0"/>
              <a:t>gramicidina</a:t>
            </a:r>
            <a:r>
              <a:rPr lang="es-PE" dirty="0" smtClean="0"/>
              <a:t> A, para estimular una corriente de pulso eléctrico que abra los canales iónicos. </a:t>
            </a:r>
            <a:endParaRPr lang="es-PE" dirty="0"/>
          </a:p>
        </p:txBody>
      </p:sp>
      <p:sp>
        <p:nvSpPr>
          <p:cNvPr id="10" name="CuadroTexto 9"/>
          <p:cNvSpPr txBox="1"/>
          <p:nvPr/>
        </p:nvSpPr>
        <p:spPr>
          <a:xfrm>
            <a:off x="8234012" y="286434"/>
            <a:ext cx="32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Los canales se comportan como simples resistores.</a:t>
            </a:r>
            <a:endParaRPr lang="es-PE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691551" y="6114366"/>
            <a:ext cx="717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Constante de disociación (canal iónico/tiempo) = 100 </a:t>
            </a:r>
            <a:r>
              <a:rPr lang="es-PE" dirty="0" err="1" smtClean="0"/>
              <a:t>mM</a:t>
            </a:r>
            <a:r>
              <a:rPr lang="es-PE" dirty="0" smtClean="0"/>
              <a:t>  / 1 µs</a:t>
            </a:r>
            <a:endParaRPr lang="es-PE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49" y="1609859"/>
            <a:ext cx="6263907" cy="384905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49" y="1609860"/>
            <a:ext cx="6302410" cy="384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4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cap="none" dirty="0"/>
              <a:t>La </a:t>
            </a:r>
            <a:r>
              <a:rPr lang="es-PE" cap="none" dirty="0" smtClean="0"/>
              <a:t>Biofísica </a:t>
            </a:r>
            <a:r>
              <a:rPr lang="es-PE" cap="none" dirty="0"/>
              <a:t>detrás de los canales</a:t>
            </a:r>
            <a:endParaRPr lang="es-PE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118108" y="3464417"/>
            <a:ext cx="2459865" cy="110919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PE" dirty="0" smtClean="0"/>
              <a:t>Abrir/cerrar crea cambios conformacionales en el canal</a:t>
            </a:r>
            <a:endParaRPr lang="es-PE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73" y="2184455"/>
            <a:ext cx="3364423" cy="4214476"/>
          </a:xfrm>
        </p:spPr>
      </p:pic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>
          <a:xfrm>
            <a:off x="8355299" y="1650221"/>
            <a:ext cx="3836701" cy="28494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PE" dirty="0" smtClean="0"/>
              <a:t>Y otros mecanismos</a:t>
            </a:r>
            <a:endParaRPr lang="es-PE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851" y="2184455"/>
            <a:ext cx="4955705" cy="4214476"/>
          </a:xfr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851" y="2184455"/>
            <a:ext cx="4955705" cy="421447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73" y="2184455"/>
            <a:ext cx="8689583" cy="422760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72" y="2184455"/>
            <a:ext cx="8689583" cy="422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3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cap="none" dirty="0"/>
              <a:t>La </a:t>
            </a:r>
            <a:r>
              <a:rPr lang="es-PE" cap="none" dirty="0" err="1"/>
              <a:t>canalopatía</a:t>
            </a:r>
            <a:r>
              <a:rPr lang="es-PE" cap="none" dirty="0"/>
              <a:t> asociada al cáncer. 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2" y="3425780"/>
            <a:ext cx="7933387" cy="2729943"/>
          </a:xfrm>
          <a:prstGeom prst="rect">
            <a:avLst/>
          </a:prstGeom>
        </p:spPr>
      </p:pic>
      <p:pic>
        <p:nvPicPr>
          <p:cNvPr id="12" name="Marcador de contenido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1" y="609600"/>
            <a:ext cx="7933387" cy="5546123"/>
          </a:xfrm>
        </p:spPr>
      </p:pic>
    </p:spTree>
    <p:extLst>
      <p:ext uri="{BB962C8B-B14F-4D97-AF65-F5344CB8AC3E}">
        <p14:creationId xmlns:p14="http://schemas.microsoft.com/office/powerpoint/2010/main" val="275317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cap="none" dirty="0" smtClean="0"/>
              <a:t>Metas por cumplir</a:t>
            </a:r>
            <a:endParaRPr lang="es-PE" cap="non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Un merecido </a:t>
            </a:r>
            <a:r>
              <a:rPr lang="es-PE" dirty="0" err="1" smtClean="0"/>
              <a:t>feedback</a:t>
            </a:r>
            <a:r>
              <a:rPr lang="es-PE" dirty="0" smtClean="0"/>
              <a:t>!</a:t>
            </a:r>
          </a:p>
          <a:p>
            <a:r>
              <a:rPr lang="es-PE" dirty="0" smtClean="0"/>
              <a:t>Los canales iónicos.</a:t>
            </a:r>
            <a:endParaRPr lang="es-PE" dirty="0" smtClean="0"/>
          </a:p>
          <a:p>
            <a:r>
              <a:rPr lang="es-PE" dirty="0" smtClean="0"/>
              <a:t>Bertil </a:t>
            </a:r>
            <a:r>
              <a:rPr lang="es-PE" dirty="0" err="1" smtClean="0"/>
              <a:t>Hille</a:t>
            </a:r>
            <a:r>
              <a:rPr lang="es-PE" dirty="0" smtClean="0"/>
              <a:t>: </a:t>
            </a:r>
            <a:r>
              <a:rPr lang="es-PE" dirty="0" err="1" smtClean="0"/>
              <a:t>ionic</a:t>
            </a:r>
            <a:r>
              <a:rPr lang="es-PE" dirty="0" smtClean="0"/>
              <a:t> </a:t>
            </a:r>
            <a:r>
              <a:rPr lang="es-PE" dirty="0" err="1" smtClean="0"/>
              <a:t>channels</a:t>
            </a:r>
            <a:r>
              <a:rPr lang="es-PE" dirty="0" smtClean="0"/>
              <a:t> are </a:t>
            </a:r>
            <a:r>
              <a:rPr lang="es-PE" dirty="0" err="1" smtClean="0"/>
              <a:t>pores</a:t>
            </a:r>
            <a:r>
              <a:rPr lang="es-PE" dirty="0" smtClean="0"/>
              <a:t>.</a:t>
            </a:r>
            <a:endParaRPr lang="es-PE" dirty="0" smtClean="0"/>
          </a:p>
          <a:p>
            <a:r>
              <a:rPr lang="es-PE" dirty="0" smtClean="0"/>
              <a:t>La biofísica detrás de los canales.</a:t>
            </a:r>
          </a:p>
          <a:p>
            <a:r>
              <a:rPr lang="es-PE" dirty="0" smtClean="0"/>
              <a:t>La </a:t>
            </a:r>
            <a:r>
              <a:rPr lang="es-PE" dirty="0" err="1" smtClean="0"/>
              <a:t>canalopatía</a:t>
            </a:r>
            <a:r>
              <a:rPr lang="es-PE" dirty="0" smtClean="0"/>
              <a:t> asociada al cáncer. </a:t>
            </a:r>
            <a:endParaRPr lang="es-PE" dirty="0"/>
          </a:p>
          <a:p>
            <a:r>
              <a:rPr lang="es-PE" dirty="0" smtClean="0"/>
              <a:t>El equilibrio de </a:t>
            </a:r>
            <a:r>
              <a:rPr lang="es-PE" dirty="0" err="1" smtClean="0"/>
              <a:t>Nerst</a:t>
            </a:r>
            <a:r>
              <a:rPr lang="es-PE" dirty="0" smtClean="0"/>
              <a:t>.</a:t>
            </a:r>
            <a:endParaRPr lang="es-PE" dirty="0" smtClean="0"/>
          </a:p>
          <a:p>
            <a:r>
              <a:rPr lang="es-PE" dirty="0" smtClean="0"/>
              <a:t>Lectura crítica: HH </a:t>
            </a:r>
            <a:r>
              <a:rPr lang="es-PE" dirty="0" err="1" smtClean="0"/>
              <a:t>model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928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cap="none" dirty="0" smtClean="0"/>
              <a:t>El potencial de membrana y el </a:t>
            </a:r>
            <a:r>
              <a:rPr lang="es-PE" cap="none" dirty="0" err="1" smtClean="0"/>
              <a:t>spike</a:t>
            </a:r>
            <a:endParaRPr lang="es-PE" cap="non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67" y="2198933"/>
            <a:ext cx="6896615" cy="3918531"/>
          </a:xfrm>
        </p:spPr>
      </p:pic>
    </p:spTree>
    <p:extLst>
      <p:ext uri="{BB962C8B-B14F-4D97-AF65-F5344CB8AC3E}">
        <p14:creationId xmlns:p14="http://schemas.microsoft.com/office/powerpoint/2010/main" val="422928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33525" y="4305838"/>
            <a:ext cx="5963523" cy="1326321"/>
          </a:xfrm>
        </p:spPr>
        <p:txBody>
          <a:bodyPr>
            <a:noAutofit/>
          </a:bodyPr>
          <a:lstStyle/>
          <a:p>
            <a:r>
              <a:rPr lang="es-PE" sz="6000" cap="none" dirty="0" smtClean="0"/>
              <a:t>¿Qué es el </a:t>
            </a:r>
            <a:br>
              <a:rPr lang="es-PE" sz="6000" cap="none" dirty="0" smtClean="0"/>
            </a:br>
            <a:r>
              <a:rPr lang="es-PE" sz="6000" cap="none" dirty="0" smtClean="0"/>
              <a:t>equilibrio </a:t>
            </a:r>
            <a:r>
              <a:rPr lang="es-PE" sz="6000" cap="none" dirty="0"/>
              <a:t>de </a:t>
            </a:r>
            <a:r>
              <a:rPr lang="es-PE" sz="6000" cap="none" dirty="0" smtClean="0"/>
              <a:t/>
            </a:r>
            <a:br>
              <a:rPr lang="es-PE" sz="6000" cap="none" dirty="0" smtClean="0"/>
            </a:br>
            <a:r>
              <a:rPr lang="es-PE" sz="6000" cap="none" dirty="0" err="1" smtClean="0">
                <a:solidFill>
                  <a:schemeClr val="tx2"/>
                </a:solidFill>
              </a:rPr>
              <a:t>Nerst</a:t>
            </a:r>
            <a:r>
              <a:rPr lang="es-PE" sz="6000" cap="none" dirty="0" smtClean="0"/>
              <a:t>?</a:t>
            </a:r>
            <a:endParaRPr lang="es-PE" sz="6000" cap="none" dirty="0"/>
          </a:p>
        </p:txBody>
      </p:sp>
    </p:spTree>
    <p:extLst>
      <p:ext uri="{BB962C8B-B14F-4D97-AF65-F5344CB8AC3E}">
        <p14:creationId xmlns:p14="http://schemas.microsoft.com/office/powerpoint/2010/main" val="268398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"/>
          <a:stretch/>
        </p:blipFill>
        <p:spPr>
          <a:xfrm>
            <a:off x="2949261" y="244698"/>
            <a:ext cx="5981071" cy="6394361"/>
          </a:xfrm>
        </p:spPr>
      </p:pic>
    </p:spTree>
    <p:extLst>
      <p:ext uri="{BB962C8B-B14F-4D97-AF65-F5344CB8AC3E}">
        <p14:creationId xmlns:p14="http://schemas.microsoft.com/office/powerpoint/2010/main" val="6471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990" y="44625"/>
            <a:ext cx="9008079" cy="113982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The neuron as an input-output </a:t>
            </a:r>
            <a:r>
              <a:rPr lang="en-US" sz="3200" b="1" dirty="0">
                <a:solidFill>
                  <a:srgbClr val="FF0000"/>
                </a:solidFill>
              </a:rPr>
              <a:t>electrical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device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2600" b="1" dirty="0" smtClean="0">
                <a:solidFill>
                  <a:schemeClr val="accent4">
                    <a:lumMod val="75000"/>
                  </a:schemeClr>
                </a:solidFill>
              </a:rPr>
              <a:t>(¿</a:t>
            </a:r>
            <a:r>
              <a:rPr lang="en-US" sz="2600" b="1" cap="none" dirty="0" smtClean="0">
                <a:solidFill>
                  <a:schemeClr val="accent4">
                    <a:lumMod val="75000"/>
                  </a:schemeClr>
                </a:solidFill>
              </a:rPr>
              <a:t>podemos similar este comportamiento neuronal?</a:t>
            </a:r>
            <a:r>
              <a:rPr lang="en-US" sz="2600" b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2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990" y="1605752"/>
            <a:ext cx="8223426" cy="39834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63552" y="2329136"/>
            <a:ext cx="100811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excitatory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1904" y="2761184"/>
            <a:ext cx="100811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inhibitory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454037" y="5563403"/>
            <a:ext cx="2232248" cy="1259689"/>
            <a:chOff x="930037" y="5563402"/>
            <a:chExt cx="2232248" cy="1259689"/>
          </a:xfrm>
        </p:grpSpPr>
        <p:sp>
          <p:nvSpPr>
            <p:cNvPr id="9" name="TextBox 8"/>
            <p:cNvSpPr txBox="1"/>
            <p:nvPr/>
          </p:nvSpPr>
          <p:spPr>
            <a:xfrm>
              <a:off x="930037" y="6299871"/>
              <a:ext cx="2232248" cy="5232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Excitatory post-synaptic potential (EPSPs)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V="1">
              <a:off x="1619672" y="5563402"/>
              <a:ext cx="576064" cy="74591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8616280" y="3121224"/>
            <a:ext cx="1008112" cy="1027857"/>
            <a:chOff x="7092280" y="3121223"/>
            <a:chExt cx="1008112" cy="1027857"/>
          </a:xfrm>
        </p:grpSpPr>
        <p:sp>
          <p:nvSpPr>
            <p:cNvPr id="6" name="TextBox 5"/>
            <p:cNvSpPr txBox="1"/>
            <p:nvPr/>
          </p:nvSpPr>
          <p:spPr>
            <a:xfrm>
              <a:off x="7092280" y="3121223"/>
              <a:ext cx="1008112" cy="30777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spikes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>
              <a:off x="7236296" y="3429000"/>
              <a:ext cx="648072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303912" y="6146140"/>
            <a:ext cx="2232248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Inhibitory post synaptic potential (IPSPs) 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5519938" y="4797154"/>
            <a:ext cx="576063" cy="129614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207568" y="1340769"/>
            <a:ext cx="4176464" cy="307777"/>
            <a:chOff x="683568" y="1484784"/>
            <a:chExt cx="4176464" cy="307777"/>
          </a:xfrm>
        </p:grpSpPr>
        <p:cxnSp>
          <p:nvCxnSpPr>
            <p:cNvPr id="24" name="Straight Arrow Connector 23"/>
            <p:cNvCxnSpPr/>
            <p:nvPr/>
          </p:nvCxnSpPr>
          <p:spPr bwMode="auto">
            <a:xfrm>
              <a:off x="3563888" y="1628800"/>
              <a:ext cx="1296144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Straight Arrow Connector 26"/>
            <p:cNvCxnSpPr/>
            <p:nvPr/>
          </p:nvCxnSpPr>
          <p:spPr bwMode="auto">
            <a:xfrm flipH="1">
              <a:off x="683568" y="1628800"/>
              <a:ext cx="172819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483768" y="1484784"/>
              <a:ext cx="1008112" cy="30777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INPUT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07968" y="1988841"/>
            <a:ext cx="4176464" cy="307777"/>
            <a:chOff x="683568" y="1484784"/>
            <a:chExt cx="4176464" cy="307777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3563888" y="1628800"/>
              <a:ext cx="1296144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 flipH="1">
              <a:off x="683568" y="1628800"/>
              <a:ext cx="172819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483768" y="1484784"/>
              <a:ext cx="1008112" cy="30777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OUTPUT</a:t>
              </a:r>
            </a:p>
          </p:txBody>
        </p:sp>
      </p:grp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44" r="10465" b="58790"/>
          <a:stretch/>
        </p:blipFill>
        <p:spPr bwMode="auto">
          <a:xfrm>
            <a:off x="8624885" y="4188198"/>
            <a:ext cx="3048690" cy="253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37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cap="none" dirty="0" smtClean="0"/>
              <a:t>Cuán equivocado estuvo Camilo Golgi?: la mente no esta en el cerebro.</a:t>
            </a:r>
            <a:endParaRPr lang="es-PE" cap="non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PE" dirty="0" smtClean="0"/>
              <a:t>PROPUESTA DE TRABAJO – REVIEW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601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6600" dirty="0" smtClean="0"/>
              <a:t/>
            </a:r>
            <a:br>
              <a:rPr lang="es-PE" sz="6600" dirty="0" smtClean="0"/>
            </a:br>
            <a:r>
              <a:rPr lang="es-PE" sz="6600" dirty="0" smtClean="0"/>
              <a:t>¿Qué es la </a:t>
            </a:r>
            <a:r>
              <a:rPr lang="es-PE" sz="6600" dirty="0" smtClean="0">
                <a:solidFill>
                  <a:schemeClr val="bg2">
                    <a:lumMod val="75000"/>
                  </a:schemeClr>
                </a:solidFill>
              </a:rPr>
              <a:t>mente</a:t>
            </a:r>
            <a:r>
              <a:rPr lang="es-PE" sz="6600" dirty="0" smtClean="0"/>
              <a:t>?</a:t>
            </a:r>
            <a:endParaRPr lang="es-PE" sz="66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PE" b="1" i="1" dirty="0" smtClean="0"/>
              <a:t>…donde estás la mente?</a:t>
            </a:r>
            <a:endParaRPr lang="es-PE" b="1" i="1" dirty="0"/>
          </a:p>
        </p:txBody>
      </p:sp>
    </p:spTree>
    <p:extLst>
      <p:ext uri="{BB962C8B-B14F-4D97-AF65-F5344CB8AC3E}">
        <p14:creationId xmlns:p14="http://schemas.microsoft.com/office/powerpoint/2010/main" val="29579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9545" y="446262"/>
            <a:ext cx="6144416" cy="598026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>
              <a:lnSpc>
                <a:spcPct val="145000"/>
              </a:lnSpc>
              <a:spcBef>
                <a:spcPct val="25000"/>
              </a:spcBef>
              <a:spcAft>
                <a:spcPct val="20000"/>
              </a:spcAft>
            </a:pPr>
            <a:r>
              <a:rPr lang="en-US" sz="2200" b="1" i="1" dirty="0" smtClean="0">
                <a:solidFill>
                  <a:srgbClr val="FFFFFF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200" b="1" i="1" dirty="0">
                <a:solidFill>
                  <a:srgbClr val="FFFFFF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BIG - difficult question:</a:t>
            </a:r>
            <a:br>
              <a:rPr lang="en-US" sz="2200" b="1" i="1" dirty="0">
                <a:solidFill>
                  <a:srgbClr val="FFFFFF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2200" b="1" i="1" dirty="0">
                <a:solidFill>
                  <a:schemeClr val="accent3"/>
                </a:solidFill>
                <a:latin typeface="Arial Rounded MT Bold" panose="020F0704030504030204" pitchFamily="34" charset="0"/>
                <a:ea typeface="ＭＳ Ｐゴシック" charset="0"/>
                <a:cs typeface="ＭＳ Ｐゴシック" charset="0"/>
              </a:rPr>
              <a:t>What does it mean “To Understand the brain?”</a:t>
            </a:r>
            <a:br>
              <a:rPr lang="en-US" sz="2200" b="1" i="1" dirty="0">
                <a:solidFill>
                  <a:schemeClr val="accent3"/>
                </a:solidFill>
                <a:latin typeface="Arial Rounded MT Bold" panose="020F0704030504030204" pitchFamily="34" charset="0"/>
                <a:ea typeface="ＭＳ Ｐゴシック" charset="0"/>
                <a:cs typeface="ＭＳ Ｐゴシック" charset="0"/>
              </a:rPr>
            </a:br>
            <a:r>
              <a:rPr lang="en-US" sz="2200" b="1" i="1" dirty="0">
                <a:solidFill>
                  <a:srgbClr val="FFFF19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/>
            </a:r>
            <a:br>
              <a:rPr lang="en-US" sz="2200" b="1" i="1" dirty="0">
                <a:solidFill>
                  <a:srgbClr val="FFFF19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2200" b="1" i="1" dirty="0">
                <a:solidFill>
                  <a:srgbClr val="FFFF19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/>
            </a:r>
            <a:br>
              <a:rPr lang="en-US" sz="2200" b="1" i="1" dirty="0">
                <a:solidFill>
                  <a:srgbClr val="FFFF19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2200" b="1" i="1" dirty="0">
                <a:solidFill>
                  <a:srgbClr val="FFFF19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Clearly - </a:t>
            </a:r>
            <a:r>
              <a:rPr lang="en-US" sz="2200" b="1" i="1" dirty="0">
                <a:solidFill>
                  <a:srgbClr val="FFFFFF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 THEORY </a:t>
            </a:r>
            <a:r>
              <a:rPr lang="en-US" sz="2200" b="1" i="1" dirty="0">
                <a:solidFill>
                  <a:srgbClr val="FFFF19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is required to</a:t>
            </a:r>
            <a:br>
              <a:rPr lang="en-US" sz="2200" b="1" i="1" dirty="0">
                <a:solidFill>
                  <a:srgbClr val="FFFF19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2200" b="1" i="1" dirty="0">
                <a:solidFill>
                  <a:srgbClr val="FFFF19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explains how the </a:t>
            </a:r>
            <a:r>
              <a:rPr lang="en-US" sz="2200" b="1" i="1" dirty="0">
                <a:solidFill>
                  <a:srgbClr val="FFFFFF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brain ingredients </a:t>
            </a:r>
            <a:r>
              <a:rPr lang="en-US" sz="2200" b="1" i="1" dirty="0">
                <a:solidFill>
                  <a:srgbClr val="FFFF19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/>
            </a:r>
            <a:br>
              <a:rPr lang="en-US" sz="2200" b="1" i="1" dirty="0">
                <a:solidFill>
                  <a:srgbClr val="FFFF19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2200" b="1" i="1" dirty="0">
                <a:solidFill>
                  <a:srgbClr val="FFFF19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(its anatomical units; its electro-chemical signals) </a:t>
            </a:r>
            <a:br>
              <a:rPr lang="en-US" sz="2200" b="1" i="1" dirty="0">
                <a:solidFill>
                  <a:srgbClr val="FFFF19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2200" b="1" i="1" dirty="0">
                <a:solidFill>
                  <a:srgbClr val="FFFF19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generate “high level” phenomena</a:t>
            </a:r>
            <a:br>
              <a:rPr lang="en-US" sz="2200" b="1" i="1" dirty="0">
                <a:solidFill>
                  <a:srgbClr val="FFFF19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2200" b="1" i="1" dirty="0">
                <a:solidFill>
                  <a:srgbClr val="FFFFFF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(perception, action, emotions)</a:t>
            </a:r>
            <a:endParaRPr lang="en-US" sz="2200" dirty="0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891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1" r="6355"/>
          <a:stretch>
            <a:fillRect/>
          </a:stretch>
        </p:blipFill>
        <p:spPr bwMode="auto">
          <a:xfrm>
            <a:off x="7854950" y="-28575"/>
            <a:ext cx="2559050" cy="6794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Box 2"/>
          <p:cNvSpPr txBox="1">
            <a:spLocks noChangeArrowheads="1"/>
          </p:cNvSpPr>
          <p:nvPr/>
        </p:nvSpPr>
        <p:spPr bwMode="auto">
          <a:xfrm rot="-5400000">
            <a:off x="7475626" y="3233824"/>
            <a:ext cx="6006925" cy="431800"/>
          </a:xfrm>
          <a:prstGeom prst="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200" dirty="0">
                <a:solidFill>
                  <a:srgbClr val="FFFFFF"/>
                </a:solidFill>
              </a:rPr>
              <a:t>From molecules to behavior</a:t>
            </a: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7512845" y="44625"/>
            <a:ext cx="2750344" cy="40163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1" dirty="0">
                <a:ln>
                  <a:solidFill>
                    <a:srgbClr val="FFFF00"/>
                  </a:solidFill>
                </a:ln>
                <a:solidFill>
                  <a:srgbClr val="FFFFFF"/>
                </a:solidFill>
              </a:rPr>
              <a:t> Spatial scale</a:t>
            </a: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7104062" y="982664"/>
            <a:ext cx="1375569" cy="338137"/>
          </a:xfrm>
          <a:prstGeom prst="rect">
            <a:avLst/>
          </a:prstGeom>
          <a:ln/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solidFill>
                  <a:srgbClr val="FFFFFF"/>
                </a:solidFill>
              </a:rPr>
              <a:t>Meters</a:t>
            </a:r>
          </a:p>
        </p:txBody>
      </p:sp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7104062" y="2484439"/>
            <a:ext cx="1375569" cy="338554"/>
          </a:xfrm>
          <a:prstGeom prst="rect">
            <a:avLst/>
          </a:prstGeom>
          <a:ln/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b="1" dirty="0">
                <a:solidFill>
                  <a:srgbClr val="FFFFFF"/>
                </a:solidFill>
              </a:rPr>
              <a:t>Centimeters</a:t>
            </a: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7104064" y="3378201"/>
            <a:ext cx="1366837" cy="338554"/>
          </a:xfrm>
          <a:prstGeom prst="rect">
            <a:avLst/>
          </a:prstGeom>
          <a:ln/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b="1" dirty="0">
                <a:solidFill>
                  <a:srgbClr val="FFFFFF"/>
                </a:solidFill>
              </a:rPr>
              <a:t>Millimeters</a:t>
            </a: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7104065" y="4746625"/>
            <a:ext cx="1511902" cy="338138"/>
          </a:xfrm>
          <a:prstGeom prst="rect">
            <a:avLst/>
          </a:prstGeom>
          <a:ln/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b="1" dirty="0">
                <a:solidFill>
                  <a:srgbClr val="FFFFFF"/>
                </a:solidFill>
              </a:rPr>
              <a:t>Micrometers</a:t>
            </a:r>
          </a:p>
        </p:txBody>
      </p:sp>
      <p:sp>
        <p:nvSpPr>
          <p:cNvPr id="38922" name="TextBox 10"/>
          <p:cNvSpPr txBox="1">
            <a:spLocks noChangeArrowheads="1"/>
          </p:cNvSpPr>
          <p:nvPr/>
        </p:nvSpPr>
        <p:spPr bwMode="auto">
          <a:xfrm>
            <a:off x="7104064" y="6115050"/>
            <a:ext cx="1366837" cy="338138"/>
          </a:xfrm>
          <a:prstGeom prst="rect">
            <a:avLst/>
          </a:prstGeom>
          <a:ln/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b="1" dirty="0">
                <a:solidFill>
                  <a:srgbClr val="FFFFFF"/>
                </a:solidFill>
              </a:rPr>
              <a:t>Nanometers</a:t>
            </a:r>
          </a:p>
        </p:txBody>
      </p:sp>
    </p:spTree>
    <p:extLst>
      <p:ext uri="{BB962C8B-B14F-4D97-AF65-F5344CB8AC3E}">
        <p14:creationId xmlns:p14="http://schemas.microsoft.com/office/powerpoint/2010/main" val="244717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nimBg="1"/>
      <p:bldP spid="38919" grpId="0" animBg="1"/>
      <p:bldP spid="38920" grpId="0" animBg="1"/>
      <p:bldP spid="38921" grpId="0" animBg="1"/>
      <p:bldP spid="389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706" y="1243808"/>
            <a:ext cx="3636135" cy="334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268413"/>
            <a:ext cx="2714625" cy="332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493" y="1212851"/>
            <a:ext cx="2189163" cy="337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1524000" y="152400"/>
            <a:ext cx="9144000" cy="877888"/>
          </a:xfrm>
          <a:prstGeom prst="rect">
            <a:avLst/>
          </a:pr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Beginning of Modern Neuroscience – Cellular Anatomy </a:t>
            </a:r>
          </a:p>
          <a:p>
            <a:pPr algn="ctr">
              <a:spcBef>
                <a:spcPct val="50000"/>
              </a:spcBef>
            </a:pPr>
            <a:r>
              <a:rPr lang="en-US" sz="1800" dirty="0"/>
              <a:t>The two giants: Camillo Golgi (Italy) &amp; S. Ramon Y </a:t>
            </a:r>
            <a:r>
              <a:rPr lang="en-US" sz="1800" dirty="0" err="1"/>
              <a:t>Cajal</a:t>
            </a:r>
            <a:r>
              <a:rPr lang="en-US" sz="1800" dirty="0"/>
              <a:t> (Spain) – Nobel Prize 1906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3466305" y="4726235"/>
            <a:ext cx="5070478" cy="1016000"/>
          </a:xfrm>
          <a:prstGeom prst="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1" dirty="0"/>
              <a:t>Using Golgi staining method</a:t>
            </a:r>
          </a:p>
          <a:p>
            <a:pPr algn="ctr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Very small % of cells stained</a:t>
            </a:r>
          </a:p>
          <a:p>
            <a:pPr algn="ctr"/>
            <a:r>
              <a:rPr lang="en-US" sz="2000" b="1" dirty="0"/>
              <a:t>Connections (synapses) - not seen</a:t>
            </a:r>
          </a:p>
        </p:txBody>
      </p:sp>
      <p:pic>
        <p:nvPicPr>
          <p:cNvPr id="44039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827586"/>
            <a:ext cx="1368426" cy="196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818" y="4741147"/>
            <a:ext cx="1493838" cy="205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1" name="TextBox 3"/>
          <p:cNvSpPr txBox="1">
            <a:spLocks noChangeArrowheads="1"/>
          </p:cNvSpPr>
          <p:nvPr/>
        </p:nvSpPr>
        <p:spPr bwMode="auto">
          <a:xfrm rot="-5400000">
            <a:off x="2565426" y="5750868"/>
            <a:ext cx="11774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Camillo Golgi</a:t>
            </a:r>
          </a:p>
        </p:txBody>
      </p:sp>
      <p:sp>
        <p:nvSpPr>
          <p:cNvPr id="44042" name="TextBox 11"/>
          <p:cNvSpPr txBox="1">
            <a:spLocks noChangeArrowheads="1"/>
          </p:cNvSpPr>
          <p:nvPr/>
        </p:nvSpPr>
        <p:spPr bwMode="auto">
          <a:xfrm rot="-5400000">
            <a:off x="8147845" y="5703095"/>
            <a:ext cx="15128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S. Ramon Y </a:t>
            </a:r>
            <a:r>
              <a:rPr lang="en-US" sz="1200" b="1" dirty="0" err="1"/>
              <a:t>Cajal</a:t>
            </a:r>
            <a:endParaRPr lang="en-US" sz="1200" b="1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66305" y="5810165"/>
            <a:ext cx="5070478" cy="1015663"/>
          </a:xfrm>
          <a:prstGeom prst="rect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1" dirty="0">
                <a:solidFill>
                  <a:srgbClr val="FF0000"/>
                </a:solidFill>
              </a:rPr>
              <a:t>The neuron doctrine </a:t>
            </a:r>
            <a:r>
              <a:rPr lang="en-US" sz="2000" b="1" dirty="0"/>
              <a:t>(</a:t>
            </a:r>
            <a:r>
              <a:rPr lang="en-US" sz="2000" b="1" dirty="0" err="1"/>
              <a:t>Cajal</a:t>
            </a:r>
            <a:r>
              <a:rPr lang="en-US" sz="2000" b="1" dirty="0"/>
              <a:t>)</a:t>
            </a:r>
          </a:p>
          <a:p>
            <a:pPr algn="ctr"/>
            <a:r>
              <a:rPr lang="en-US" sz="2000" b="1" dirty="0"/>
              <a:t>Our brain is built from individual cells (</a:t>
            </a:r>
            <a:r>
              <a:rPr lang="en-US" sz="2000" b="1" dirty="0">
                <a:solidFill>
                  <a:srgbClr val="FF0000"/>
                </a:solidFill>
              </a:rPr>
              <a:t>neurons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08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6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914638" y="3242256"/>
            <a:ext cx="5934950" cy="2819400"/>
          </a:xfrm>
        </p:spPr>
        <p:txBody>
          <a:bodyPr>
            <a:normAutofit/>
          </a:bodyPr>
          <a:lstStyle/>
          <a:p>
            <a:r>
              <a:rPr lang="en-US" altLang="ja-JP" sz="24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charset="0"/>
              </a:rPr>
              <a:t>The “Neuron Doctrine” and the</a:t>
            </a:r>
            <a:r>
              <a:rPr lang="ja-JP" altLang="en-US" sz="24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charset="0"/>
              </a:rPr>
              <a:t>“</a:t>
            </a:r>
            <a:r>
              <a:rPr lang="en-US" altLang="ja-JP" sz="24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charset="0"/>
              </a:rPr>
              <a:t>Theory of dynamic polarization</a:t>
            </a:r>
            <a:r>
              <a:rPr lang="ja-JP" altLang="en-US" sz="24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" charset="0"/>
              </a:rPr>
              <a:t>”</a:t>
            </a:r>
            <a:endParaRPr lang="es-PE" sz="2400" b="1" i="1" dirty="0" smtClean="0">
              <a:latin typeface="Times" charset="0"/>
            </a:endParaRPr>
          </a:p>
          <a:p>
            <a:r>
              <a:rPr lang="es-PE" sz="2400" b="1" i="1" dirty="0" smtClean="0">
                <a:latin typeface="Times" charset="0"/>
              </a:rPr>
              <a:t>Principios: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400" b="1" i="1" dirty="0" smtClean="0">
                <a:latin typeface="Times" charset="0"/>
              </a:rPr>
              <a:t>Polarización dinámica.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400" b="1" i="1" dirty="0" smtClean="0">
                <a:latin typeface="Times" charset="0"/>
              </a:rPr>
              <a:t>Especificidad conectiva.</a:t>
            </a:r>
            <a:endParaRPr lang="he-IL" sz="2400" b="1" dirty="0">
              <a:latin typeface="Times" charset="0"/>
            </a:endParaRPr>
          </a:p>
          <a:p>
            <a:endParaRPr lang="es-PE" dirty="0"/>
          </a:p>
        </p:txBody>
      </p:sp>
      <p:grpSp>
        <p:nvGrpSpPr>
          <p:cNvPr id="7" name="Grupo 6"/>
          <p:cNvGrpSpPr/>
          <p:nvPr/>
        </p:nvGrpSpPr>
        <p:grpSpPr>
          <a:xfrm>
            <a:off x="7201654" y="609600"/>
            <a:ext cx="5257254" cy="5562600"/>
            <a:chOff x="2423593" y="1395413"/>
            <a:chExt cx="5257254" cy="5562600"/>
          </a:xfrm>
        </p:grpSpPr>
        <p:pic>
          <p:nvPicPr>
            <p:cNvPr id="8" name="Picture 1028" descr="Fig02-Caja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259" y="1395413"/>
              <a:ext cx="4224271" cy="556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1"/>
            <p:cNvSpPr>
              <a:spLocks noChangeArrowheads="1"/>
            </p:cNvSpPr>
            <p:nvPr/>
          </p:nvSpPr>
          <p:spPr bwMode="auto">
            <a:xfrm>
              <a:off x="5447928" y="4635500"/>
              <a:ext cx="503238" cy="50323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6025084" y="2060849"/>
              <a:ext cx="165576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 dirty="0">
                  <a:solidFill>
                    <a:srgbClr val="FF0000"/>
                  </a:solidFill>
                </a:rPr>
                <a:t>axon</a:t>
              </a:r>
            </a:p>
          </p:txBody>
        </p:sp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>
              <a:off x="2423593" y="1988841"/>
              <a:ext cx="13684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 dirty="0">
                  <a:solidFill>
                    <a:srgbClr val="FF0000"/>
                  </a:solidFill>
                </a:rPr>
                <a:t>dendrites</a:t>
              </a:r>
            </a:p>
          </p:txBody>
        </p:sp>
      </p:grpSp>
      <p:sp>
        <p:nvSpPr>
          <p:cNvPr id="12" name="TextBox 2"/>
          <p:cNvSpPr txBox="1">
            <a:spLocks noGrp="1"/>
          </p:cNvSpPr>
          <p:nvPr>
            <p:ph type="title"/>
          </p:nvPr>
        </p:nvSpPr>
        <p:spPr>
          <a:xfrm>
            <a:off x="917227" y="727871"/>
            <a:ext cx="5929773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Dendrites </a:t>
            </a:r>
            <a:r>
              <a:rPr lang="en-US" dirty="0">
                <a:solidFill>
                  <a:srgbClr val="FF0000"/>
                </a:solidFill>
              </a:rPr>
              <a:t>are receptive (</a:t>
            </a:r>
            <a:r>
              <a:rPr lang="en-US" dirty="0">
                <a:solidFill>
                  <a:schemeClr val="bg1"/>
                </a:solidFill>
              </a:rPr>
              <a:t>input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devices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Axon are the sending (</a:t>
            </a:r>
            <a:r>
              <a:rPr lang="en-US" dirty="0">
                <a:solidFill>
                  <a:srgbClr val="000000"/>
                </a:solidFill>
              </a:rPr>
              <a:t>output</a:t>
            </a:r>
            <a:r>
              <a:rPr lang="en-US" dirty="0">
                <a:solidFill>
                  <a:srgbClr val="FF0000"/>
                </a:solidFill>
              </a:rPr>
              <a:t>) devices</a:t>
            </a:r>
          </a:p>
        </p:txBody>
      </p:sp>
    </p:spTree>
    <p:extLst>
      <p:ext uri="{BB962C8B-B14F-4D97-AF65-F5344CB8AC3E}">
        <p14:creationId xmlns:p14="http://schemas.microsoft.com/office/powerpoint/2010/main" val="316758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cap="none" dirty="0" smtClean="0"/>
              <a:t>La morfología </a:t>
            </a:r>
            <a:r>
              <a:rPr lang="es-PE" cap="none" dirty="0" err="1" smtClean="0"/>
              <a:t>axonal</a:t>
            </a:r>
            <a:endParaRPr lang="es-PE" cap="none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dirty="0" smtClean="0"/>
              <a:t>La amplitud de un potencial de acción, en el axón, no decae porque es periódicamente regenerado. Cuyo principio es: </a:t>
            </a:r>
            <a:r>
              <a:rPr lang="es-PE" dirty="0" err="1" smtClean="0"/>
              <a:t>All</a:t>
            </a:r>
            <a:r>
              <a:rPr lang="es-PE" dirty="0" smtClean="0"/>
              <a:t> </a:t>
            </a:r>
            <a:r>
              <a:rPr lang="es-PE" dirty="0" err="1" smtClean="0"/>
              <a:t>or</a:t>
            </a:r>
            <a:r>
              <a:rPr lang="es-PE" dirty="0" smtClean="0"/>
              <a:t> </a:t>
            </a:r>
            <a:r>
              <a:rPr lang="es-PE" dirty="0" err="1" smtClean="0"/>
              <a:t>none</a:t>
            </a:r>
            <a:r>
              <a:rPr lang="es-PE" dirty="0" smtClean="0"/>
              <a:t>!</a:t>
            </a:r>
            <a:endParaRPr lang="es-PE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83"/>
          <a:stretch/>
        </p:blipFill>
        <p:spPr>
          <a:xfrm>
            <a:off x="1276350" y="971819"/>
            <a:ext cx="9639300" cy="295623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971818"/>
            <a:ext cx="9639300" cy="295623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971817"/>
            <a:ext cx="9639300" cy="295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6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cap="none" dirty="0" smtClean="0"/>
              <a:t>¿Qué son los canales iónicos?</a:t>
            </a:r>
            <a:endParaRPr lang="es-PE" cap="none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18" y="1678052"/>
            <a:ext cx="5274514" cy="4962414"/>
          </a:xfr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19" y="1678052"/>
            <a:ext cx="5274513" cy="496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cap="none" dirty="0" smtClean="0"/>
              <a:t>Surgió una hipótesis…</a:t>
            </a:r>
            <a:endParaRPr lang="es-PE" cap="none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En el siglo 19, </a:t>
            </a:r>
            <a:r>
              <a:rPr lang="es-PE" b="1" dirty="0" smtClean="0"/>
              <a:t>Ernst </a:t>
            </a:r>
            <a:r>
              <a:rPr lang="es-PE" b="1" dirty="0" err="1" smtClean="0"/>
              <a:t>Bruke</a:t>
            </a:r>
            <a:r>
              <a:rPr lang="es-PE" b="1" dirty="0" smtClean="0"/>
              <a:t> </a:t>
            </a:r>
            <a:r>
              <a:rPr lang="es-PE" dirty="0" smtClean="0"/>
              <a:t>dedujo (para explicar la osmosis) que la membrana celular, ya que actúa como una barrara, esta debería ser </a:t>
            </a:r>
            <a:r>
              <a:rPr lang="es-PE" dirty="0" err="1" smtClean="0"/>
              <a:t>semi</a:t>
            </a:r>
            <a:r>
              <a:rPr lang="es-PE" dirty="0" smtClean="0"/>
              <a:t>-permeable a ciertos solutos (como el agua) mediante ciertos </a:t>
            </a:r>
            <a:r>
              <a:rPr lang="es-PE" b="1" dirty="0" smtClean="0">
                <a:solidFill>
                  <a:schemeClr val="tx2"/>
                </a:solidFill>
              </a:rPr>
              <a:t>poros</a:t>
            </a:r>
            <a:r>
              <a:rPr lang="es-PE" dirty="0" smtClean="0">
                <a:solidFill>
                  <a:schemeClr val="tx2"/>
                </a:solidFill>
              </a:rPr>
              <a:t> </a:t>
            </a:r>
            <a:r>
              <a:rPr lang="es-PE" dirty="0" smtClean="0"/>
              <a:t>o canales.</a:t>
            </a:r>
          </a:p>
          <a:p>
            <a:r>
              <a:rPr lang="es-PE" dirty="0" smtClean="0"/>
              <a:t>Después de 100 años, </a:t>
            </a:r>
            <a:r>
              <a:rPr lang="es-PE" b="1" dirty="0" smtClean="0"/>
              <a:t>Peter </a:t>
            </a:r>
            <a:r>
              <a:rPr lang="es-PE" b="1" dirty="0" err="1" smtClean="0"/>
              <a:t>Agre</a:t>
            </a:r>
            <a:r>
              <a:rPr lang="es-PE" b="1" dirty="0" smtClean="0"/>
              <a:t> </a:t>
            </a:r>
            <a:r>
              <a:rPr lang="es-PE" dirty="0" smtClean="0"/>
              <a:t>(aunque antes fue un peruano: Dr. </a:t>
            </a:r>
            <a:r>
              <a:rPr lang="es-PE" b="1" dirty="0" err="1" smtClean="0"/>
              <a:t>Witembury</a:t>
            </a:r>
            <a:r>
              <a:rPr lang="es-PE" dirty="0" smtClean="0"/>
              <a:t>) el que dio a conocer la familia de proteínas llamadas: </a:t>
            </a:r>
            <a:r>
              <a:rPr lang="es-PE" b="1" dirty="0" err="1" smtClean="0">
                <a:solidFill>
                  <a:schemeClr val="tx2"/>
                </a:solidFill>
              </a:rPr>
              <a:t>acuaporinas</a:t>
            </a:r>
            <a:r>
              <a:rPr lang="es-PE" dirty="0" smtClean="0"/>
              <a:t>, los canales específicos para la permeabilidad al agua. </a:t>
            </a:r>
            <a:endParaRPr lang="es-PE" dirty="0"/>
          </a:p>
          <a:p>
            <a:r>
              <a:rPr lang="es-PE" dirty="0" smtClean="0"/>
              <a:t>En el comienzo del siglo 20, </a:t>
            </a:r>
            <a:r>
              <a:rPr lang="es-PE" b="1" dirty="0" smtClean="0"/>
              <a:t>William </a:t>
            </a:r>
            <a:r>
              <a:rPr lang="es-PE" b="1" dirty="0" err="1" smtClean="0"/>
              <a:t>Baylis</a:t>
            </a:r>
            <a:r>
              <a:rPr lang="es-PE" b="1" dirty="0" smtClean="0"/>
              <a:t> </a:t>
            </a:r>
            <a:r>
              <a:rPr lang="es-PE" dirty="0" smtClean="0"/>
              <a:t>sugirió que canales saturados con moléculas de agua (</a:t>
            </a:r>
            <a:r>
              <a:rPr lang="es-PE" b="1" dirty="0" smtClean="0">
                <a:solidFill>
                  <a:schemeClr val="tx2"/>
                </a:solidFill>
              </a:rPr>
              <a:t>wáter-</a:t>
            </a:r>
            <a:r>
              <a:rPr lang="es-PE" b="1" dirty="0" err="1" smtClean="0">
                <a:solidFill>
                  <a:schemeClr val="tx2"/>
                </a:solidFill>
              </a:rPr>
              <a:t>filled</a:t>
            </a:r>
            <a:r>
              <a:rPr lang="es-PE" dirty="0" smtClean="0"/>
              <a:t>) podrían permitir el pasaje de iones a través de la membrana celular. </a:t>
            </a:r>
          </a:p>
        </p:txBody>
      </p:sp>
    </p:spTree>
    <p:extLst>
      <p:ext uri="{BB962C8B-B14F-4D97-AF65-F5344CB8AC3E}">
        <p14:creationId xmlns:p14="http://schemas.microsoft.com/office/powerpoint/2010/main" val="100445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718</TotalTime>
  <Words>838</Words>
  <Application>Microsoft Office PowerPoint</Application>
  <PresentationFormat>Panorámica</PresentationFormat>
  <Paragraphs>96</Paragraphs>
  <Slides>24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Arial Rounded MT Bold</vt:lpstr>
      <vt:lpstr>Bookman Old Style</vt:lpstr>
      <vt:lpstr>Calibri</vt:lpstr>
      <vt:lpstr>Rockwell</vt:lpstr>
      <vt:lpstr>Times</vt:lpstr>
      <vt:lpstr>Times New Roman</vt:lpstr>
      <vt:lpstr>Damask</vt:lpstr>
      <vt:lpstr>La maquinaria neuronal II</vt:lpstr>
      <vt:lpstr>Metas por cumplir</vt:lpstr>
      <vt:lpstr> ¿Qué es la mente?</vt:lpstr>
      <vt:lpstr>The BIG - difficult question: What does it mean “To Understand the brain?”    Clearly - A THEORY is required to explains how the brain ingredients  (its anatomical units; its electro-chemical signals)  generate “high level” phenomena  (perception, action, emotions)</vt:lpstr>
      <vt:lpstr>Presentación de PowerPoint</vt:lpstr>
      <vt:lpstr>Dendrites are receptive (input) devices Axon are the sending (output) devices</vt:lpstr>
      <vt:lpstr>La morfología axonal</vt:lpstr>
      <vt:lpstr>¿Qué son los canales iónicos?</vt:lpstr>
      <vt:lpstr>Surgió una hipótesis…</vt:lpstr>
      <vt:lpstr>   ¿Cómo pueden los canales iónicos conducir y ser selectivos para ciertos iones y no otros?</vt:lpstr>
      <vt:lpstr>Los canales iónicos</vt:lpstr>
      <vt:lpstr>Los canales iónicos</vt:lpstr>
      <vt:lpstr>Los canales iónicos</vt:lpstr>
      <vt:lpstr>Los canales iónicos (propiedades)</vt:lpstr>
      <vt:lpstr>Bertil Hille: ionic channels are pores.</vt:lpstr>
      <vt:lpstr>It is currently thought that ion channels are selective both because of specific chemical interaction and because of molecular sieving based on pore diameter</vt:lpstr>
      <vt:lpstr>La Biofísica detrás de los canales</vt:lpstr>
      <vt:lpstr>La Biofísica detrás de los canales</vt:lpstr>
      <vt:lpstr>La canalopatía asociada al cáncer. </vt:lpstr>
      <vt:lpstr>El potencial de membrana y el spike</vt:lpstr>
      <vt:lpstr>¿Qué es el  equilibrio de  Nerst?</vt:lpstr>
      <vt:lpstr>Presentación de PowerPoint</vt:lpstr>
      <vt:lpstr>The neuron as an input-output electrical device (¿podemos similar este comportamiento neuronal?)</vt:lpstr>
      <vt:lpstr>Cuán equivocado estuvo Camilo Golgi?: la mente no esta en el cerebro.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modelamiento neuronal</dc:title>
  <dc:creator>David Chaupis Meza</dc:creator>
  <cp:lastModifiedBy>David Chaupis Meza</cp:lastModifiedBy>
  <cp:revision>48</cp:revision>
  <dcterms:created xsi:type="dcterms:W3CDTF">2017-05-09T14:45:52Z</dcterms:created>
  <dcterms:modified xsi:type="dcterms:W3CDTF">2017-05-16T22:16:52Z</dcterms:modified>
</cp:coreProperties>
</file>