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24cbb9e0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24cbb9e0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24cbb9e0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24cbb9e0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d061d27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d061d27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d061d27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d061d27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061d27c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d061d27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4cbb9e0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24cbb9e0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24cbb9e0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24cbb9e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bbeb8d2a490e4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bbeb8d2a490e4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d061d27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d061d27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274bf4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274bf4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1940400" y="331600"/>
            <a:ext cx="526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Findings for Best/Worst Case Analysis</a:t>
            </a:r>
            <a:endParaRPr b="1" sz="2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2152353" y="1785775"/>
            <a:ext cx="1869600" cy="510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 flipH="1">
            <a:off x="2332154" y="1842625"/>
            <a:ext cx="15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Enqueue : O(1)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390187" y="1785775"/>
            <a:ext cx="1792200" cy="510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 flipH="1">
            <a:off x="4535288" y="1842625"/>
            <a:ext cx="15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Dequeue</a:t>
            </a:r>
            <a:r>
              <a:rPr b="1" lang="en">
                <a:solidFill>
                  <a:srgbClr val="FFFFFF"/>
                </a:solidFill>
              </a:rPr>
              <a:t> : O(V)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507253" y="1785775"/>
            <a:ext cx="1792200" cy="510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 flipH="1">
            <a:off x="6619754" y="1842625"/>
            <a:ext cx="15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Update</a:t>
            </a:r>
            <a:r>
              <a:rPr b="1" lang="en">
                <a:solidFill>
                  <a:srgbClr val="FFFFFF"/>
                </a:solidFill>
              </a:rPr>
              <a:t> : O(1)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478525" y="3313425"/>
            <a:ext cx="3449400" cy="1440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 flipH="1">
            <a:off x="6299225" y="2215375"/>
            <a:ext cx="684000" cy="1290600"/>
          </a:xfrm>
          <a:prstGeom prst="straightConnector1">
            <a:avLst/>
          </a:prstGeom>
          <a:noFill/>
          <a:ln cap="flat" cmpd="sng" w="76200">
            <a:solidFill>
              <a:srgbClr val="DD641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4"/>
          <p:cNvSpPr txBox="1"/>
          <p:nvPr/>
        </p:nvSpPr>
        <p:spPr>
          <a:xfrm flipH="1">
            <a:off x="3478525" y="3456525"/>
            <a:ext cx="3449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O( </a:t>
            </a:r>
            <a:r>
              <a:rPr b="1" lang="en" sz="2100">
                <a:solidFill>
                  <a:srgbClr val="FFFFFF"/>
                </a:solidFill>
                <a:highlight>
                  <a:schemeClr val="accent5"/>
                </a:highlight>
              </a:rPr>
              <a:t>V(</a:t>
            </a:r>
            <a:r>
              <a:rPr b="1" lang="en" sz="2100">
                <a:solidFill>
                  <a:srgbClr val="FFFFFF"/>
                </a:solidFill>
                <a:highlight>
                  <a:schemeClr val="accent5"/>
                </a:highlight>
              </a:rPr>
              <a:t>1+</a:t>
            </a:r>
            <a:r>
              <a:rPr b="1" lang="en" sz="2100">
                <a:solidFill>
                  <a:srgbClr val="FFFFFF"/>
                </a:solidFill>
                <a:highlight>
                  <a:schemeClr val="accent5"/>
                </a:highlight>
              </a:rPr>
              <a:t>V)</a:t>
            </a:r>
            <a:r>
              <a:rPr b="1" lang="en" sz="2100">
                <a:solidFill>
                  <a:srgbClr val="FFFFFF"/>
                </a:solidFill>
              </a:rPr>
              <a:t> + </a:t>
            </a:r>
            <a:r>
              <a:rPr b="1" lang="en" sz="2100">
                <a:solidFill>
                  <a:srgbClr val="FFFFFF"/>
                </a:solidFill>
                <a:highlight>
                  <a:srgbClr val="DD6413"/>
                </a:highlight>
              </a:rPr>
              <a:t>E</a:t>
            </a:r>
            <a:r>
              <a:rPr b="1" lang="en" sz="2100">
                <a:solidFill>
                  <a:srgbClr val="FFFFFF"/>
                </a:solidFill>
              </a:rPr>
              <a:t> )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= O ( V+V</a:t>
            </a:r>
            <a:r>
              <a:rPr b="1" lang="en" sz="2100">
                <a:solidFill>
                  <a:schemeClr val="lt1"/>
                </a:solidFill>
              </a:rPr>
              <a:t>² + E)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= O(V² + E)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 flipH="1">
            <a:off x="6692728" y="2627600"/>
            <a:ext cx="179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Update every Edge</a:t>
            </a:r>
            <a:endParaRPr b="1" sz="1100">
              <a:solidFill>
                <a:schemeClr val="dk2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5018275" y="2302050"/>
            <a:ext cx="1800" cy="12042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4"/>
          <p:cNvCxnSpPr>
            <a:stCxn id="61" idx="2"/>
          </p:cNvCxnSpPr>
          <p:nvPr/>
        </p:nvCxnSpPr>
        <p:spPr>
          <a:xfrm flipH="1" rot="-5400000">
            <a:off x="3811154" y="1547425"/>
            <a:ext cx="502200" cy="1893000"/>
          </a:xfrm>
          <a:prstGeom prst="bentConnector2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 flipH="1">
            <a:off x="2000025" y="2745025"/>
            <a:ext cx="173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Enqueue &amp; Dequeue every vertex</a:t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907778" y="1785775"/>
            <a:ext cx="1869600" cy="510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 flipH="1">
            <a:off x="980175" y="1842625"/>
            <a:ext cx="1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Enqueue : O(V)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123928" y="1785775"/>
            <a:ext cx="1792200" cy="510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 flipH="1">
            <a:off x="3161625" y="1842625"/>
            <a:ext cx="17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Dequeue : O(log n)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262678" y="1785775"/>
            <a:ext cx="1792200" cy="510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 flipH="1">
            <a:off x="5375175" y="1842625"/>
            <a:ext cx="1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Update : O(log n)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839325" y="3028550"/>
            <a:ext cx="4372500" cy="969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 flipH="1">
            <a:off x="1839325" y="3205550"/>
            <a:ext cx="437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O(V+ </a:t>
            </a:r>
            <a:r>
              <a:rPr b="1" lang="en" sz="2000">
                <a:solidFill>
                  <a:srgbClr val="FFFFFF"/>
                </a:solidFill>
                <a:highlight>
                  <a:schemeClr val="accent5"/>
                </a:highlight>
              </a:rPr>
              <a:t>VlogV</a:t>
            </a:r>
            <a:r>
              <a:rPr b="1" lang="en" sz="2000">
                <a:solidFill>
                  <a:srgbClr val="FFFFFF"/>
                </a:solidFill>
              </a:rPr>
              <a:t> + </a:t>
            </a:r>
            <a:r>
              <a:rPr b="1" lang="en" sz="2000">
                <a:solidFill>
                  <a:srgbClr val="FFFFFF"/>
                </a:solidFill>
                <a:highlight>
                  <a:srgbClr val="DD6413"/>
                </a:highlight>
              </a:rPr>
              <a:t>ElogV</a:t>
            </a:r>
            <a:r>
              <a:rPr b="1" lang="en" sz="2000">
                <a:solidFill>
                  <a:srgbClr val="FFFFFF"/>
                </a:solidFill>
              </a:rPr>
              <a:t> )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=O((V+E)logV)</a:t>
            </a:r>
            <a:endParaRPr b="1" sz="2000">
              <a:solidFill>
                <a:srgbClr val="FFFFFF"/>
              </a:solidFill>
            </a:endParaRPr>
          </a:p>
        </p:txBody>
      </p:sp>
      <p:cxnSp>
        <p:nvCxnSpPr>
          <p:cNvPr id="86" name="Google Shape;86;p15"/>
          <p:cNvCxnSpPr/>
          <p:nvPr/>
        </p:nvCxnSpPr>
        <p:spPr>
          <a:xfrm flipH="1">
            <a:off x="4941100" y="2253900"/>
            <a:ext cx="867000" cy="1069200"/>
          </a:xfrm>
          <a:prstGeom prst="straightConnector1">
            <a:avLst/>
          </a:prstGeom>
          <a:noFill/>
          <a:ln cap="flat" cmpd="sng" w="76200">
            <a:solidFill>
              <a:srgbClr val="DD641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7" name="Google Shape;87;p15"/>
          <p:cNvSpPr txBox="1"/>
          <p:nvPr/>
        </p:nvSpPr>
        <p:spPr>
          <a:xfrm flipH="1">
            <a:off x="5556153" y="2573663"/>
            <a:ext cx="179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Update every Edge</a:t>
            </a:r>
            <a:endParaRPr b="1" sz="1100">
              <a:solidFill>
                <a:schemeClr val="dk2"/>
              </a:solidFill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3660150" y="2253900"/>
            <a:ext cx="0" cy="10500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9" name="Google Shape;89;p15"/>
          <p:cNvSpPr txBox="1"/>
          <p:nvPr/>
        </p:nvSpPr>
        <p:spPr>
          <a:xfrm flipH="1">
            <a:off x="3636075" y="2394738"/>
            <a:ext cx="173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Dequeue every vertex</a:t>
            </a:r>
            <a:endParaRPr b="1" sz="1100">
              <a:solidFill>
                <a:schemeClr val="dk2"/>
              </a:solidFill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1522825" y="2332150"/>
            <a:ext cx="1544400" cy="9813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" name="Google Shape;91;p15"/>
          <p:cNvSpPr txBox="1"/>
          <p:nvPr/>
        </p:nvSpPr>
        <p:spPr>
          <a:xfrm>
            <a:off x="664350" y="2573675"/>
            <a:ext cx="109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Initial Heapify</a:t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2395050" y="331612"/>
            <a:ext cx="43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Our Hypothesis</a:t>
            </a:r>
            <a:endParaRPr b="1" sz="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14350" y="948625"/>
            <a:ext cx="59175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Implementation with adjacency lists and MinHeap, will perform better when the graph is </a:t>
            </a:r>
            <a:r>
              <a:rPr b="1" lang="en" sz="1700">
                <a:solidFill>
                  <a:schemeClr val="lt1"/>
                </a:solidFill>
                <a:highlight>
                  <a:schemeClr val="accent5"/>
                </a:highlight>
                <a:latin typeface="Nunito"/>
                <a:ea typeface="Nunito"/>
                <a:cs typeface="Nunito"/>
                <a:sym typeface="Nunito"/>
              </a:rPr>
              <a:t>sparse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After a certain threshold, the 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implementation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 with adjacency matrix and array priority queue, will perform better, as the graph becomes </a:t>
            </a:r>
            <a:r>
              <a:rPr b="1" lang="en" sz="1700">
                <a:solidFill>
                  <a:schemeClr val="lt1"/>
                </a:solidFill>
                <a:highlight>
                  <a:srgbClr val="DD6413"/>
                </a:highlight>
                <a:latin typeface="Nunito"/>
                <a:ea typeface="Nunito"/>
                <a:cs typeface="Nunito"/>
                <a:sym typeface="Nunito"/>
              </a:rPr>
              <a:t>dense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This will occur at the threshold :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VlogV + ElogV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 &lt; </a:t>
            </a:r>
            <a:r>
              <a:rPr lang="en" sz="1700">
                <a:solidFill>
                  <a:srgbClr val="DD6413"/>
                </a:solidFill>
                <a:latin typeface="Nunito"/>
                <a:ea typeface="Nunito"/>
                <a:cs typeface="Nunito"/>
                <a:sym typeface="Nunito"/>
              </a:rPr>
              <a:t>V² + E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ElogV - E &lt; </a:t>
            </a: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V² - VlogV</a:t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E(logV - 1) &lt; V(V - logV)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 &lt; </a:t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99" name="Google Shape;99;p16"/>
          <p:cNvGrpSpPr/>
          <p:nvPr/>
        </p:nvGrpSpPr>
        <p:grpSpPr>
          <a:xfrm>
            <a:off x="944894" y="3947065"/>
            <a:ext cx="1407768" cy="868194"/>
            <a:chOff x="1030625" y="3775750"/>
            <a:chExt cx="1164600" cy="716391"/>
          </a:xfrm>
        </p:grpSpPr>
        <p:sp>
          <p:nvSpPr>
            <p:cNvPr id="100" name="Google Shape;100;p16"/>
            <p:cNvSpPr txBox="1"/>
            <p:nvPr/>
          </p:nvSpPr>
          <p:spPr>
            <a:xfrm>
              <a:off x="1030625" y="3775750"/>
              <a:ext cx="11646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Nunito"/>
                  <a:ea typeface="Nunito"/>
                  <a:cs typeface="Nunito"/>
                  <a:sym typeface="Nunito"/>
                </a:rPr>
                <a:t>V(</a:t>
              </a:r>
              <a:r>
                <a:rPr lang="en" sz="1700">
                  <a:latin typeface="Nunito"/>
                  <a:ea typeface="Nunito"/>
                  <a:cs typeface="Nunito"/>
                  <a:sym typeface="Nunito"/>
                </a:rPr>
                <a:t>V - log</a:t>
              </a:r>
              <a:r>
                <a:rPr baseline="-25000" lang="en" sz="1700">
                  <a:latin typeface="Nunito"/>
                  <a:ea typeface="Nunito"/>
                  <a:cs typeface="Nunito"/>
                  <a:sym typeface="Nunito"/>
                </a:rPr>
                <a:t>2</a:t>
              </a:r>
              <a:r>
                <a:rPr lang="en" sz="1700">
                  <a:latin typeface="Nunito"/>
                  <a:ea typeface="Nunito"/>
                  <a:cs typeface="Nunito"/>
                  <a:sym typeface="Nunito"/>
                </a:rPr>
                <a:t>V)</a:t>
              </a:r>
              <a:endParaRPr sz="17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030631" y="4111141"/>
              <a:ext cx="10569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Nunito"/>
                  <a:ea typeface="Nunito"/>
                  <a:cs typeface="Nunito"/>
                  <a:sym typeface="Nunito"/>
                </a:rPr>
                <a:t> log</a:t>
              </a:r>
              <a:r>
                <a:rPr baseline="-25000" lang="en" sz="1800">
                  <a:latin typeface="Nunito"/>
                  <a:ea typeface="Nunito"/>
                  <a:cs typeface="Nunito"/>
                  <a:sym typeface="Nunito"/>
                </a:rPr>
                <a:t>2</a:t>
              </a:r>
              <a:r>
                <a:rPr lang="en" sz="1800">
                  <a:latin typeface="Nunito"/>
                  <a:ea typeface="Nunito"/>
                  <a:cs typeface="Nunito"/>
                  <a:sym typeface="Nunito"/>
                </a:rPr>
                <a:t>V - 1</a:t>
              </a:r>
              <a:endParaRPr sz="1800"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102" name="Google Shape;102;p16"/>
            <p:cNvCxnSpPr/>
            <p:nvPr/>
          </p:nvCxnSpPr>
          <p:spPr>
            <a:xfrm flipH="1" rot="10800000">
              <a:off x="1138175" y="4111150"/>
              <a:ext cx="949500" cy="4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571788" y="2005037"/>
            <a:ext cx="3987375" cy="16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1028700" y="1232300"/>
            <a:ext cx="7229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We used the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Erdős–Rényi model to generate graphs.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 ER graph on a set of V vertices is a random graph which connects every pair of vertices {i, j} with an independent probability p.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However, we did not allow self loops to exist.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2395050" y="331612"/>
            <a:ext cx="43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Our Findings</a:t>
            </a:r>
            <a:endParaRPr b="1" sz="25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99" y="834325"/>
            <a:ext cx="5535751" cy="38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5838825" y="989525"/>
            <a:ext cx="2962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Varied graph density by fixing V = 100 and increased the number of edges  V </a:t>
            </a:r>
            <a:r>
              <a:rPr lang="en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≤ 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E ≤ V(V-1)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838825" y="3114575"/>
            <a:ext cx="2775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Intersection occurs at 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E ~ 2215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Theoretically, E~1700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2395050" y="331612"/>
            <a:ext cx="43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Our Findings</a:t>
            </a:r>
            <a:endParaRPr b="1" sz="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838825" y="989525"/>
            <a:ext cx="2962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Varied graph density by fixing V = 300 and increased the number of edges  V </a:t>
            </a:r>
            <a:r>
              <a:rPr lang="en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≤ 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E ≤ V(V-1)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25" y="901000"/>
            <a:ext cx="5171875" cy="38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3185200" y="875225"/>
            <a:ext cx="539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Nunito"/>
                <a:ea typeface="Nunito"/>
                <a:cs typeface="Nunito"/>
                <a:sym typeface="Nunito"/>
              </a:rPr>
              <a:t>Hypothesis: </a:t>
            </a:r>
            <a:endParaRPr i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The best case would be when the graph is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minimally connected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ie. has V-1 edges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185200" y="3461300"/>
            <a:ext cx="539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Nunito"/>
                <a:ea typeface="Nunito"/>
                <a:cs typeface="Nunito"/>
                <a:sym typeface="Nunito"/>
              </a:rPr>
              <a:t>Hypothesis:</a:t>
            </a:r>
            <a:endParaRPr i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The worst case would be when the graph is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fully connected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ie. has V(V-1) edges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100" y="2642250"/>
            <a:ext cx="6383399" cy="23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100" y="130594"/>
            <a:ext cx="6383400" cy="244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