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1"/>
  </p:notesMasterIdLst>
  <p:sldIdLst>
    <p:sldId id="256" r:id="rId3"/>
    <p:sldId id="328" r:id="rId4"/>
    <p:sldId id="336" r:id="rId5"/>
    <p:sldId id="337" r:id="rId6"/>
    <p:sldId id="257" r:id="rId7"/>
    <p:sldId id="375" r:id="rId8"/>
    <p:sldId id="376" r:id="rId9"/>
    <p:sldId id="32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27B"/>
    <a:srgbClr val="1080FF"/>
    <a:srgbClr val="007FFF"/>
    <a:srgbClr val="0883FF"/>
    <a:srgbClr val="80B7FF"/>
    <a:srgbClr val="CDC0B2"/>
    <a:srgbClr val="AF9A85"/>
    <a:srgbClr val="967757"/>
    <a:srgbClr val="ADD8E6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69452-7CC5-42ED-ABE5-3D4209F16523}" v="128" dt="2021-01-20T08:06:08.706"/>
    <p1510:client id="{07C88D2C-52B8-B218-66DB-C34F79B4CDC2}" v="10" dt="2021-01-13T08:47:12.612"/>
    <p1510:client id="{13D70107-917C-32A3-F4A5-96B55AAEE7BA}" v="60" dt="2021-01-21T06:42:17.040"/>
    <p1510:client id="{14A1BF80-1BC4-70A0-F479-F053C43DCDDC}" v="817" dt="2021-03-17T01:06:47.400"/>
    <p1510:client id="{27248FC2-FA29-C00A-559F-EEB7972616E0}" v="1402" dt="2021-01-12T09:25:44.338"/>
    <p1510:client id="{2FD2D4AC-6414-4A58-42D8-7CCFE4B92E8E}" v="119" dt="2020-12-22T08:06:00.683"/>
    <p1510:client id="{37BD7103-05CE-8F65-DC89-0051F4A00ECC}" v="328" dt="2020-12-30T09:07:47.721"/>
    <p1510:client id="{3C9A9974-1EE6-9496-333F-F0B356A1D7A6}" v="950" dt="2021-01-15T10:28:17.080"/>
    <p1510:client id="{3E083E90-629C-3E8B-B588-C37D2448DA0C}" v="1720" dt="2021-01-20T07:07:57.198"/>
    <p1510:client id="{4C26B19F-B0B4-0000-620C-A06F7D9AC3AC}" v="1" dt="2021-03-05T02:29:44.120"/>
    <p1510:client id="{5475225E-B9AA-D39B-9CCC-58B2F4ED025A}" v="850" dt="2021-01-04T06:29:47.246"/>
    <p1510:client id="{7266CB7D-0F5D-C38C-02CA-E1D11B71B5C4}" v="1755" dt="2021-03-08T08:54:59.965"/>
    <p1510:client id="{7A760100-DED5-4C22-7146-C4F98627C9FB}" v="206" dt="2021-01-25T06:29:10.023"/>
    <p1510:client id="{7CCF826C-1367-D0C6-AE72-F374365A731C}" v="448" dt="2021-03-04T02:19:30.849"/>
    <p1510:client id="{817EEE7D-227E-ECFB-173F-741D9956034B}" v="1607" dt="2021-01-06T02:05:38.669"/>
    <p1510:client id="{8329398E-435C-C2FC-7D16-A14275DA5CBE}" v="127" dt="2021-04-16T01:45:24.475"/>
    <p1510:client id="{8CEC7540-DDBE-D295-D86F-A3AAEABD0562}" v="6" dt="2021-01-07T05:41:39.712"/>
    <p1510:client id="{9006BE9F-400D-0000-936A-7084E89D8299}" v="297" dt="2021-04-14T03:18:41.281"/>
    <p1510:client id="{91584592-B438-8B80-73B8-995A77285AD0}" v="302" dt="2021-04-09T08:56:28.959"/>
    <p1510:client id="{93C995E8-FC19-884B-23BB-AE90FA3BE977}" v="31" dt="2021-01-14T06:13:34.841"/>
    <p1510:client id="{9BDFBF4D-6F83-A5CB-9729-C66565B937C4}" v="13" dt="2021-01-21T07:19:25.663"/>
    <p1510:client id="{AD219388-4482-BEF8-E537-44021FADDF51}" v="55" dt="2020-12-23T02:12:56.010"/>
    <p1510:client id="{B4724716-5812-FDA2-9E20-3B4CB8AE2F11}" v="860" dt="2020-12-21T09:31:56.181"/>
    <p1510:client id="{B57ECB54-FBFF-DE44-3D15-FAD586EDD4A7}" v="2" dt="2021-01-22T08:31:24.758"/>
    <p1510:client id="{B80C0B68-35AD-DC8E-3C81-E606681D9D71}" v="69" dt="2021-01-27T05:30:56.287"/>
    <p1510:client id="{C81D5152-FE70-1A25-8427-2D696EE07B36}" v="526" dt="2021-03-03T09:11:18.848"/>
    <p1510:client id="{DC75FE4E-7B28-D3BE-D8D4-C381FC411B53}" v="251" dt="2021-01-13T07:16:06.870"/>
    <p1510:client id="{E49D331D-958F-7A56-624F-06E987B9BEF2}" v="451" dt="2021-01-07T01:17:16.667"/>
    <p1510:client id="{E5D2B186-EFC2-EB51-128E-53CBB100369E}" v="654" dt="2020-12-23T06:11:09.452"/>
    <p1510:client id="{ED0C5664-949F-9807-A908-33D5C50421F6}" v="1335" dt="2021-04-15T03:42:0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15646-734E-44A5-9381-9E9DB2DACA5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FAC3-DA03-4697-8064-66BB17432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essd-12-3413-202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essd-12-3413-202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essd-12-3413-202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>
                <a:latin typeface="NimbusRomNo9L-Regu"/>
              </a:rPr>
              <a:t>https://doi.org/10.5194/acp-20-2277-2020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6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https://doi.org/10.5194/essd-12-3413-2020</a:t>
            </a:r>
            <a:endParaRPr lang="zh-CN" dirty="0">
              <a:ea typeface="等线" panose="02010600030101010101" pitchFamily="2" charset="-122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the absence of widespread regulations targeting NH3 from agricultural practices</a:t>
            </a: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(agriculture, energy generation, industry, on-road transportation, non-road and off-road transportation, residential energy combustion, commercial combustion, other combustion, solvent use, waste, and international shipping)</a:t>
            </a:r>
            <a:endParaRPr lang="en-US" dirty="0">
              <a:ea typeface="等线" panose="020F0502020204030204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>
              <a:ea typeface="等线" panose="020F050202020403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8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https://doi.org/10.5194/essd-12-3413-2020</a:t>
            </a:r>
            <a:endParaRPr lang="zh-CN" dirty="0">
              <a:ea typeface="等线" panose="02010600030101010101" pitchFamily="2" charset="-122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>
              <a:ea typeface="等线" panose="020F0502020204030204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>
              <a:ea typeface="等线" panose="020F050202020403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66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https://doi.org/10.5194/essd-12-3413-2020</a:t>
            </a:r>
            <a:endParaRPr lang="zh-CN" dirty="0">
              <a:ea typeface="等线" panose="02010600030101010101" pitchFamily="2" charset="-122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等线" panose="020F0502020204030204"/>
              </a:rPr>
              <a:t>China (10 Tg to 13 Tg)</a:t>
            </a:r>
            <a:endParaRPr lang="en-US" dirty="0">
              <a:ea typeface="等线" panose="020F0502020204030204"/>
            </a:endParaRPr>
          </a:p>
          <a:p>
            <a:pPr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>
              <a:ea typeface="等线" panose="020F050202020403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7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5125B-DCBA-496E-B4FF-ACAC163F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752D7-E07B-419E-ACF3-D5E80665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B7ECE-5132-4E73-91F3-62F693A6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CE16B-5202-48D3-B888-DE69DB5A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273D7-6FEC-4BF7-855F-D0D90CF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51974-3730-4FCB-9B5E-A5E3A4D8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B0B55-183F-44C3-8C7D-52F477551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20E3D-8451-4977-BAB2-716397A7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1CFB9-B1C9-4F15-9874-6570D13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C82E-87D7-49EB-A7B3-3F230024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CB9F20-F03C-4878-8DB9-9923D31CF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8C9F0-B430-49DF-A99A-496930F70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070FA-23BE-48F9-9649-5EDCB1EE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BEECE-F418-44F3-AE4E-9A63C749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18544-BD5F-4A17-BCEC-5E9B3BAE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23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B4C7C-119E-44AB-8852-57F969BA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0CE4F-9CC6-41E7-8443-C4A0B8F74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73194-5C5F-42C7-AA39-A6B3E65A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DFC8F-CB97-45AE-AA8C-DB1BDD18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DF987-5C87-4FB1-B889-E7E3FA52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6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EC52D-8BC7-4E00-A7A6-18DDAA65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AFA6E-FCCF-4EF9-9AC8-8E025548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55CA6-CD69-4222-A8EC-7856A353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BF1B6-D54A-48AF-95E9-99DB00AF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1EBAF-BABD-4634-9952-BBB16756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4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1FAA9-5C79-4C7E-A2BF-31D5F525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A4E2D-9281-4FCD-8DB0-01C976E4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D6085-3D3E-488C-AF7A-A761CC00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4885C-4CE7-4604-B4D9-1CEB4911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1E374-65BA-4ACF-8D72-CBD4F49B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2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47E0-17AD-4E56-AB21-BFABEB1A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7CA32-76C4-4CFA-86D7-DB4A74592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ADB02-6423-4ED1-8BF6-58EEFA5F9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E8377-AD22-4E37-AB5E-7E84CAC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C1707-CC32-4366-9181-8F362E9E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EC3A8-8368-4B60-9BA8-733496B5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3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64DE7-C43A-4CEA-B36C-9EC95108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00B23-4B51-4886-A10B-238E79A9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824F9-4BD8-4827-BA3E-8A68D625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09DE4-3DA5-4E68-9A73-A3ED29187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E7703-F173-4C69-9F3C-AF6223AC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BE9DC-FDBB-45CC-B6E4-682E18A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0A6C46-312C-4E82-B311-9F6D9AE6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ABE844-04EE-46EA-A8C3-F8529CF8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D474F-E7F7-4209-8F74-DEB126EE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41262-3AA1-45F6-B33E-02C6EF83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C58CFF-6177-4013-BAD3-688C3951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2A9D7-6BE4-4E15-AD8A-C533D40F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48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3E50C9-E5CA-471F-8E4C-C1DE6F02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3D90BB-9D07-4827-AD84-06BAD30F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9C89E-473D-4D1C-8FBE-08EEFA73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81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F246A-0EFA-4EEE-B79B-643CD674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A4D7-22B2-49F2-B01C-DA8B2956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29317-C73A-4477-8805-C5ABE869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03517-E2C9-4E26-9161-AF8D46A4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956BA-8270-4733-A38C-198B8440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2404-53B6-43AD-956D-ACC22E2E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8F52-7881-46FE-A38B-74603155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F4E3B-42E3-43C4-9EB8-46B2EAF1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B48B6-07EF-41DA-A9BA-D66453EB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930F3-7B46-441A-B5FD-EB8CF314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2E824-0CDF-4FE1-AB60-DFE7753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28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F270-5E03-4BAD-87C6-BD6E7565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29E0F-A11D-4BD0-9844-2F52D57E7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9D23F-BD37-43F1-81F2-CC5996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4354B-7664-4D09-BB5A-AC6B0D92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5FB44-C8ED-4F17-A50B-692E453F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9ABB8-EA1C-4791-81EC-56C65C57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09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76C5-B80B-43DF-AE08-C26A913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56CEA-C531-4120-AB03-0B47442B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7116D-2301-44A7-8F5A-4989B33E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3EA75-5AD4-4B3A-A180-50F5AB9D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B98C1-8646-4CC9-A5FE-08E54331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2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A3BCC-03B3-4A11-ADC6-09761309A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C3F19B-533C-40FB-AED4-81A09EEFA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060EE-AA7B-4A39-8711-619D498A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20EFC-61FA-4943-A2E2-3C2569A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E2D45-3782-4AF8-B485-8C924E21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FEE8A-49B0-4D14-82FB-8AF2CE46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9C1AC-CE9F-436B-B60C-87347740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7812E-9C0F-43DD-A3AB-7074E36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C8D4E-BAB8-435A-B9DA-CBF507AB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32E46-1A65-4791-B86D-0549CBA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56FE-21B9-421C-B56B-5A1293D9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11FBD-EEE8-42B2-8E07-CEB4E41A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065C1-E12F-4A1D-8713-59F2141E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F3DB9-8E8B-4E46-A70C-9789F2D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6ADD7-1F2A-46E4-BFAD-A5F7408B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119EE-1819-4CB5-AFA4-3D40147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88BD9-4635-4D23-845A-99B5F83C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9E8A9-DED4-49C7-AD1E-A43D1C24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C273D-BFBB-4A30-B320-783EEA4EB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33F94-EF01-4176-A5C6-E75B2DCF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8FE866-9AE4-4223-97BB-5DD762B37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9CB17-F382-4272-B304-DF7158F0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805A50-C4D5-42B5-B1A8-4A2D315E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2614CE-2504-4971-BFF0-471009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BFCA-68A4-47DC-96D0-4963CAF8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CAF24B-82D4-4026-BED8-D0D41F8A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BAA9E9-CAB1-452C-B467-94A36B7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3E58F-4CAF-4B8C-8964-68BB1A0D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B6D70-AAA1-4766-A1F5-28582748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D54B3-E34F-4BBD-9289-9B4C7CDF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0B467-BC91-4514-9516-FCE9A18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FF3A-34EF-485D-9CEA-260CB85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47A76-B764-4E6A-BFE0-E3C54F1F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4977A-C788-4151-9D21-4D360E28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50905-4EBC-45C4-BE43-2B52F9EE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1C446-ADF9-47CB-8C32-5424C6B1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688F5-5966-41DD-8CD1-84285CEF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0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707F-253B-48C2-82FE-FCB443F5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228F9E-8D02-4AD3-BB3B-5C9F6A605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89E6B-1AB4-4EEA-B2C1-DF71E4081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B67B-9789-4A8D-829D-9BDE15C3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C6600-0CCF-43FB-95EC-76FC4E6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40058-FF4A-4498-A10F-FFFA3647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B1F12-F9C7-4F21-8667-69F528F8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A13F4-139F-47D4-B3ED-08C1405D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1F9DA-9961-42F0-BFE5-12BA91751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DE13-6BE7-476C-84D6-2EEA706B3A7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1C93B-0019-4CF3-8CEC-58066F5E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4D773-13DD-486C-AE54-7578A224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874CA2-8BBB-4A42-94C2-F3B3F62A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4069D-DFE6-411C-B90E-AE4A28AA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7C3F6-9F80-4283-8546-363B3DBD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6DA3-4783-4933-9A38-013A3C48515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4816D-541E-4DC6-89E4-C1A06531E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539C7-1D18-40E3-8783-60CC29964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6610-020D-4C9F-B385-A40819E1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5C46-BCC9-4E1D-AF55-A3ABCF0E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87" y="1122363"/>
            <a:ext cx="10690758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anthropogenic emissions</a:t>
            </a:r>
            <a:endParaRPr lang="zh-CN" dirty="0">
              <a:ea typeface="等线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CE4AD-6B3D-40A7-BC92-383B04ECF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err="1">
                <a:ea typeface="等线"/>
              </a:rPr>
              <a:t>Zhenqi</a:t>
            </a:r>
            <a:r>
              <a:rPr lang="en-US" altLang="zh-CN" dirty="0">
                <a:ea typeface="等线"/>
              </a:rPr>
              <a:t> Luo	2021.4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8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7406-9E80-4914-81E6-1A980852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progress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925F4-A0FD-4DDF-A113-AA3ED71A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ea typeface="+mn-lt"/>
                <a:cs typeface="+mn-lt"/>
              </a:rPr>
              <a:t>1. </a:t>
            </a:r>
            <a:r>
              <a:rPr lang="en-US" dirty="0">
                <a:ea typeface="+mn-lt"/>
                <a:cs typeface="+mn-lt"/>
              </a:rPr>
              <a:t>Uncertainty analysis</a:t>
            </a:r>
            <a:endParaRPr lang="zh-CN" altLang="en-US" dirty="0">
              <a:ea typeface="等线" panose="02010600030101010101" pitchFamily="2" charset="-122"/>
              <a:cs typeface="+mn-lt"/>
            </a:endParaRPr>
          </a:p>
          <a:p>
            <a:pPr lvl="1"/>
            <a:r>
              <a:rPr lang="en-US">
                <a:ea typeface="等线"/>
              </a:rPr>
              <a:t>Lifetime</a:t>
            </a:r>
          </a:p>
          <a:p>
            <a:pPr lvl="2"/>
            <a:r>
              <a:rPr lang="en-US">
                <a:ea typeface="等线"/>
              </a:rPr>
              <a:t>IASI total columns concentrations</a:t>
            </a:r>
            <a:endParaRPr lang="en-US" dirty="0">
              <a:ea typeface="+mn-lt"/>
              <a:cs typeface="+mn-lt"/>
            </a:endParaRPr>
          </a:p>
          <a:p>
            <a:pPr lvl="3"/>
            <a:r>
              <a:rPr lang="en-US" dirty="0">
                <a:ea typeface="等线"/>
              </a:rPr>
              <a:t>relative error</a:t>
            </a:r>
          </a:p>
          <a:p>
            <a:pPr lvl="3"/>
            <a:r>
              <a:rPr lang="en-US" dirty="0">
                <a:ea typeface="等线"/>
              </a:rPr>
              <a:t>standard deviation</a:t>
            </a:r>
          </a:p>
          <a:p>
            <a:pPr lvl="2"/>
            <a:r>
              <a:rPr lang="en-US" dirty="0">
                <a:ea typeface="等线"/>
              </a:rPr>
              <a:t>Export</a:t>
            </a:r>
          </a:p>
          <a:p>
            <a:pPr lvl="3"/>
            <a:r>
              <a:rPr lang="en-US" dirty="0">
                <a:ea typeface="等线"/>
              </a:rPr>
              <a:t>transport (-)</a:t>
            </a:r>
          </a:p>
          <a:p>
            <a:pPr lvl="2"/>
            <a:r>
              <a:rPr lang="en-US" dirty="0">
                <a:ea typeface="等线"/>
              </a:rPr>
              <a:t>Deposition</a:t>
            </a:r>
          </a:p>
          <a:p>
            <a:pPr lvl="3"/>
            <a:r>
              <a:rPr lang="en-US" dirty="0">
                <a:ea typeface="等线"/>
              </a:rPr>
              <a:t>standard deviation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等线"/>
              </a:rPr>
              <a:t>Modelled concentrations</a:t>
            </a:r>
            <a:endParaRPr lang="en-US" dirty="0">
              <a:ea typeface="等线"/>
            </a:endParaRPr>
          </a:p>
          <a:p>
            <a:pPr lvl="2"/>
            <a:r>
              <a:rPr lang="en-US">
                <a:ea typeface="等线"/>
              </a:rPr>
              <a:t>standard deviation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等线"/>
              </a:rPr>
              <a:t>Transportation</a:t>
            </a:r>
            <a:r>
              <a:rPr lang="en-US" dirty="0">
                <a:ea typeface="+mn-lt"/>
                <a:cs typeface="+mn-lt"/>
              </a:rPr>
              <a:t> (+)/emission ratio: 0/0.5/0.8/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/1.2/1.5/2</a:t>
            </a:r>
          </a:p>
          <a:p>
            <a:pPr lvl="1"/>
            <a:r>
              <a:rPr lang="en-US" dirty="0">
                <a:ea typeface="+mn-lt"/>
                <a:cs typeface="+mn-lt"/>
              </a:rPr>
              <a:t>Number of retrievals: 0/15/25/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30</a:t>
            </a:r>
            <a:r>
              <a:rPr lang="en-US" dirty="0">
                <a:ea typeface="+mn-lt"/>
                <a:cs typeface="+mn-lt"/>
              </a:rPr>
              <a:t>/35/40/50</a:t>
            </a:r>
          </a:p>
        </p:txBody>
      </p:sp>
      <p:pic>
        <p:nvPicPr>
          <p:cNvPr id="4" name="图片 4" descr="图示, 示意图&#10;&#10;已自动生成说明">
            <a:extLst>
              <a:ext uri="{FF2B5EF4-FFF2-40B4-BE49-F238E27FC236}">
                <a16:creationId xmlns:a16="http://schemas.microsoft.com/office/drawing/2014/main" id="{0B97F3A6-2675-42E3-B85A-31531F214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445" y="40396"/>
            <a:ext cx="4688006" cy="2933088"/>
          </a:xfrm>
          <a:prstGeom prst="rect">
            <a:avLst/>
          </a:prstGeom>
        </p:spPr>
      </p:pic>
      <p:pic>
        <p:nvPicPr>
          <p:cNvPr id="5" name="图片 5" descr="文本, 信件&#10;&#10;已自动生成说明">
            <a:extLst>
              <a:ext uri="{FF2B5EF4-FFF2-40B4-BE49-F238E27FC236}">
                <a16:creationId xmlns:a16="http://schemas.microsoft.com/office/drawing/2014/main" id="{0BB9C083-869E-4107-A872-66515F93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251" y="2417992"/>
            <a:ext cx="2743200" cy="2226733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34597FA1-65B6-40E3-80B2-00B594AE4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751" y="4636044"/>
            <a:ext cx="2362200" cy="542925"/>
          </a:xfrm>
          <a:prstGeom prst="rect">
            <a:avLst/>
          </a:prstGeom>
        </p:spPr>
      </p:pic>
      <p:pic>
        <p:nvPicPr>
          <p:cNvPr id="7" name="图片 7" descr="手机屏幕截图&#10;&#10;已自动生成说明">
            <a:extLst>
              <a:ext uri="{FF2B5EF4-FFF2-40B4-BE49-F238E27FC236}">
                <a16:creationId xmlns:a16="http://schemas.microsoft.com/office/drawing/2014/main" id="{67404DF2-6DE9-4A27-BB50-DCC2D99E6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43" y="38247"/>
            <a:ext cx="4289946" cy="17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4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1CC7-09DF-461A-98F6-E763E3EF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+mj-lt"/>
                <a:cs typeface="+mj-lt"/>
              </a:rPr>
              <a:t>Analysis &amp;</a:t>
            </a:r>
            <a:r>
              <a:rPr lang="zh-CN" altLang="en-US">
                <a:ea typeface="+mj-lt"/>
                <a:cs typeface="+mj-lt"/>
              </a:rPr>
              <a:t> Plan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CC97B-96B0-4AFA-ADED-8E9C8B0D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9336" cy="5033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+mn-lt"/>
                <a:cs typeface="+mn-lt"/>
              </a:rPr>
              <a:t>Param</a:t>
            </a:r>
            <a:r>
              <a:rPr lang="zh-CN">
                <a:ea typeface="+mn-lt"/>
                <a:cs typeface="+mn-lt"/>
              </a:rPr>
              <a:t>e</a:t>
            </a:r>
            <a:r>
              <a:rPr lang="en-US" altLang="zh-CN">
                <a:ea typeface="+mn-lt"/>
                <a:cs typeface="+mn-lt"/>
              </a:rPr>
              <a:t>t</a:t>
            </a:r>
            <a:r>
              <a:rPr lang="zh-CN">
                <a:ea typeface="+mn-lt"/>
                <a:cs typeface="+mn-lt"/>
              </a:rPr>
              <a:t>e</a:t>
            </a:r>
            <a:r>
              <a:rPr lang="en-US" altLang="zh-CN">
                <a:ea typeface="+mn-lt"/>
                <a:cs typeface="+mn-lt"/>
              </a:rPr>
              <a:t>r </a:t>
            </a:r>
            <a:r>
              <a:rPr lang="zh-CN">
                <a:ea typeface="+mn-lt"/>
                <a:cs typeface="+mn-lt"/>
              </a:rPr>
              <a:t>uncertainty</a:t>
            </a:r>
            <a:endParaRPr lang="zh-CN">
              <a:ea typeface="等线"/>
            </a:endParaRPr>
          </a:p>
          <a:p>
            <a:r>
              <a:rPr lang="en-US" altLang="zh-CN">
                <a:ea typeface="+mn-lt"/>
                <a:cs typeface="+mn-lt"/>
              </a:rPr>
              <a:t>Relative uncertainty of emission</a:t>
            </a:r>
            <a:endParaRPr lang="zh-CN">
              <a:ea typeface="等线"/>
            </a:endParaRPr>
          </a:p>
          <a:p>
            <a:pPr lvl="1"/>
            <a:endParaRPr lang="zh-CN" altLang="en-US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03276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9D220-FCFF-45BD-84E7-72F07B32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litreature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82602-9006-4CC6-9552-5D8801A3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4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DD1D-4F79-4585-9639-34E95ABD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0"/>
            <a:ext cx="12194537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CEDS</a:t>
            </a:r>
            <a:r>
              <a:rPr lang="en-US">
                <a:latin typeface="等线"/>
                <a:ea typeface="等线"/>
                <a:cs typeface="+mj-lt"/>
              </a:rPr>
              <a:t>_</a:t>
            </a:r>
            <a:r>
              <a:rPr lang="en-US">
                <a:ea typeface="+mj-lt"/>
                <a:cs typeface="+mj-lt"/>
              </a:rPr>
              <a:t>GBD-MAPS inventory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FF32-5E80-48B0-A530-2F32037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0378"/>
            <a:ext cx="12195538" cy="569249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Particle emissions——(PM 2.5)</a:t>
            </a:r>
            <a:endParaRPr lang="zh-CN" dirty="0">
              <a:ea typeface="等线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OC</a:t>
            </a:r>
          </a:p>
          <a:p>
            <a:pPr lvl="1"/>
            <a:r>
              <a:rPr lang="en-US" dirty="0">
                <a:ea typeface="+mn-lt"/>
                <a:cs typeface="+mn-lt"/>
              </a:rPr>
              <a:t>BC</a:t>
            </a:r>
          </a:p>
          <a:p>
            <a:pPr lvl="1"/>
            <a:r>
              <a:rPr lang="en-US" dirty="0">
                <a:ea typeface="+mn-lt"/>
                <a:cs typeface="+mn-lt"/>
              </a:rPr>
              <a:t>SO2</a:t>
            </a:r>
            <a:endParaRPr lang="en-US" dirty="0">
              <a:ea typeface="等线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NO </a:t>
            </a:r>
          </a:p>
          <a:p>
            <a:pPr lvl="1"/>
            <a:r>
              <a:rPr lang="en-US" dirty="0">
                <a:ea typeface="+mn-lt"/>
                <a:cs typeface="+mn-lt"/>
              </a:rPr>
              <a:t>VOCs</a:t>
            </a:r>
          </a:p>
          <a:p>
            <a:pPr lvl="1"/>
            <a:r>
              <a:rPr lang="en-US" dirty="0">
                <a:ea typeface="等线"/>
              </a:rPr>
              <a:t>NH3——agricultural activities——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continuous increases in global </a:t>
            </a:r>
          </a:p>
          <a:p>
            <a:pPr lvl="2"/>
            <a:r>
              <a:rPr lang="en-US" dirty="0">
                <a:ea typeface="+mn-lt"/>
                <a:cs typeface="+mn-lt"/>
              </a:rPr>
              <a:t>animal husbandry</a:t>
            </a:r>
            <a:endParaRPr lang="en-US" dirty="0">
              <a:ea typeface="等线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fertilizer application</a:t>
            </a:r>
            <a:endParaRPr lang="en-US" dirty="0"/>
          </a:p>
          <a:p>
            <a:r>
              <a:rPr lang="en-US" dirty="0">
                <a:ea typeface="等线"/>
              </a:rPr>
              <a:t>Functions</a:t>
            </a:r>
          </a:p>
          <a:p>
            <a:pPr lvl="1"/>
            <a:r>
              <a:rPr lang="en-US" dirty="0">
                <a:ea typeface="+mn-lt"/>
                <a:cs typeface="+mn-lt"/>
              </a:rPr>
              <a:t>understand the range of emission impacts——inputs in CTM</a:t>
            </a:r>
            <a:endParaRPr lang="en-US" dirty="0">
              <a:ea typeface="等线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develop effective strategies for pollution mitigation</a:t>
            </a:r>
            <a:endParaRPr lang="en-US" dirty="0">
              <a:ea typeface="等线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Bottom-up inventories</a:t>
            </a:r>
            <a:endParaRPr lang="en-US" dirty="0">
              <a:ea typeface="等线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EDGAR——European Commission Joint Research Centre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ECLIPSE——Greenhouse Gas–Air Pollution Interactions and Synergies (GAINS) model at the International Institute for Applied Systems Analysis (IIASA)</a:t>
            </a:r>
            <a:endParaRPr lang="en-US" dirty="0">
              <a:ea typeface="等线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CEDS——Joint Global Change Research Institute at the Pacific Northwest National Laboratory and University of Maryland——CEDS_GBD-MAPS (1970-2017)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11 detailed emission source sectors </a:t>
            </a:r>
            <a:endParaRPr lang="en-US" dirty="0">
              <a:solidFill>
                <a:srgbClr val="FF0000"/>
              </a:solidFill>
              <a:ea typeface="等线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four fuel groups</a:t>
            </a:r>
            <a:endParaRPr lang="en-US" dirty="0">
              <a:solidFill>
                <a:srgbClr val="FF0000"/>
              </a:solidFill>
              <a:ea typeface="等线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EBC012-78FC-4142-8390-618B6E796861}"/>
              </a:ext>
            </a:extLst>
          </p:cNvPr>
          <p:cNvSpPr txBox="1"/>
          <p:nvPr/>
        </p:nvSpPr>
        <p:spPr>
          <a:xfrm>
            <a:off x="8578911" y="3314633"/>
            <a:ext cx="31155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Total mass concentration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and </a:t>
            </a:r>
            <a:r>
              <a:rPr lang="en-US" b="1">
                <a:ea typeface="+mn-lt"/>
                <a:cs typeface="+mn-lt"/>
              </a:rPr>
              <a:t>mass fractions</a:t>
            </a:r>
            <a:endParaRPr lang="zh-CN" b="1"/>
          </a:p>
          <a:p>
            <a:r>
              <a:rPr lang="en-US" altLang="zh-CN">
                <a:ea typeface="等线"/>
              </a:rPr>
              <a:t>(</a:t>
            </a:r>
            <a:r>
              <a:rPr lang="en-US">
                <a:ea typeface="+mn-lt"/>
                <a:cs typeface="+mn-lt"/>
              </a:rPr>
              <a:t>Jimenez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altLang="zh-CN">
                <a:ea typeface="+mn-lt"/>
                <a:cs typeface="+mn-lt"/>
              </a:rPr>
              <a:t>et</a:t>
            </a:r>
            <a:r>
              <a:rPr lang="en-US" altLang="zh-CN">
                <a:ea typeface="等线"/>
              </a:rPr>
              <a:t> al., 2009) </a:t>
            </a:r>
            <a:r>
              <a:rPr lang="en-US" altLang="zh-CN" i="1">
                <a:ea typeface="等线"/>
              </a:rPr>
              <a:t>Science</a:t>
            </a:r>
            <a:endParaRPr lang="zh-CN" altLang="en-US" i="1">
              <a:ea typeface="等线"/>
            </a:endParaRPr>
          </a:p>
        </p:txBody>
      </p:sp>
      <p:pic>
        <p:nvPicPr>
          <p:cNvPr id="6" name="图片 6" descr="图示&#10;&#10;已自动生成说明">
            <a:extLst>
              <a:ext uri="{FF2B5EF4-FFF2-40B4-BE49-F238E27FC236}">
                <a16:creationId xmlns:a16="http://schemas.microsoft.com/office/drawing/2014/main" id="{8976BBAC-5B3E-4771-B56F-8FFBC3E3F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95" y="2738"/>
            <a:ext cx="4433886" cy="33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0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DD1D-4F79-4585-9639-34E95ABD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0"/>
            <a:ext cx="12194537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CEDS</a:t>
            </a:r>
            <a:r>
              <a:rPr lang="en-US">
                <a:latin typeface="等线"/>
                <a:ea typeface="等线"/>
                <a:cs typeface="+mj-lt"/>
              </a:rPr>
              <a:t>_</a:t>
            </a:r>
            <a:r>
              <a:rPr lang="en-US">
                <a:ea typeface="+mj-lt"/>
                <a:cs typeface="+mj-lt"/>
              </a:rPr>
              <a:t>GBD-MAPS inventory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FF32-5E80-48B0-A530-2F32037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0378"/>
            <a:ext cx="12195538" cy="5692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solidFill>
                  <a:srgbClr val="000000"/>
                </a:solidFill>
                <a:ea typeface="等线"/>
              </a:rPr>
              <a:t>Step 0: </a:t>
            </a:r>
            <a:r>
              <a:rPr lang="en-US">
                <a:ea typeface="+mn-lt"/>
                <a:cs typeface="+mn-lt"/>
              </a:rPr>
              <a:t>collection of input data</a:t>
            </a:r>
            <a:endParaRPr lang="zh-CN" altLang="en-US"/>
          </a:p>
          <a:p>
            <a:r>
              <a:rPr lang="en-US">
                <a:solidFill>
                  <a:srgbClr val="000000"/>
                </a:solidFill>
                <a:ea typeface="等线"/>
              </a:rPr>
              <a:t>Step 1: Em = A * EF</a:t>
            </a:r>
          </a:p>
          <a:p>
            <a:pPr lvl="1"/>
            <a:r>
              <a:rPr lang="en-US">
                <a:solidFill>
                  <a:srgbClr val="000000"/>
                </a:solidFill>
                <a:ea typeface="等线"/>
              </a:rPr>
              <a:t>Em: </a:t>
            </a:r>
            <a:r>
              <a:rPr lang="en-US">
                <a:ea typeface="+mn-lt"/>
                <a:cs typeface="+mn-lt"/>
              </a:rPr>
              <a:t>emission estimates</a:t>
            </a:r>
          </a:p>
          <a:p>
            <a:pPr lvl="1"/>
            <a:r>
              <a:rPr lang="en-US">
                <a:ea typeface="+mn-lt"/>
                <a:cs typeface="+mn-lt"/>
              </a:rPr>
              <a:t>A: relevant activity</a:t>
            </a:r>
          </a:p>
          <a:p>
            <a:pPr lvl="1"/>
            <a:r>
              <a:rPr lang="en-US">
                <a:ea typeface="等线"/>
              </a:rPr>
              <a:t>EF: </a:t>
            </a:r>
            <a:r>
              <a:rPr lang="en-US">
                <a:ea typeface="+mn-lt"/>
                <a:cs typeface="+mn-lt"/>
              </a:rPr>
              <a:t>emission factor</a:t>
            </a:r>
          </a:p>
          <a:p>
            <a:r>
              <a:rPr lang="en-US">
                <a:ea typeface="等线"/>
              </a:rPr>
              <a:t>Step 2: </a:t>
            </a:r>
            <a:r>
              <a:rPr lang="en-US">
                <a:ea typeface="+mn-lt"/>
                <a:cs typeface="+mn-lt"/>
              </a:rPr>
              <a:t>scales total emission estimates</a:t>
            </a:r>
          </a:p>
          <a:p>
            <a:pPr lvl="1"/>
            <a:r>
              <a:rPr lang="en-US">
                <a:ea typeface="等线"/>
              </a:rPr>
              <a:t>SF = scaling inventory Em/default CEDS Em</a:t>
            </a:r>
            <a:endParaRPr lang="en-US" dirty="0">
              <a:ea typeface="等线"/>
            </a:endParaRPr>
          </a:p>
          <a:p>
            <a:pPr lvl="2"/>
            <a:r>
              <a:rPr lang="en-US">
                <a:ea typeface="等线"/>
              </a:rPr>
              <a:t>SF: </a:t>
            </a:r>
            <a:r>
              <a:rPr lang="en-US">
                <a:ea typeface="+mn-lt"/>
                <a:cs typeface="+mn-lt"/>
              </a:rPr>
              <a:t>scaling factors</a:t>
            </a:r>
          </a:p>
          <a:p>
            <a:pPr lvl="1"/>
            <a:r>
              <a:rPr lang="en-US">
                <a:ea typeface="+mn-lt"/>
                <a:cs typeface="+mn-lt"/>
              </a:rPr>
              <a:t>extend SFs to fill missing data</a:t>
            </a:r>
            <a:endParaRPr lang="en-US">
              <a:ea typeface="等线"/>
            </a:endParaRPr>
          </a:p>
          <a:p>
            <a:r>
              <a:rPr lang="en-US">
                <a:ea typeface="等线"/>
              </a:rPr>
              <a:t>Step 3: </a:t>
            </a:r>
            <a:r>
              <a:rPr lang="en-US">
                <a:ea typeface="+mn-lt"/>
                <a:cs typeface="+mn-lt"/>
              </a:rPr>
              <a:t>extends the scaled emission estimates from 1970 to 1750</a:t>
            </a:r>
          </a:p>
          <a:p>
            <a:r>
              <a:rPr lang="en-US">
                <a:ea typeface="等线"/>
              </a:rPr>
              <a:t>Step 4: </a:t>
            </a:r>
            <a:r>
              <a:rPr lang="en-US">
                <a:ea typeface="+mn-lt"/>
                <a:cs typeface="+mn-lt"/>
              </a:rPr>
              <a:t>aggregates the scaled country-level emissions into gridding sectors</a:t>
            </a:r>
          </a:p>
          <a:p>
            <a:r>
              <a:rPr lang="en-US">
                <a:ea typeface="等线"/>
              </a:rPr>
              <a:t>Step 5: </a:t>
            </a:r>
            <a:r>
              <a:rPr lang="en-US">
                <a:ea typeface="+mn-lt"/>
                <a:cs typeface="+mn-lt"/>
              </a:rPr>
              <a:t>allocate country-level emission estimates onto a 0.5x0.5 grid</a:t>
            </a:r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EBC012-78FC-4142-8390-618B6E796861}"/>
              </a:ext>
            </a:extLst>
          </p:cNvPr>
          <p:cNvSpPr txBox="1"/>
          <p:nvPr/>
        </p:nvSpPr>
        <p:spPr>
          <a:xfrm>
            <a:off x="9821491" y="3697076"/>
            <a:ext cx="250364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>
                <a:ea typeface="等线"/>
              </a:rPr>
              <a:t>(</a:t>
            </a:r>
            <a:r>
              <a:rPr lang="en-US">
                <a:ea typeface="+mn-lt"/>
                <a:cs typeface="+mn-lt"/>
              </a:rPr>
              <a:t>McDuffiez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altLang="zh-CN">
                <a:ea typeface="+mn-lt"/>
                <a:cs typeface="+mn-lt"/>
              </a:rPr>
              <a:t>et</a:t>
            </a:r>
            <a:r>
              <a:rPr lang="en-US" altLang="zh-CN">
                <a:ea typeface="等线"/>
              </a:rPr>
              <a:t> al., 2020) </a:t>
            </a:r>
            <a:endParaRPr lang="en-US" altLang="zh-CN" i="1">
              <a:ea typeface="等线"/>
            </a:endParaRPr>
          </a:p>
        </p:txBody>
      </p:sp>
      <p:pic>
        <p:nvPicPr>
          <p:cNvPr id="5" name="图片 7" descr="图示&#10;&#10;已自动生成说明">
            <a:extLst>
              <a:ext uri="{FF2B5EF4-FFF2-40B4-BE49-F238E27FC236}">
                <a16:creationId xmlns:a16="http://schemas.microsoft.com/office/drawing/2014/main" id="{CA006342-FE47-48EB-8B23-F711FF15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57" y="-970"/>
            <a:ext cx="5539725" cy="369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DD1D-4F79-4585-9639-34E95ABD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0"/>
            <a:ext cx="12194537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CEDS</a:t>
            </a:r>
            <a:r>
              <a:rPr lang="en-US">
                <a:latin typeface="等线"/>
                <a:ea typeface="等线"/>
                <a:cs typeface="+mj-lt"/>
              </a:rPr>
              <a:t>_</a:t>
            </a:r>
            <a:r>
              <a:rPr lang="en-US">
                <a:ea typeface="+mj-lt"/>
                <a:cs typeface="+mj-lt"/>
              </a:rPr>
              <a:t>GBD-MAPS inventory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FF32-5E80-48B0-A530-2F32037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0378"/>
            <a:ext cx="6307357" cy="569249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Annual total </a:t>
            </a:r>
            <a:r>
              <a:rPr lang="en-US">
                <a:ea typeface="+mn-lt"/>
                <a:cs typeface="+mn-lt"/>
              </a:rPr>
              <a:t>emissions: time</a:t>
            </a:r>
            <a:r>
              <a:rPr lang="en-US" dirty="0">
                <a:ea typeface="+mn-lt"/>
                <a:cs typeface="+mn-lt"/>
              </a:rPr>
              <a:t> series from 1970–2017</a:t>
            </a:r>
          </a:p>
          <a:p>
            <a:pPr lvl="1"/>
            <a:r>
              <a:rPr lang="en-US" dirty="0">
                <a:ea typeface="+mn-lt"/>
                <a:cs typeface="+mn-lt"/>
              </a:rPr>
              <a:t>Global: agriculture and waste——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89% </a:t>
            </a:r>
          </a:p>
          <a:p>
            <a:pPr lvl="1"/>
            <a:r>
              <a:rPr lang="en-US" dirty="0">
                <a:ea typeface="+mn-lt"/>
                <a:cs typeface="+mn-lt"/>
              </a:rPr>
              <a:t>Regions: China——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20%, 12 Tg</a:t>
            </a:r>
          </a:p>
          <a:p>
            <a:pPr lvl="1"/>
            <a:r>
              <a:rPr lang="en-US" dirty="0">
                <a:ea typeface="等线" panose="020F0502020204030204"/>
              </a:rPr>
              <a:t>Trend: </a:t>
            </a:r>
            <a:r>
              <a:rPr lang="en-US" dirty="0">
                <a:ea typeface="+mn-lt"/>
                <a:cs typeface="+mn-lt"/>
              </a:rPr>
              <a:t>continuously increase——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81%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agricultural: 82%</a:t>
            </a:r>
          </a:p>
          <a:p>
            <a:pPr lvl="2"/>
            <a:r>
              <a:rPr lang="en-US" dirty="0">
                <a:ea typeface="+mn-lt"/>
                <a:cs typeface="+mn-lt"/>
              </a:rPr>
              <a:t>waste sector: 77%</a:t>
            </a:r>
          </a:p>
          <a:p>
            <a:r>
              <a:rPr lang="en-US" dirty="0">
                <a:ea typeface="+mn-lt"/>
                <a:cs typeface="+mn-lt"/>
              </a:rPr>
              <a:t>Comparison to global inventories</a:t>
            </a:r>
          </a:p>
          <a:p>
            <a:pPr lvl="1"/>
            <a:r>
              <a:rPr lang="en-US" dirty="0">
                <a:ea typeface="+mn-lt"/>
                <a:cs typeface="+mn-lt"/>
              </a:rPr>
              <a:t>CEDS: unchanged</a:t>
            </a:r>
          </a:p>
          <a:p>
            <a:pPr lvl="1"/>
            <a:r>
              <a:rPr lang="en-US" dirty="0">
                <a:ea typeface="+mn-lt"/>
                <a:cs typeface="+mn-lt"/>
              </a:rPr>
              <a:t>EDGAR: increase rate</a:t>
            </a:r>
          </a:p>
          <a:p>
            <a:pPr lvl="1"/>
            <a:r>
              <a:rPr lang="en-US" dirty="0">
                <a:ea typeface="+mn-lt"/>
                <a:cs typeface="+mn-lt"/>
              </a:rPr>
              <a:t>GAINS: within 15%</a:t>
            </a:r>
          </a:p>
          <a:p>
            <a:r>
              <a:rPr lang="en-US" dirty="0">
                <a:ea typeface="+mn-lt"/>
                <a:cs typeface="+mn-lt"/>
              </a:rPr>
              <a:t>Uncertainties</a:t>
            </a:r>
          </a:p>
          <a:p>
            <a:pPr lvl="1"/>
            <a:r>
              <a:rPr lang="en-US" dirty="0">
                <a:ea typeface="+mn-lt"/>
                <a:cs typeface="+mn-lt"/>
              </a:rPr>
              <a:t>activity data</a:t>
            </a:r>
          </a:p>
          <a:p>
            <a:pPr lvl="1"/>
            <a:r>
              <a:rPr lang="en-US" dirty="0">
                <a:ea typeface="+mn-lt"/>
                <a:cs typeface="+mn-lt"/>
              </a:rPr>
              <a:t>global bottom-up inventories</a:t>
            </a:r>
          </a:p>
          <a:p>
            <a:pPr lvl="2"/>
            <a:r>
              <a:rPr lang="en-US" dirty="0">
                <a:ea typeface="+mn-lt"/>
                <a:cs typeface="+mn-lt"/>
              </a:rPr>
              <a:t>agricultural statistics</a:t>
            </a:r>
          </a:p>
          <a:p>
            <a:pPr lvl="2"/>
            <a:r>
              <a:rPr lang="en-US" dirty="0">
                <a:ea typeface="+mn-lt"/>
                <a:cs typeface="+mn-lt"/>
              </a:rPr>
              <a:t>emission factors</a:t>
            </a:r>
          </a:p>
          <a:p>
            <a:pPr lvl="1"/>
            <a:r>
              <a:rPr lang="en-US" dirty="0">
                <a:ea typeface="+mn-lt"/>
                <a:cs typeface="+mn-lt"/>
              </a:rPr>
              <a:t>regional-level scaling inventories</a:t>
            </a:r>
          </a:p>
          <a:p>
            <a:pPr marL="1143000">
              <a:spcBef>
                <a:spcPts val="500"/>
              </a:spcBef>
            </a:pPr>
            <a:r>
              <a:rPr lang="en-US" sz="2000" dirty="0">
                <a:ea typeface="+mn-lt"/>
                <a:cs typeface="+mn-lt"/>
              </a:rPr>
              <a:t>agricultural regions in winter: underestimated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500"/>
              </a:spcBef>
            </a:pPr>
            <a:r>
              <a:rPr lang="en-US" dirty="0">
                <a:ea typeface="+mn-lt"/>
                <a:cs typeface="+mn-lt"/>
              </a:rPr>
              <a:t>sectoral and fuel contributions</a:t>
            </a:r>
            <a:endParaRPr lang="en-US" dirty="0">
              <a:ea typeface="等线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grid</a:t>
            </a:r>
            <a:endParaRPr lang="en-US" dirty="0">
              <a:ea typeface="等线" panose="020F05020202040302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EBC012-78FC-4142-8390-618B6E796861}"/>
              </a:ext>
            </a:extLst>
          </p:cNvPr>
          <p:cNvSpPr txBox="1"/>
          <p:nvPr/>
        </p:nvSpPr>
        <p:spPr>
          <a:xfrm>
            <a:off x="8043491" y="6491076"/>
            <a:ext cx="250364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>
                <a:ea typeface="等线"/>
              </a:rPr>
              <a:t>(</a:t>
            </a:r>
            <a:r>
              <a:rPr lang="en-US">
                <a:ea typeface="+mn-lt"/>
                <a:cs typeface="+mn-lt"/>
              </a:rPr>
              <a:t>McDuffiez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altLang="zh-CN">
                <a:ea typeface="+mn-lt"/>
                <a:cs typeface="+mn-lt"/>
              </a:rPr>
              <a:t>et</a:t>
            </a:r>
            <a:r>
              <a:rPr lang="en-US" altLang="zh-CN">
                <a:ea typeface="等线"/>
              </a:rPr>
              <a:t> al., 2020) </a:t>
            </a:r>
            <a:endParaRPr lang="en-US" altLang="zh-CN" i="1">
              <a:ea typeface="等线"/>
            </a:endParaRPr>
          </a:p>
        </p:txBody>
      </p:sp>
      <p:pic>
        <p:nvPicPr>
          <p:cNvPr id="4" name="图片 5" descr="图表&#10;&#10;已自动生成说明">
            <a:extLst>
              <a:ext uri="{FF2B5EF4-FFF2-40B4-BE49-F238E27FC236}">
                <a16:creationId xmlns:a16="http://schemas.microsoft.com/office/drawing/2014/main" id="{60D167F3-12B7-42F2-A83A-131E2350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219" y="5657"/>
            <a:ext cx="3574472" cy="3417685"/>
          </a:xfrm>
          <a:prstGeom prst="rect">
            <a:avLst/>
          </a:prstGeom>
        </p:spPr>
      </p:pic>
      <p:pic>
        <p:nvPicPr>
          <p:cNvPr id="6" name="图片 6" descr="图片包含 表格&#10;&#10;已自动生成说明">
            <a:extLst>
              <a:ext uri="{FF2B5EF4-FFF2-40B4-BE49-F238E27FC236}">
                <a16:creationId xmlns:a16="http://schemas.microsoft.com/office/drawing/2014/main" id="{B5AAC2E2-D69F-411F-A6E1-6263D50DC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570" y="3438236"/>
            <a:ext cx="1784859" cy="3433619"/>
          </a:xfrm>
          <a:prstGeom prst="rect">
            <a:avLst/>
          </a:prstGeom>
        </p:spPr>
      </p:pic>
      <p:pic>
        <p:nvPicPr>
          <p:cNvPr id="7" name="图片 7" descr="图表&#10;&#10;已自动生成说明">
            <a:extLst>
              <a:ext uri="{FF2B5EF4-FFF2-40B4-BE49-F238E27FC236}">
                <a16:creationId xmlns:a16="http://schemas.microsoft.com/office/drawing/2014/main" id="{0125B9C8-7C10-4BF1-BD76-292984151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952" y="950047"/>
            <a:ext cx="2241550" cy="3491634"/>
          </a:xfrm>
          <a:prstGeom prst="rect">
            <a:avLst/>
          </a:prstGeom>
        </p:spPr>
      </p:pic>
      <p:pic>
        <p:nvPicPr>
          <p:cNvPr id="8" name="图片 8" descr="图表, 折线图&#10;&#10;已自动生成说明">
            <a:extLst>
              <a:ext uri="{FF2B5EF4-FFF2-40B4-BE49-F238E27FC236}">
                <a16:creationId xmlns:a16="http://schemas.microsoft.com/office/drawing/2014/main" id="{E4B6A0BA-64A0-4F0E-8A20-3767CF264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220" y="4424507"/>
            <a:ext cx="2447925" cy="2419350"/>
          </a:xfrm>
          <a:prstGeom prst="rect">
            <a:avLst/>
          </a:prstGeom>
        </p:spPr>
      </p:pic>
      <p:pic>
        <p:nvPicPr>
          <p:cNvPr id="9" name="图片 9" descr="图片包含 图表&#10;&#10;已自动生成说明">
            <a:extLst>
              <a:ext uri="{FF2B5EF4-FFF2-40B4-BE49-F238E27FC236}">
                <a16:creationId xmlns:a16="http://schemas.microsoft.com/office/drawing/2014/main" id="{4952B1B7-85D1-4BAB-8FE3-94B08260DC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4295" y="5241203"/>
            <a:ext cx="2476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8B893-F0F8-4E4B-86FB-61387C1E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Questions?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0BA0A-D1F4-4E24-AAC0-1B200F8E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9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8</Slides>
  <Notes>4</Notes>
  <HiddenSlides>0</HiddenSlide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Office 主题​​</vt:lpstr>
      <vt:lpstr>anthropogenic emissions</vt:lpstr>
      <vt:lpstr>progress</vt:lpstr>
      <vt:lpstr>Analysis &amp; Plan</vt:lpstr>
      <vt:lpstr>litreature</vt:lpstr>
      <vt:lpstr>CEDS_GBD-MAPS inventory</vt:lpstr>
      <vt:lpstr>CEDS_GBD-MAPS inventory</vt:lpstr>
      <vt:lpstr>CEDS_GBD-MAPS inventory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revision>1197</cp:revision>
  <dcterms:created xsi:type="dcterms:W3CDTF">2020-10-29T01:45:10Z</dcterms:created>
  <dcterms:modified xsi:type="dcterms:W3CDTF">2021-04-16T04:12:34Z</dcterms:modified>
</cp:coreProperties>
</file>