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3"/>
  </p:notesMasterIdLst>
  <p:sldIdLst>
    <p:sldId id="256" r:id="rId3"/>
    <p:sldId id="328" r:id="rId4"/>
    <p:sldId id="336" r:id="rId5"/>
    <p:sldId id="340" r:id="rId6"/>
    <p:sldId id="341" r:id="rId7"/>
    <p:sldId id="339" r:id="rId8"/>
    <p:sldId id="337" r:id="rId9"/>
    <p:sldId id="338" r:id="rId10"/>
    <p:sldId id="257" r:id="rId11"/>
    <p:sldId id="32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27B"/>
    <a:srgbClr val="1080FF"/>
    <a:srgbClr val="007FFF"/>
    <a:srgbClr val="0883FF"/>
    <a:srgbClr val="80B7FF"/>
    <a:srgbClr val="CDC0B2"/>
    <a:srgbClr val="AF9A85"/>
    <a:srgbClr val="967757"/>
    <a:srgbClr val="ADD8E6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69452-7CC5-42ED-ABE5-3D4209F16523}" v="128" dt="2021-01-20T08:06:08.706"/>
    <p1510:client id="{07C88D2C-52B8-B218-66DB-C34F79B4CDC2}" v="10" dt="2021-01-13T08:47:12.612"/>
    <p1510:client id="{13D70107-917C-32A3-F4A5-96B55AAEE7BA}" v="60" dt="2021-01-21T06:42:17.040"/>
    <p1510:client id="{14A1BF80-1BC4-70A0-F479-F053C43DCDDC}" v="817" dt="2021-03-17T01:06:47.400"/>
    <p1510:client id="{1A5BC791-90E5-27B1-123D-50B27CAC0E3C}" v="120" dt="2021-06-09T02:18:58.579"/>
    <p1510:client id="{1A96C12B-3258-BF23-80F8-6C3BDA73435D}" v="601" dt="2021-05-12T07:49:56.570"/>
    <p1510:client id="{27248FC2-FA29-C00A-559F-EEB7972616E0}" v="1402" dt="2021-01-12T09:25:44.338"/>
    <p1510:client id="{275F59FB-5892-2A4D-349A-769CE4CB95ED}" v="689" dt="2021-04-29T02:46:34.294"/>
    <p1510:client id="{2B9AC29F-60B9-0000-9A45-33FA0DBFE6B7}" v="110" dt="2021-04-28T08:09:01.935"/>
    <p1510:client id="{2FD2D4AC-6414-4A58-42D8-7CCFE4B92E8E}" v="119" dt="2020-12-22T08:06:00.683"/>
    <p1510:client id="{37BD7103-05CE-8F65-DC89-0051F4A00ECC}" v="328" dt="2020-12-30T09:07:47.721"/>
    <p1510:client id="{3C9A9974-1EE6-9496-333F-F0B356A1D7A6}" v="950" dt="2021-01-15T10:28:17.080"/>
    <p1510:client id="{3E083E90-629C-3E8B-B588-C37D2448DA0C}" v="1720" dt="2021-01-20T07:07:57.198"/>
    <p1510:client id="{4C26B19F-B0B4-0000-620C-A06F7D9AC3AC}" v="1" dt="2021-03-05T02:29:44.120"/>
    <p1510:client id="{4D79FA46-DC9D-AD08-952B-DDC2200A17AD}" v="532" dt="2021-05-31T01:59:25.453"/>
    <p1510:client id="{5460139E-5AF0-BF27-0BE2-9BC99D44F0DC}" v="280" dt="2021-05-25T06:55:56.181"/>
    <p1510:client id="{5475225E-B9AA-D39B-9CCC-58B2F4ED025A}" v="850" dt="2021-01-04T06:29:47.246"/>
    <p1510:client id="{6C87C29F-8022-0000-9A45-35525E18BC60}" v="378" dt="2021-04-28T02:56:15.991"/>
    <p1510:client id="{7266CB7D-0F5D-C38C-02CA-E1D11B71B5C4}" v="1755" dt="2021-03-08T08:54:59.965"/>
    <p1510:client id="{7A760100-DED5-4C22-7146-C4F98627C9FB}" v="206" dt="2021-01-25T06:29:10.023"/>
    <p1510:client id="{7CCF826C-1367-D0C6-AE72-F374365A731C}" v="448" dt="2021-03-04T02:19:30.849"/>
    <p1510:client id="{817EEE7D-227E-ECFB-173F-741D9956034B}" v="1607" dt="2021-01-06T02:05:38.669"/>
    <p1510:client id="{8329398E-435C-C2FC-7D16-A14275DA5CBE}" v="127" dt="2021-04-16T01:45:24.475"/>
    <p1510:client id="{8B37D8A9-D0A0-BAE9-6060-C135400A167D}" v="605" dt="2021-05-07T08:55:16.904"/>
    <p1510:client id="{8CEC7540-DDBE-D295-D86F-A3AAEABD0562}" v="6" dt="2021-01-07T05:41:39.712"/>
    <p1510:client id="{9006BE9F-400D-0000-936A-7084E89D8299}" v="297" dt="2021-04-14T03:18:41.281"/>
    <p1510:client id="{91584592-B438-8B80-73B8-995A77285AD0}" v="302" dt="2021-04-09T08:56:28.959"/>
    <p1510:client id="{93C995E8-FC19-884B-23BB-AE90FA3BE977}" v="31" dt="2021-01-14T06:13:34.841"/>
    <p1510:client id="{9A0C01F4-96B0-6A58-4E36-2A3714B90D25}" v="333" dt="2021-04-28T07:40:03.912"/>
    <p1510:client id="{9BDFBF4D-6F83-A5CB-9729-C66565B937C4}" v="13" dt="2021-01-21T07:19:25.663"/>
    <p1510:client id="{AD219388-4482-BEF8-E537-44021FADDF51}" v="55" dt="2020-12-23T02:12:56.010"/>
    <p1510:client id="{B4724716-5812-FDA2-9E20-3B4CB8AE2F11}" v="860" dt="2020-12-21T09:31:56.181"/>
    <p1510:client id="{B57ECB54-FBFF-DE44-3D15-FAD586EDD4A7}" v="2" dt="2021-01-22T08:31:24.758"/>
    <p1510:client id="{B80C0B68-35AD-DC8E-3C81-E606681D9D71}" v="69" dt="2021-01-27T05:30:56.287"/>
    <p1510:client id="{C7D4F802-5D1A-8513-FC84-9E25C6DFE815}" v="560" dt="2021-06-09T08:45:47.487"/>
    <p1510:client id="{C81D5152-FE70-1A25-8427-2D696EE07B36}" v="526" dt="2021-03-03T09:11:18.848"/>
    <p1510:client id="{DC75FE4E-7B28-D3BE-D8D4-C381FC411B53}" v="251" dt="2021-01-13T07:16:06.870"/>
    <p1510:client id="{E49D331D-958F-7A56-624F-06E987B9BEF2}" v="451" dt="2021-01-07T01:17:16.667"/>
    <p1510:client id="{E5D2B186-EFC2-EB51-128E-53CBB100369E}" v="654" dt="2020-12-23T06:11:09.452"/>
    <p1510:client id="{E732BB1C-C16D-C2C2-760C-D33347F4C9C5}" v="215" dt="2021-05-25T09:20:24.190"/>
    <p1510:client id="{ED0C5664-949F-9807-A908-33D5C50421F6}" v="1335" dt="2021-04-15T03:42:09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15646-734E-44A5-9381-9E9DB2DACA5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FAC3-DA03-4697-8064-66BB17432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>
                <a:latin typeface="NimbusRomNo9L-Regu"/>
              </a:rPr>
              <a:t>https://doi.org/10.5194/acp-20-2277-2020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6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https://doi.org/10.1088/1748-9326/abd5e0</a:t>
            </a:r>
            <a:endParaRPr lang="en-US">
              <a:ea typeface="等线" panose="020F050202020403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https://doi.org/10.1088/1748-9326/abd5e0</a:t>
            </a:r>
            <a:endParaRPr lang="en-US">
              <a:ea typeface="等线" panose="020F050202020403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8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5125B-DCBA-496E-B4FF-ACAC163F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3752D7-E07B-419E-ACF3-D5E806658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B7ECE-5132-4E73-91F3-62F693A6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CE16B-5202-48D3-B888-DE69DB5A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273D7-6FEC-4BF7-855F-D0D90CF5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1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51974-3730-4FCB-9B5E-A5E3A4D8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FB0B55-183F-44C3-8C7D-52F477551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20E3D-8451-4977-BAB2-716397A7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1CFB9-B1C9-4F15-9874-6570D13A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C82E-87D7-49EB-A7B3-3F230024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CB9F20-F03C-4878-8DB9-9923D31CF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48C9F0-B430-49DF-A99A-496930F70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070FA-23BE-48F9-9649-5EDCB1EE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BEECE-F418-44F3-AE4E-9A63C749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18544-BD5F-4A17-BCEC-5E9B3BAE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23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B4C7C-119E-44AB-8852-57F969BA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0CE4F-9CC6-41E7-8443-C4A0B8F74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73194-5C5F-42C7-AA39-A6B3E65A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DFC8F-CB97-45AE-AA8C-DB1BDD18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DF987-5C87-4FB1-B889-E7E3FA52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6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EC52D-8BC7-4E00-A7A6-18DDAA65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AFA6E-FCCF-4EF9-9AC8-8E025548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55CA6-CD69-4222-A8EC-7856A353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BF1B6-D54A-48AF-95E9-99DB00AF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1EBAF-BABD-4634-9952-BBB16756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4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1FAA9-5C79-4C7E-A2BF-31D5F525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A4E2D-9281-4FCD-8DB0-01C976E44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D6085-3D3E-488C-AF7A-A761CC00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4885C-4CE7-4604-B4D9-1CEB4911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1E374-65BA-4ACF-8D72-CBD4F49B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2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947E0-17AD-4E56-AB21-BFABEB1A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7CA32-76C4-4CFA-86D7-DB4A74592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ADB02-6423-4ED1-8BF6-58EEFA5F9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E8377-AD22-4E37-AB5E-7E84CAC3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DC1707-CC32-4366-9181-8F362E9E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EC3A8-8368-4B60-9BA8-733496B5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3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64DE7-C43A-4CEA-B36C-9EC95108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00B23-4B51-4886-A10B-238E79A9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824F9-4BD8-4827-BA3E-8A68D625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809DE4-3DA5-4E68-9A73-A3ED29187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E7703-F173-4C69-9F3C-AF6223AC6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BE9DC-FDBB-45CC-B6E4-682E18A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0A6C46-312C-4E82-B311-9F6D9AE6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ABE844-04EE-46EA-A8C3-F8529CF8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D474F-E7F7-4209-8F74-DEB126EE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41262-3AA1-45F6-B33E-02C6EF83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C58CFF-6177-4013-BAD3-688C3951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2A9D7-6BE4-4E15-AD8A-C533D40F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48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3E50C9-E5CA-471F-8E4C-C1DE6F02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3D90BB-9D07-4827-AD84-06BAD30F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9C89E-473D-4D1C-8FBE-08EEFA73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81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F246A-0EFA-4EEE-B79B-643CD674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A4D7-22B2-49F2-B01C-DA8B2956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29317-C73A-4477-8805-C5ABE869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F03517-E2C9-4E26-9161-AF8D46A4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956BA-8270-4733-A38C-198B8440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2404-53B6-43AD-956D-ACC22E2E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B8F52-7881-46FE-A38B-74603155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F4E3B-42E3-43C4-9EB8-46B2EAF1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B48B6-07EF-41DA-A9BA-D66453EB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930F3-7B46-441A-B5FD-EB8CF314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2E824-0CDF-4FE1-AB60-DFE77536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28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F270-5E03-4BAD-87C6-BD6E7565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C29E0F-A11D-4BD0-9844-2F52D57E7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9D23F-BD37-43F1-81F2-CC5996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4354B-7664-4D09-BB5A-AC6B0D92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5FB44-C8ED-4F17-A50B-692E453F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9ABB8-EA1C-4791-81EC-56C65C57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09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076C5-B80B-43DF-AE08-C26A9135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56CEA-C531-4120-AB03-0B47442B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7116D-2301-44A7-8F5A-4989B33E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3EA75-5AD4-4B3A-A180-50F5AB9D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B98C1-8646-4CC9-A5FE-08E54331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26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A3BCC-03B3-4A11-ADC6-09761309A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C3F19B-533C-40FB-AED4-81A09EEFA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060EE-AA7B-4A39-8711-619D498A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20EFC-61FA-4943-A2E2-3C2569AA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E2D45-3782-4AF8-B485-8C924E21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1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FEE8A-49B0-4D14-82FB-8AF2CE46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9C1AC-CE9F-436B-B60C-87347740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7812E-9C0F-43DD-A3AB-7074E36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C8D4E-BAB8-435A-B9DA-CBF507AB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32E46-1A65-4791-B86D-0549CBA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56FE-21B9-421C-B56B-5A1293D9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11FBD-EEE8-42B2-8E07-CEB4E41A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065C1-E12F-4A1D-8713-59F2141E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F3DB9-8E8B-4E46-A70C-9789F2D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6ADD7-1F2A-46E4-BFAD-A5F7408B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119EE-1819-4CB5-AFA4-3D40147E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88BD9-4635-4D23-845A-99B5F83C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9E8A9-DED4-49C7-AD1E-A43D1C24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C273D-BFBB-4A30-B320-783EEA4EB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33F94-EF01-4176-A5C6-E75B2DCF6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8FE866-9AE4-4223-97BB-5DD762B37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19CB17-F382-4272-B304-DF7158F0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805A50-C4D5-42B5-B1A8-4A2D315E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2614CE-2504-4971-BFF0-471009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BFCA-68A4-47DC-96D0-4963CAF8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CAF24B-82D4-4026-BED8-D0D41F8A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BAA9E9-CAB1-452C-B467-94A36B7E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63E58F-4CAF-4B8C-8964-68BB1A0D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B6D70-AAA1-4766-A1F5-28582748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7D54B3-E34F-4BBD-9289-9B4C7CDF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0B467-BC91-4514-9516-FCE9A18D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FF3A-34EF-485D-9CEA-260CB85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47A76-B764-4E6A-BFE0-E3C54F1F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4977A-C788-4151-9D21-4D360E284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50905-4EBC-45C4-BE43-2B52F9EE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1C446-ADF9-47CB-8C32-5424C6B1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B688F5-5966-41DD-8CD1-84285CEF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0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707F-253B-48C2-82FE-FCB443F5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228F9E-8D02-4AD3-BB3B-5C9F6A605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89E6B-1AB4-4EEA-B2C1-DF71E4081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B67B-9789-4A8D-829D-9BDE15C3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C6600-0CCF-43FB-95EC-76FC4E6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40058-FF4A-4498-A10F-FFFA3647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3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B1F12-F9C7-4F21-8667-69F528F8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A13F4-139F-47D4-B3ED-08C1405D2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1F9DA-9961-42F0-BFE5-12BA91751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DE13-6BE7-476C-84D6-2EEA706B3A7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1C93B-0019-4CF3-8CEC-58066F5E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4D773-13DD-486C-AE54-7578A2242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874CA2-8BBB-4A42-94C2-F3B3F62A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4069D-DFE6-411C-B90E-AE4A28AA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7C3F6-9F80-4283-8546-363B3DBD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6DA3-4783-4933-9A38-013A3C48515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4816D-541E-4DC6-89E4-C1A06531E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539C7-1D18-40E3-8783-60CC29964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9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A5C46-BCC9-4E1D-AF55-A3ABCF0EB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87" y="1122363"/>
            <a:ext cx="10690758" cy="238760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NH3 concentration trend</a:t>
            </a:r>
            <a:endParaRPr lang="en-US" altLang="zh-CN">
              <a:ea typeface="等线 Ligh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CE4AD-6B3D-40A7-BC92-383B04ECF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err="1">
                <a:ea typeface="等线"/>
              </a:rPr>
              <a:t>Zhenqi</a:t>
            </a:r>
            <a:r>
              <a:rPr lang="en-US" altLang="zh-CN">
                <a:ea typeface="等线"/>
              </a:rPr>
              <a:t> Luo	2021.6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1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8B893-F0F8-4E4B-86FB-61387C1E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Questions?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0BA0A-D1F4-4E24-AAC0-1B200F8E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9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97406-9E80-4914-81E6-1A980852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Progress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925F4-A0FD-4DDF-A113-AA3ED71A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5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validation of</a:t>
            </a:r>
            <a:r>
              <a:rPr lang="en-US" dirty="0">
                <a:ea typeface="+mn-lt"/>
                <a:cs typeface="+mn-lt"/>
              </a:rPr>
              <a:t> IASI NH3 data</a:t>
            </a:r>
            <a:endParaRPr lang="zh-CN" altLang="en-US" dirty="0">
              <a:ea typeface="等线" panose="02010600030101010101" pitchFamily="2" charset="-122"/>
            </a:endParaRPr>
          </a:p>
          <a:p>
            <a:pPr lvl="1"/>
            <a:r>
              <a:rPr lang="en-US" dirty="0"/>
              <a:t>ground-based measurements</a:t>
            </a:r>
            <a:endParaRPr lang="en-US" dirty="0">
              <a:ea typeface="等线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airborne data sets</a:t>
            </a:r>
            <a:endParaRPr 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35454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1CC7-09DF-461A-98F6-E763E3EF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9" y="-1031"/>
            <a:ext cx="10515600" cy="1325563"/>
          </a:xfrm>
        </p:spPr>
        <p:txBody>
          <a:bodyPr/>
          <a:lstStyle/>
          <a:p>
            <a:r>
              <a:rPr lang="zh-CN">
                <a:ea typeface="+mj-lt"/>
                <a:cs typeface="+mj-lt"/>
              </a:rPr>
              <a:t>Analysis </a:t>
            </a:r>
            <a:endParaRPr lang="zh-CN" altLang="en-US">
              <a:ea typeface="等线 Light"/>
            </a:endParaRPr>
          </a:p>
        </p:txBody>
      </p:sp>
      <p:pic>
        <p:nvPicPr>
          <p:cNvPr id="5" name="图片 5" descr="地图&#10;&#10;已自动生成说明">
            <a:extLst>
              <a:ext uri="{FF2B5EF4-FFF2-40B4-BE49-F238E27FC236}">
                <a16:creationId xmlns:a16="http://schemas.microsoft.com/office/drawing/2014/main" id="{290EE660-B6D8-4D6C-AFCE-B0B9C2A6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58" y="2754836"/>
            <a:ext cx="5682342" cy="288321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A2991B0-15DD-4E1A-8C28-C868B7F3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6025"/>
            <a:ext cx="7391402" cy="5045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ea typeface="等线"/>
              </a:rPr>
              <a:t>FTIR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measurements</a:t>
            </a:r>
            <a:endParaRPr lang="zh-CN" altLang="en-US" dirty="0">
              <a:ea typeface="等线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ea typeface="等线"/>
              </a:rPr>
              <a:t>9 locations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ea typeface="等线"/>
              </a:rPr>
              <a:t>N_obs</a:t>
            </a:r>
            <a:r>
              <a:rPr lang="en-US" altLang="zh-CN" dirty="0">
                <a:ea typeface="等线"/>
              </a:rPr>
              <a:t>: 547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ea typeface="等线"/>
              </a:rPr>
              <a:t>MRD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(Mean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Relative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Difference):</a:t>
            </a:r>
            <a:r>
              <a:rPr lang="zh-CN" altLang="en-US" dirty="0">
                <a:ea typeface="+mn-lt"/>
                <a:cs typeface="+mn-lt"/>
              </a:rPr>
              <a:t> -</a:t>
            </a:r>
            <a:r>
              <a:rPr lang="en-US" altLang="zh-CN" dirty="0">
                <a:ea typeface="+mn-lt"/>
                <a:cs typeface="+mn-lt"/>
              </a:rPr>
              <a:t>3</a:t>
            </a:r>
            <a:r>
              <a:rPr lang="en-US" altLang="zh-CN" dirty="0">
                <a:ea typeface="等线"/>
              </a:rPr>
              <a:t>2.4</a:t>
            </a:r>
            <a:r>
              <a:rPr lang="zh-CN" altLang="en-US" dirty="0">
                <a:ea typeface="等线"/>
              </a:rPr>
              <a:t> </a:t>
            </a:r>
            <a:r>
              <a:rPr lang="en-US" dirty="0"/>
              <a:t>±</a:t>
            </a:r>
            <a:r>
              <a:rPr lang="zh-CN" altLang="en-US" dirty="0">
                <a:ea typeface="等线"/>
              </a:rPr>
              <a:t> </a:t>
            </a:r>
            <a:r>
              <a:rPr lang="en-US" dirty="0"/>
              <a:t>(</a:t>
            </a:r>
            <a:r>
              <a:rPr lang="en-US" altLang="zh-CN" dirty="0">
                <a:ea typeface="等线"/>
              </a:rPr>
              <a:t>56.3)</a:t>
            </a:r>
            <a:r>
              <a:rPr lang="zh-CN" altLang="en-US" dirty="0">
                <a:ea typeface="等线"/>
              </a:rPr>
              <a:t> </a:t>
            </a:r>
            <a:r>
              <a:rPr lang="en-US" altLang="zh-CN" dirty="0">
                <a:ea typeface="等线"/>
              </a:rPr>
              <a:t>%</a:t>
            </a:r>
            <a:endParaRPr lang="zh-CN" altLang="en-US" dirty="0">
              <a:ea typeface="等线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</a:t>
            </a:r>
            <a:r>
              <a:rPr lang="en-US" altLang="zh-CN" dirty="0">
                <a:ea typeface="等线"/>
              </a:rPr>
              <a:t>orrelation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zh-CN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0.8</a:t>
            </a:r>
            <a:endParaRPr lang="en-US" altLang="zh-CN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Slope: 0.73</a:t>
            </a:r>
          </a:p>
          <a:p>
            <a:endParaRPr lang="en-US" dirty="0">
              <a:ea typeface="等线"/>
            </a:endParaRPr>
          </a:p>
        </p:txBody>
      </p:sp>
      <p:pic>
        <p:nvPicPr>
          <p:cNvPr id="9" name="图片 9" descr="图表&#10;&#10;已自动生成说明">
            <a:extLst>
              <a:ext uri="{FF2B5EF4-FFF2-40B4-BE49-F238E27FC236}">
                <a16:creationId xmlns:a16="http://schemas.microsoft.com/office/drawing/2014/main" id="{7C038D45-2C0B-48BF-AEAF-5F8035C4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72" y="3274676"/>
            <a:ext cx="3592285" cy="3585247"/>
          </a:xfrm>
          <a:prstGeom prst="rect">
            <a:avLst/>
          </a:prstGeom>
        </p:spPr>
      </p:pic>
      <p:pic>
        <p:nvPicPr>
          <p:cNvPr id="10" name="图片 10" descr="文本, 信件&#10;&#10;已自动生成说明">
            <a:extLst>
              <a:ext uri="{FF2B5EF4-FFF2-40B4-BE49-F238E27FC236}">
                <a16:creationId xmlns:a16="http://schemas.microsoft.com/office/drawing/2014/main" id="{6C1A78A7-580F-4228-BC75-5D3A2D60E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658" y="-11"/>
            <a:ext cx="5682342" cy="26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6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1CC7-09DF-461A-98F6-E763E3EF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9" y="-1031"/>
            <a:ext cx="10515600" cy="1325563"/>
          </a:xfrm>
        </p:spPr>
        <p:txBody>
          <a:bodyPr/>
          <a:lstStyle/>
          <a:p>
            <a:r>
              <a:rPr lang="zh-CN">
                <a:ea typeface="+mj-lt"/>
                <a:cs typeface="+mj-lt"/>
              </a:rPr>
              <a:t>Analysis </a:t>
            </a:r>
            <a:endParaRPr lang="zh-CN" altLang="en-US">
              <a:ea typeface="等线 Light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A2991B0-15DD-4E1A-8C28-C868B7F3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6025"/>
            <a:ext cx="6509658" cy="5045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Surface</a:t>
            </a:r>
            <a:r>
              <a:rPr lang="en-US" altLang="zh-CN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measurements</a:t>
            </a:r>
            <a:endParaRPr lang="zh-CN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>
                <a:ea typeface="等线"/>
              </a:rPr>
              <a:t>6 networks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Slope</a:t>
            </a:r>
            <a:r>
              <a:rPr lang="en-US">
                <a:ea typeface="+mn-lt"/>
                <a:cs typeface="+mn-lt"/>
              </a:rPr>
              <a:t>: 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等线"/>
              </a:rPr>
              <a:t>Intercept: high</a:t>
            </a:r>
            <a:endParaRPr lang="en-US" dirty="0">
              <a:ea typeface="等线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等线"/>
              </a:rPr>
              <a:t>Airborne observations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>
                <a:ea typeface="+mn-lt"/>
                <a:cs typeface="+mn-lt"/>
              </a:rPr>
              <a:t>C</a:t>
            </a:r>
            <a:r>
              <a:rPr lang="en-US" sz="2800">
                <a:ea typeface="等线"/>
              </a:rPr>
              <a:t>orrelation:</a:t>
            </a:r>
            <a:r>
              <a:rPr lang="zh-CN" sz="2800" dirty="0">
                <a:ea typeface="等线"/>
              </a:rPr>
              <a:t> </a:t>
            </a:r>
            <a:r>
              <a:rPr lang="en-US" sz="2800">
                <a:ea typeface="等线"/>
              </a:rPr>
              <a:t>0.8</a:t>
            </a:r>
            <a:endParaRPr lang="en-US" sz="2800">
              <a:ea typeface="+mn-lt"/>
              <a:cs typeface="+mn-lt"/>
            </a:endParaRPr>
          </a:p>
          <a:p>
            <a:pPr lvl="2"/>
            <a:r>
              <a:rPr lang="en-US" sz="2800">
                <a:ea typeface="等线"/>
              </a:rPr>
              <a:t>retrieval error &lt; 100% </a:t>
            </a:r>
            <a:endParaRPr lang="en-US" sz="2800">
              <a:ea typeface="+mn-lt"/>
              <a:cs typeface="+mn-lt"/>
            </a:endParaRPr>
          </a:p>
          <a:p>
            <a:pPr lvl="2"/>
            <a:r>
              <a:rPr lang="en-US" sz="2800">
                <a:ea typeface="等线"/>
              </a:rPr>
              <a:t>mistime &lt; 3h</a:t>
            </a:r>
            <a:endParaRPr lang="en-US" sz="28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等线"/>
            </a:endParaRPr>
          </a:p>
          <a:p>
            <a:endParaRPr lang="en-US" dirty="0">
              <a:ea typeface="等线"/>
            </a:endParaRPr>
          </a:p>
        </p:txBody>
      </p:sp>
      <p:pic>
        <p:nvPicPr>
          <p:cNvPr id="4" name="图片 5" descr="图形用户界面, 文本&#10;&#10;已自动生成说明">
            <a:extLst>
              <a:ext uri="{FF2B5EF4-FFF2-40B4-BE49-F238E27FC236}">
                <a16:creationId xmlns:a16="http://schemas.microsoft.com/office/drawing/2014/main" id="{7ECD9FAD-BE35-473B-A2C8-8FCBB8B0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-3313"/>
            <a:ext cx="4996544" cy="2096683"/>
          </a:xfrm>
          <a:prstGeom prst="rect">
            <a:avLst/>
          </a:prstGeom>
        </p:spPr>
      </p:pic>
      <p:pic>
        <p:nvPicPr>
          <p:cNvPr id="6" name="图片 6" descr="地图&#10;&#10;已自动生成说明">
            <a:extLst>
              <a:ext uri="{FF2B5EF4-FFF2-40B4-BE49-F238E27FC236}">
                <a16:creationId xmlns:a16="http://schemas.microsoft.com/office/drawing/2014/main" id="{5EC17D9E-F63A-4CC7-8819-1F985766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87" y="2084202"/>
            <a:ext cx="4637313" cy="2439225"/>
          </a:xfrm>
          <a:prstGeom prst="rect">
            <a:avLst/>
          </a:prstGeom>
        </p:spPr>
      </p:pic>
      <p:pic>
        <p:nvPicPr>
          <p:cNvPr id="7" name="图片 9" descr="图表, 散点图&#10;&#10;已自动生成说明">
            <a:extLst>
              <a:ext uri="{FF2B5EF4-FFF2-40B4-BE49-F238E27FC236}">
                <a16:creationId xmlns:a16="http://schemas.microsoft.com/office/drawing/2014/main" id="{1AB10CE1-69A9-4E11-A872-3EF6BD572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829" y="4533371"/>
            <a:ext cx="8937171" cy="23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1CC7-09DF-461A-98F6-E763E3EF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9" y="-1031"/>
            <a:ext cx="10515600" cy="1325563"/>
          </a:xfrm>
        </p:spPr>
        <p:txBody>
          <a:bodyPr/>
          <a:lstStyle/>
          <a:p>
            <a:r>
              <a:rPr lang="zh-CN">
                <a:ea typeface="+mj-lt"/>
                <a:cs typeface="+mj-lt"/>
              </a:rPr>
              <a:t>Analysis </a:t>
            </a:r>
            <a:endParaRPr lang="zh-CN" altLang="en-US">
              <a:ea typeface="等线 Light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A2991B0-15DD-4E1A-8C28-C868B7F3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6025"/>
            <a:ext cx="7576458" cy="5045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In Situ Measurements</a:t>
            </a:r>
            <a:endParaRPr lang="zh-CN" altLang="en-US" sz="280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California (2013)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Colorado (2014)</a:t>
            </a:r>
            <a:endParaRPr lang="en-US" dirty="0">
              <a:ea typeface="等线"/>
            </a:endParaRPr>
          </a:p>
          <a:p>
            <a:r>
              <a:rPr lang="en-US">
                <a:ea typeface="+mn-lt"/>
                <a:cs typeface="+mn-lt"/>
              </a:rPr>
              <a:t>Mean deviation: 0.17 E16 molecules/cm2</a:t>
            </a:r>
          </a:p>
          <a:p>
            <a:r>
              <a:rPr lang="en-US">
                <a:ea typeface="+mn-lt"/>
                <a:cs typeface="+mn-lt"/>
              </a:rPr>
              <a:t>Standard deviation: 1.3 E16 molecules/cm2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等线"/>
              </a:rPr>
              <a:t>Slope: 1±0.2</a:t>
            </a:r>
            <a:endParaRPr lang="zh-CN" alt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C</a:t>
            </a:r>
            <a:r>
              <a:rPr lang="en-US">
                <a:ea typeface="等线"/>
              </a:rPr>
              <a:t>orrelation:</a:t>
            </a:r>
            <a:r>
              <a:rPr lang="zh-CN">
                <a:ea typeface="等线"/>
              </a:rPr>
              <a:t> </a:t>
            </a:r>
            <a:r>
              <a:rPr lang="en-US">
                <a:ea typeface="等线"/>
              </a:rPr>
              <a:t>0.57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等线"/>
            </a:endParaRPr>
          </a:p>
          <a:p>
            <a:endParaRPr lang="en-US" dirty="0">
              <a:ea typeface="等线"/>
            </a:endParaRPr>
          </a:p>
          <a:p>
            <a:endParaRPr lang="en-US" dirty="0">
              <a:ea typeface="等线"/>
            </a:endParaRPr>
          </a:p>
          <a:p>
            <a:endParaRPr lang="en-US" dirty="0">
              <a:ea typeface="等线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等线"/>
            </a:endParaRPr>
          </a:p>
          <a:p>
            <a:endParaRPr lang="en-US" dirty="0">
              <a:ea typeface="等线"/>
            </a:endParaRPr>
          </a:p>
        </p:txBody>
      </p:sp>
      <p:pic>
        <p:nvPicPr>
          <p:cNvPr id="3" name="图片 4" descr="文本&#10;&#10;已自动生成说明">
            <a:extLst>
              <a:ext uri="{FF2B5EF4-FFF2-40B4-BE49-F238E27FC236}">
                <a16:creationId xmlns:a16="http://schemas.microsoft.com/office/drawing/2014/main" id="{A88CED28-98AD-4F46-B300-1AB9B578D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4" y="-827"/>
            <a:ext cx="8186056" cy="2538024"/>
          </a:xfrm>
          <a:prstGeom prst="rect">
            <a:avLst/>
          </a:prstGeom>
        </p:spPr>
      </p:pic>
      <p:pic>
        <p:nvPicPr>
          <p:cNvPr id="5" name="图片 8" descr="图表, 直方图&#10;&#10;已自动生成说明">
            <a:extLst>
              <a:ext uri="{FF2B5EF4-FFF2-40B4-BE49-F238E27FC236}">
                <a16:creationId xmlns:a16="http://schemas.microsoft.com/office/drawing/2014/main" id="{0545E95C-EB20-4301-9009-405895D7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3429929"/>
            <a:ext cx="3200400" cy="3427143"/>
          </a:xfrm>
          <a:prstGeom prst="rect">
            <a:avLst/>
          </a:prstGeom>
        </p:spPr>
      </p:pic>
      <p:pic>
        <p:nvPicPr>
          <p:cNvPr id="9" name="图片 9" descr="图表&#10;&#10;已自动生成说明">
            <a:extLst>
              <a:ext uri="{FF2B5EF4-FFF2-40B4-BE49-F238E27FC236}">
                <a16:creationId xmlns:a16="http://schemas.microsoft.com/office/drawing/2014/main" id="{0FF9B850-706C-4A1D-B634-6C89FC310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686" y="3606005"/>
            <a:ext cx="3113314" cy="3249162"/>
          </a:xfrm>
          <a:prstGeom prst="rect">
            <a:avLst/>
          </a:prstGeom>
        </p:spPr>
      </p:pic>
      <p:pic>
        <p:nvPicPr>
          <p:cNvPr id="10" name="图片 10" descr="图表, 散点图&#10;&#10;已自动生成说明">
            <a:extLst>
              <a:ext uri="{FF2B5EF4-FFF2-40B4-BE49-F238E27FC236}">
                <a16:creationId xmlns:a16="http://schemas.microsoft.com/office/drawing/2014/main" id="{F778A63C-00B6-445B-AA6C-7A1D887C5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257" y="3432262"/>
            <a:ext cx="2950028" cy="3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4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97406-9E80-4914-81E6-1A980852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Plan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925F4-A0FD-4DDF-A113-AA3ED71A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5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Comparison of NH3 emissions with other published results</a:t>
            </a:r>
          </a:p>
          <a:p>
            <a:pPr lvl="1"/>
            <a:r>
              <a:rPr lang="en-US" dirty="0">
                <a:ea typeface="等线"/>
              </a:rPr>
              <a:t>Top down</a:t>
            </a:r>
          </a:p>
          <a:p>
            <a:pPr lvl="1"/>
            <a:r>
              <a:rPr lang="en-US" dirty="0">
                <a:ea typeface="等线"/>
              </a:rPr>
              <a:t>Bottom up</a:t>
            </a:r>
          </a:p>
        </p:txBody>
      </p:sp>
    </p:spTree>
    <p:extLst>
      <p:ext uri="{BB962C8B-B14F-4D97-AF65-F5344CB8AC3E}">
        <p14:creationId xmlns:p14="http://schemas.microsoft.com/office/powerpoint/2010/main" val="380465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9D220-FCFF-45BD-84E7-72F07B32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litreature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82602-9006-4CC6-9552-5D8801A3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AFF32-5E80-48B0-A530-2F320378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0900"/>
            <a:ext cx="7908344" cy="575509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等线 Light"/>
                <a:ea typeface="等线 Light"/>
              </a:rPr>
              <a:t>Source</a:t>
            </a:r>
            <a:endParaRPr lang="zh-CN" altLang="en-US" dirty="0">
              <a:ea typeface="等线"/>
            </a:endParaRPr>
          </a:p>
          <a:p>
            <a:pPr lvl="1"/>
            <a:r>
              <a:rPr lang="en-US" dirty="0">
                <a:ea typeface="等线"/>
              </a:rPr>
              <a:t>agricultural activities——</a:t>
            </a:r>
            <a:r>
              <a:rPr lang="en-US" dirty="0">
                <a:solidFill>
                  <a:srgbClr val="FF0000"/>
                </a:solidFill>
                <a:ea typeface="等线"/>
              </a:rPr>
              <a:t>major source (over 80% in Asia, Europe, US)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Livestock manure——volatilization</a:t>
            </a:r>
            <a:endParaRPr lang="en-US" dirty="0">
              <a:ea typeface="等线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Synthetic fertilizer application——loss</a:t>
            </a:r>
          </a:p>
          <a:p>
            <a:pPr lvl="1"/>
            <a:r>
              <a:rPr lang="en-US" dirty="0">
                <a:ea typeface="+mn-lt"/>
                <a:cs typeface="+mn-lt"/>
              </a:rPr>
              <a:t>EDGAR: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49 Tg</a:t>
            </a:r>
          </a:p>
          <a:p>
            <a:pPr lvl="2"/>
            <a:r>
              <a:rPr lang="en-US" dirty="0">
                <a:ea typeface="+mn-lt"/>
                <a:cs typeface="+mn-lt"/>
              </a:rPr>
              <a:t>Agricultural: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86%</a:t>
            </a:r>
          </a:p>
          <a:p>
            <a:pPr lvl="2"/>
            <a:r>
              <a:rPr lang="en-US" dirty="0">
                <a:ea typeface="+mn-lt"/>
                <a:cs typeface="+mn-lt"/>
              </a:rPr>
              <a:t>20 % increase over 2000-2010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GFED:</a:t>
            </a:r>
          </a:p>
          <a:p>
            <a:pPr lvl="2"/>
            <a:r>
              <a:rPr lang="en-US" dirty="0">
                <a:ea typeface="+mn-lt"/>
                <a:cs typeface="+mn-lt"/>
              </a:rPr>
              <a:t>Others: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4.9 Tg</a:t>
            </a:r>
          </a:p>
          <a:p>
            <a:r>
              <a:rPr lang="en-US" dirty="0">
                <a:ea typeface="+mn-lt"/>
                <a:cs typeface="+mn-lt"/>
              </a:rPr>
              <a:t>Reduction in emissions of nitrogen and sulfur oxides——increased NH3</a:t>
            </a:r>
          </a:p>
          <a:p>
            <a:r>
              <a:rPr lang="en-US" dirty="0">
                <a:ea typeface="+mn-lt"/>
                <a:cs typeface="+mn-lt"/>
              </a:rPr>
              <a:t>Satellite measurements: morning overpass IASI/</a:t>
            </a:r>
            <a:r>
              <a:rPr lang="en-US" dirty="0" err="1">
                <a:ea typeface="+mn-lt"/>
                <a:cs typeface="+mn-lt"/>
              </a:rPr>
              <a:t>Metop</a:t>
            </a:r>
            <a:r>
              <a:rPr lang="en-US" dirty="0">
                <a:ea typeface="+mn-lt"/>
                <a:cs typeface="+mn-lt"/>
              </a:rPr>
              <a:t>-A——2008-2018</a:t>
            </a:r>
          </a:p>
          <a:p>
            <a:pPr lvl="1"/>
            <a:r>
              <a:rPr lang="en-US" dirty="0">
                <a:ea typeface="+mn-lt"/>
                <a:cs typeface="+mn-lt"/>
              </a:rPr>
              <a:t>A good correlation: in-situ vertical profiles vs IASI-NH3</a:t>
            </a:r>
          </a:p>
          <a:p>
            <a:r>
              <a:rPr lang="en-US" dirty="0">
                <a:ea typeface="等线" panose="020F0502020204030204"/>
              </a:rPr>
              <a:t>Trend method: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least squares regression </a:t>
            </a:r>
          </a:p>
          <a:p>
            <a:pPr lvl="1"/>
            <a:r>
              <a:rPr lang="en-US" dirty="0">
                <a:ea typeface="+mn-lt"/>
                <a:cs typeface="+mn-lt"/>
              </a:rPr>
              <a:t>bootstrap resampling</a:t>
            </a:r>
          </a:p>
          <a:p>
            <a:pPr lvl="1"/>
            <a:r>
              <a:rPr lang="en-US" dirty="0">
                <a:ea typeface="等线" panose="020F0502020204030204"/>
              </a:rPr>
              <a:t>global/national</a:t>
            </a:r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D679B13E-BB43-4305-9EB1-70635536D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582" y="5579094"/>
            <a:ext cx="4158342" cy="6775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C8FDD1D-4F79-4585-9639-34E95ABD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085"/>
            <a:ext cx="12194537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Global, regional and national trends of NH3, 2008-2018</a:t>
            </a:r>
            <a:endParaRPr lang="zh-CN">
              <a:ea typeface="等线 Light"/>
            </a:endParaRPr>
          </a:p>
        </p:txBody>
      </p:sp>
      <p:pic>
        <p:nvPicPr>
          <p:cNvPr id="5" name="图片 5" descr="图片包含 地图&#10;&#10;已自动生成说明">
            <a:extLst>
              <a:ext uri="{FF2B5EF4-FFF2-40B4-BE49-F238E27FC236}">
                <a16:creationId xmlns:a16="http://schemas.microsoft.com/office/drawing/2014/main" id="{61F85EE8-73B6-41CE-8522-548E6261C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957" y="4062104"/>
            <a:ext cx="4278085" cy="27911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1CFD71-E8D3-43BC-BA08-C4583E3D7FD8}"/>
              </a:ext>
            </a:extLst>
          </p:cNvPr>
          <p:cNvSpPr txBox="1"/>
          <p:nvPr/>
        </p:nvSpPr>
        <p:spPr>
          <a:xfrm>
            <a:off x="6417601" y="6492271"/>
            <a:ext cx="275731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ea typeface="等线"/>
              </a:rPr>
              <a:t>(</a:t>
            </a:r>
            <a:r>
              <a:rPr lang="en-US" dirty="0">
                <a:ea typeface="+mn-lt"/>
                <a:cs typeface="+mn-lt"/>
              </a:rPr>
              <a:t>Van Damme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altLang="zh-CN" dirty="0">
                <a:ea typeface="+mn-lt"/>
                <a:cs typeface="+mn-lt"/>
              </a:rPr>
              <a:t>et al</a:t>
            </a:r>
            <a:r>
              <a:rPr lang="en-US" altLang="zh-CN">
                <a:ea typeface="等线"/>
              </a:rPr>
              <a:t>., 2021) </a:t>
            </a:r>
            <a:endParaRPr lang="en-US" altLang="zh-CN" i="1">
              <a:ea typeface="+mn-lt"/>
              <a:cs typeface="+mn-lt"/>
            </a:endParaRPr>
          </a:p>
        </p:txBody>
      </p:sp>
      <p:pic>
        <p:nvPicPr>
          <p:cNvPr id="4" name="图片 7" descr="地图&#10;&#10;已自动生成说明">
            <a:extLst>
              <a:ext uri="{FF2B5EF4-FFF2-40B4-BE49-F238E27FC236}">
                <a16:creationId xmlns:a16="http://schemas.microsoft.com/office/drawing/2014/main" id="{C2B282AC-6EB1-4646-B7E6-1C6C24671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915" y="587139"/>
            <a:ext cx="4278085" cy="34739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9D75AFC-8A56-41F5-9C7B-EC2F59F70108}"/>
              </a:ext>
            </a:extLst>
          </p:cNvPr>
          <p:cNvSpPr txBox="1"/>
          <p:nvPr/>
        </p:nvSpPr>
        <p:spPr>
          <a:xfrm>
            <a:off x="8377029" y="3727299"/>
            <a:ext cx="21368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>
                <a:ea typeface="等线"/>
              </a:rPr>
              <a:t>(</a:t>
            </a:r>
            <a:r>
              <a:rPr lang="en-US">
                <a:ea typeface="+mn-lt"/>
                <a:cs typeface="+mn-lt"/>
              </a:rPr>
              <a:t>Zhang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altLang="zh-CN">
                <a:ea typeface="+mn-lt"/>
                <a:cs typeface="+mn-lt"/>
              </a:rPr>
              <a:t>et al</a:t>
            </a:r>
            <a:r>
              <a:rPr lang="en-US" altLang="zh-CN">
                <a:ea typeface="等线"/>
              </a:rPr>
              <a:t>., 2017) </a:t>
            </a:r>
            <a:endParaRPr lang="en-US" altLang="zh-CN" i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600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AFF32-5E80-48B0-A530-2F320378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9861"/>
            <a:ext cx="4860345" cy="56561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等线 Light"/>
                <a:ea typeface="等线 Light"/>
              </a:rPr>
              <a:t>Inventory Trend:</a:t>
            </a:r>
            <a:endParaRPr lang="zh-CN" altLang="en-US" dirty="0">
              <a:latin typeface="等线" panose="020F0502020204030204"/>
              <a:ea typeface="等线" panose="020F0502020204030204"/>
            </a:endParaRPr>
          </a:p>
          <a:p>
            <a:pPr lvl="1"/>
            <a:r>
              <a:rPr lang="en-US" dirty="0">
                <a:latin typeface="等线 Light"/>
                <a:ea typeface="等线 Light"/>
              </a:rPr>
              <a:t>EDGAR: 2008-2015</a:t>
            </a:r>
          </a:p>
          <a:p>
            <a:pPr lvl="2"/>
            <a:r>
              <a:rPr lang="en-US" dirty="0">
                <a:latin typeface="等线 Light"/>
                <a:ea typeface="等线 Light"/>
              </a:rPr>
              <a:t>China: </a:t>
            </a:r>
            <a:r>
              <a:rPr lang="en-US" sz="2100" dirty="0">
                <a:latin typeface="等线 Light"/>
                <a:ea typeface="等线 Light"/>
              </a:rPr>
              <a:t>a moderately slow decline</a:t>
            </a:r>
          </a:p>
          <a:p>
            <a:pPr lvl="1"/>
            <a:r>
              <a:rPr lang="en-US" dirty="0">
                <a:latin typeface="等线 Light"/>
                <a:ea typeface="等线 Light"/>
              </a:rPr>
              <a:t>GFED: 2008-2018</a:t>
            </a:r>
          </a:p>
          <a:p>
            <a:pPr lvl="2"/>
            <a:r>
              <a:rPr lang="en-US" sz="2100" dirty="0">
                <a:latin typeface="等线 Light"/>
                <a:ea typeface="等线 Light"/>
              </a:rPr>
              <a:t>southeastern Asia: decrease</a:t>
            </a:r>
          </a:p>
          <a:p>
            <a:r>
              <a:rPr lang="en-US" dirty="0">
                <a:latin typeface="等线 Light"/>
                <a:ea typeface="等线 Light"/>
              </a:rPr>
              <a:t>IASI Trend:</a:t>
            </a:r>
          </a:p>
          <a:p>
            <a:pPr lvl="1"/>
            <a:r>
              <a:rPr lang="en-US" dirty="0">
                <a:latin typeface="等线 Light"/>
                <a:ea typeface="等线 Light"/>
              </a:rPr>
              <a:t>East Asia: </a:t>
            </a:r>
            <a:r>
              <a:rPr lang="en-US" dirty="0">
                <a:solidFill>
                  <a:srgbClr val="FF0000"/>
                </a:solidFill>
                <a:latin typeface="等线 Light"/>
                <a:ea typeface="等线 Light"/>
              </a:rPr>
              <a:t>largest increase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等线 Light"/>
                <a:ea typeface="等线 Light"/>
              </a:rPr>
              <a:t>China</a:t>
            </a:r>
            <a:r>
              <a:rPr lang="en-US" dirty="0">
                <a:latin typeface="等线 Light"/>
                <a:ea typeface="等线 Light"/>
              </a:rPr>
              <a:t>: 83.3 ± 7.0 %——longer atmospheric lifetime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等线 Light"/>
                <a:ea typeface="等线 Light"/>
              </a:rPr>
              <a:t>India</a:t>
            </a:r>
            <a:r>
              <a:rPr lang="en-US" dirty="0">
                <a:latin typeface="等线 Light"/>
                <a:ea typeface="等线 Light"/>
              </a:rPr>
              <a:t>: </a:t>
            </a:r>
            <a:endParaRPr lang="en-US" dirty="0">
              <a:latin typeface="等线 Light"/>
              <a:ea typeface="等线 Ligh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IGP: high upward</a:t>
            </a:r>
            <a:endParaRPr lang="en-US" dirty="0">
              <a:latin typeface="等线 Light"/>
              <a:ea typeface="等线 Ligh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Southeastern: decreasing</a:t>
            </a:r>
            <a:endParaRPr lang="en-US" dirty="0">
              <a:latin typeface="等线"/>
              <a:ea typeface="等线"/>
            </a:endParaRPr>
          </a:p>
          <a:p>
            <a:pPr lvl="1"/>
            <a:r>
              <a:rPr lang="en-US" dirty="0">
                <a:solidFill>
                  <a:schemeClr val="accent5"/>
                </a:solidFill>
                <a:latin typeface="等线 Light"/>
                <a:ea typeface="等线 Light"/>
              </a:rPr>
              <a:t>EU</a:t>
            </a:r>
            <a:r>
              <a:rPr lang="en-US" dirty="0">
                <a:latin typeface="等线 Light"/>
                <a:ea typeface="等线 Light"/>
              </a:rPr>
              <a:t>: increase in 2018</a:t>
            </a:r>
          </a:p>
          <a:p>
            <a:pPr lvl="1"/>
            <a:r>
              <a:rPr lang="en-US" dirty="0">
                <a:latin typeface="等线 Light"/>
                <a:ea typeface="等线 Light"/>
              </a:rPr>
              <a:t>Western and central Africa: strong upward</a:t>
            </a:r>
          </a:p>
          <a:p>
            <a:pPr lvl="1"/>
            <a:r>
              <a:rPr lang="en-US" dirty="0">
                <a:latin typeface="等线 Light"/>
                <a:ea typeface="等线 Light"/>
              </a:rPr>
              <a:t>South America: small change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等线 Light"/>
                <a:ea typeface="等线 Light"/>
              </a:rPr>
              <a:t>US</a:t>
            </a:r>
            <a:r>
              <a:rPr lang="en-US" dirty="0">
                <a:latin typeface="等线 Light"/>
                <a:ea typeface="等线 Light"/>
              </a:rPr>
              <a:t>: positive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8FDD1D-4F79-4585-9639-34E95ABD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085"/>
            <a:ext cx="12194537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Global, regional and national trends of NH3, 2008-2018</a:t>
            </a:r>
            <a:endParaRPr lang="zh-CN">
              <a:ea typeface="等线 Light"/>
            </a:endParaRPr>
          </a:p>
        </p:txBody>
      </p:sp>
      <p:pic>
        <p:nvPicPr>
          <p:cNvPr id="9" name="图片 10" descr="地图&#10;&#10;已自动生成说明">
            <a:extLst>
              <a:ext uri="{FF2B5EF4-FFF2-40B4-BE49-F238E27FC236}">
                <a16:creationId xmlns:a16="http://schemas.microsoft.com/office/drawing/2014/main" id="{A508F89A-F591-4877-9AE2-44B7790D9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07" y="527495"/>
            <a:ext cx="3420092" cy="2055356"/>
          </a:xfrm>
          <a:prstGeom prst="rect">
            <a:avLst/>
          </a:prstGeom>
        </p:spPr>
      </p:pic>
      <p:pic>
        <p:nvPicPr>
          <p:cNvPr id="11" name="图片 11" descr="地图&#10;&#10;已自动生成说明">
            <a:extLst>
              <a:ext uri="{FF2B5EF4-FFF2-40B4-BE49-F238E27FC236}">
                <a16:creationId xmlns:a16="http://schemas.microsoft.com/office/drawing/2014/main" id="{30257BF4-C7AA-4D8A-9BD4-E21CB26DE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207" y="528461"/>
            <a:ext cx="3452749" cy="20603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1CFD71-E8D3-43BC-BA08-C4583E3D7FD8}"/>
              </a:ext>
            </a:extLst>
          </p:cNvPr>
          <p:cNvSpPr txBox="1"/>
          <p:nvPr/>
        </p:nvSpPr>
        <p:spPr>
          <a:xfrm>
            <a:off x="6650161" y="2515027"/>
            <a:ext cx="275731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ea typeface="等线"/>
              </a:rPr>
              <a:t>(</a:t>
            </a:r>
            <a:r>
              <a:rPr lang="en-US" dirty="0">
                <a:ea typeface="+mn-lt"/>
                <a:cs typeface="+mn-lt"/>
              </a:rPr>
              <a:t>Van Damme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altLang="zh-CN" dirty="0">
                <a:ea typeface="+mn-lt"/>
                <a:cs typeface="+mn-lt"/>
              </a:rPr>
              <a:t>et al</a:t>
            </a:r>
            <a:r>
              <a:rPr lang="en-US" altLang="zh-CN">
                <a:ea typeface="等线"/>
              </a:rPr>
              <a:t>., 2021) </a:t>
            </a:r>
            <a:endParaRPr lang="en-US" altLang="zh-CN" i="1">
              <a:ea typeface="+mn-lt"/>
              <a:cs typeface="+mn-lt"/>
            </a:endParaRPr>
          </a:p>
        </p:txBody>
      </p:sp>
      <p:pic>
        <p:nvPicPr>
          <p:cNvPr id="4" name="图片 4" descr="图示&#10;&#10;已自动生成说明">
            <a:extLst>
              <a:ext uri="{FF2B5EF4-FFF2-40B4-BE49-F238E27FC236}">
                <a16:creationId xmlns:a16="http://schemas.microsoft.com/office/drawing/2014/main" id="{2D778BEF-88BB-406C-830C-61DCE9524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372" y="2815790"/>
            <a:ext cx="4321628" cy="4045821"/>
          </a:xfrm>
          <a:prstGeom prst="rect">
            <a:avLst/>
          </a:prstGeom>
        </p:spPr>
      </p:pic>
      <p:pic>
        <p:nvPicPr>
          <p:cNvPr id="5" name="图片 5" descr="图表, 折线图&#10;&#10;已自动生成说明">
            <a:extLst>
              <a:ext uri="{FF2B5EF4-FFF2-40B4-BE49-F238E27FC236}">
                <a16:creationId xmlns:a16="http://schemas.microsoft.com/office/drawing/2014/main" id="{D8D06312-B7F6-429B-8B0D-7BCF4692F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829" y="2809681"/>
            <a:ext cx="3091542" cy="4036267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4C80EF0-2D48-4B73-8FB9-A2F8684422B3}"/>
              </a:ext>
            </a:extLst>
          </p:cNvPr>
          <p:cNvCxnSpPr/>
          <p:nvPr/>
        </p:nvCxnSpPr>
        <p:spPr>
          <a:xfrm flipV="1">
            <a:off x="3091543" y="1230086"/>
            <a:ext cx="2111828" cy="457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17FE77-21BB-4EB5-BB39-4BC0DFF14335}"/>
              </a:ext>
            </a:extLst>
          </p:cNvPr>
          <p:cNvCxnSpPr>
            <a:cxnSpLocks/>
          </p:cNvCxnSpPr>
          <p:nvPr/>
        </p:nvCxnSpPr>
        <p:spPr>
          <a:xfrm flipV="1">
            <a:off x="2862943" y="2166257"/>
            <a:ext cx="6193970" cy="239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0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10</Slides>
  <Notes>3</Notes>
  <HiddenSlides>0</HiddenSlide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主题​​</vt:lpstr>
      <vt:lpstr>Office 主题​​</vt:lpstr>
      <vt:lpstr>NH3 concentration trend</vt:lpstr>
      <vt:lpstr>Progress </vt:lpstr>
      <vt:lpstr>Analysis </vt:lpstr>
      <vt:lpstr>Analysis </vt:lpstr>
      <vt:lpstr>Analysis </vt:lpstr>
      <vt:lpstr>Plan</vt:lpstr>
      <vt:lpstr>litreature</vt:lpstr>
      <vt:lpstr>Global, regional and national trends of NH3, 2008-2018</vt:lpstr>
      <vt:lpstr>Global, regional and national trends of NH3, 2008-2018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revision>726</cp:revision>
  <dcterms:created xsi:type="dcterms:W3CDTF">2020-10-29T01:45:10Z</dcterms:created>
  <dcterms:modified xsi:type="dcterms:W3CDTF">2021-06-15T03:38:45Z</dcterms:modified>
</cp:coreProperties>
</file>