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19" r:id="rId4"/>
    <p:sldId id="322" r:id="rId5"/>
    <p:sldId id="323" r:id="rId6"/>
    <p:sldId id="326" r:id="rId7"/>
    <p:sldId id="32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61" autoAdjust="0"/>
    <p:restoredTop sz="92849" autoAdjust="0"/>
  </p:normalViewPr>
  <p:slideViewPr>
    <p:cSldViewPr snapToGrid="0">
      <p:cViewPr varScale="1">
        <p:scale>
          <a:sx n="106" d="100"/>
          <a:sy n="106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15646-734E-44A5-9381-9E9DB2DACA57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2FAC3-DA03-4697-8064-66BB17432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4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1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Contribution of Working Group I to the Fourth Assessment Report of the Intergovernmental Panel on Climate Change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. [S. Solomon, D. Qin, M. Manning, Z. Chen, M. Marquis, K.B.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Averyt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, M.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Tignor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 and H.L. Miller (eds.)]. Cambridge University Press. Cambridge, United Kingdom 996 pp.</a:t>
            </a:r>
          </a:p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The Global Warming Potential (GWP) was developed to allow comparisons of the global warming impacts of different gases. Specifically, it is a measure of how much energy the emissions of 1 ton of a gas will absorb over a given period of time, relative to the emissions of 1 ton of carbon dioxide (CO</a:t>
            </a:r>
            <a:r>
              <a:rPr lang="en-US" altLang="zh-CN" b="0" i="0" baseline="-25000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Source Sans Pro" panose="020B0503030403020204" pitchFamily="34" charset="0"/>
              </a:rPr>
              <a:t>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58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https://doi.org/10.1038/s41586-020-2780-0</a:t>
            </a:r>
          </a:p>
          <a:p>
            <a:pPr algn="l"/>
            <a:r>
              <a:rPr lang="en-US" altLang="zh-CN" sz="1800" b="1" i="0" u="none" strike="noStrike" baseline="0" dirty="0">
                <a:latin typeface="HardingText-Bold"/>
              </a:rPr>
              <a:t>The methodology for data synthesis of the global N2O budget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C1266-ED8D-473D-AF80-B3D41DEDFD4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0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https://doi.org/10.1038/s41586-020-2780-0</a:t>
            </a:r>
          </a:p>
          <a:p>
            <a:pPr algn="l"/>
            <a:r>
              <a:rPr lang="en-US" altLang="zh-CN" sz="1800" b="0" i="0" u="none" strike="noStrike" baseline="0" dirty="0">
                <a:latin typeface="HardingText-Regular"/>
              </a:rPr>
              <a:t>red, direct emissions from</a:t>
            </a:r>
          </a:p>
          <a:p>
            <a:pPr algn="l"/>
            <a:r>
              <a:rPr lang="en-US" altLang="zh-CN" sz="1800" b="0" i="0" u="none" strike="noStrike" baseline="0" dirty="0">
                <a:latin typeface="HardingText-Regular"/>
              </a:rPr>
              <a:t>nitrogen additions in the agricultural sector (agriculture); orange, emissions from other direct anthropogenic sources; maroon, indirect emissions from anthropogenic nitrogen additions; brown, perturbed fluxes from changes in climate, CO2 or land cover; green, emissions from natural sources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CC1266-ED8D-473D-AF80-B3D41DEDFD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19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AdvOTea1a7398"/>
              </a:rPr>
              <a:t>https://doi.org/10.1038/s41467-020-18359-y | www.nature.com/naturecommunications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41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AdvOTea1a7398"/>
              </a:rPr>
              <a:t>https://doi.org/10.1038/s41467-020-18359-y | www.nature.com/naturecommunications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2FAC3-DA03-4697-8064-66BB174322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5125B-DCBA-496E-B4FF-ACAC163F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3752D7-E07B-419E-ACF3-D5E806658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B7ECE-5132-4E73-91F3-62F693A6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CE16B-5202-48D3-B888-DE69DB5A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273D7-6FEC-4BF7-855F-D0D90CF5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1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51974-3730-4FCB-9B5E-A5E3A4D8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FB0B55-183F-44C3-8C7D-52F477551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20E3D-8451-4977-BAB2-716397A7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1CFB9-B1C9-4F15-9874-6570D13A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A4C82E-87D7-49EB-A7B3-3F230024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0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CB9F20-F03C-4878-8DB9-9923D31CF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48C9F0-B430-49DF-A99A-496930F70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070FA-23BE-48F9-9649-5EDCB1EE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DBEECE-F418-44F3-AE4E-9A63C749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18544-BD5F-4A17-BCEC-5E9B3BAE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B8F52-7881-46FE-A38B-74603155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F4E3B-42E3-43C4-9EB8-46B2EAF1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B48B6-07EF-41DA-A9BA-D66453EB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A930F3-7B46-441A-B5FD-EB8CF314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2E824-0CDF-4FE1-AB60-DFE77536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42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FEE8A-49B0-4D14-82FB-8AF2CE46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9C1AC-CE9F-436B-B60C-87347740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7812E-9C0F-43DD-A3AB-7074E36F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C8D4E-BAB8-435A-B9DA-CBF507AB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32E46-1A65-4791-B86D-0549CBA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6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56FE-21B9-421C-B56B-5A1293D9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11FBD-EEE8-42B2-8E07-CEB4E41A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065C1-E12F-4A1D-8713-59F2141EB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4F3DB9-8E8B-4E46-A70C-9789F2D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6ADD7-1F2A-46E4-BFAD-A5F7408B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8119EE-1819-4CB5-AFA4-3D40147E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88BD9-4635-4D23-845A-99B5F83C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9E8A9-DED4-49C7-AD1E-A43D1C24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CC273D-BFBB-4A30-B320-783EEA4EB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33F94-EF01-4176-A5C6-E75B2DCF6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8FE866-9AE4-4223-97BB-5DD762B37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19CB17-F382-4272-B304-DF7158F0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805A50-C4D5-42B5-B1A8-4A2D315E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2614CE-2504-4971-BFF0-4710090A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BFCA-68A4-47DC-96D0-4963CAF8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CAF24B-82D4-4026-BED8-D0D41F8A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BAA9E9-CAB1-452C-B467-94A36B7E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63E58F-4CAF-4B8C-8964-68BB1A0D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AB6D70-AAA1-4766-A1F5-28582748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7D54B3-E34F-4BBD-9289-9B4C7CDF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0B467-BC91-4514-9516-FCE9A18D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1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7FF3A-34EF-485D-9CEA-260CB85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47A76-B764-4E6A-BFE0-E3C54F1F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4977A-C788-4151-9D21-4D360E284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50905-4EBC-45C4-BE43-2B52F9EE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D1C446-ADF9-47CB-8C32-5424C6B1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B688F5-5966-41DD-8CD1-84285CEF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0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3707F-253B-48C2-82FE-FCB443F5A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228F9E-8D02-4AD3-BB3B-5C9F6A605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889E6B-1AB4-4EEA-B2C1-DF71E4081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6B67B-9789-4A8D-829D-9BDE15C3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DE13-6BE7-476C-84D6-2EEA706B3A7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C6600-0CCF-43FB-95EC-76FC4E6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40058-FF4A-4498-A10F-FFFA3647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53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2B1F12-F9C7-4F21-8667-69F528F8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A13F4-139F-47D4-B3ED-08C1405D2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1F9DA-9961-42F0-BFE5-12BA91751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DE13-6BE7-476C-84D6-2EEA706B3A7C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1C93B-0019-4CF3-8CEC-58066F5E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84D773-13DD-486C-AE54-7578A2242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B530E-EFB2-40C9-B92F-69F4BAFEFA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9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A5C46-BCC9-4E1D-AF55-A3ABCF0EB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187" y="1122363"/>
            <a:ext cx="10259627" cy="2387600"/>
          </a:xfrm>
        </p:spPr>
        <p:txBody>
          <a:bodyPr/>
          <a:lstStyle/>
          <a:p>
            <a:r>
              <a:rPr lang="en-US" altLang="zh-CN" dirty="0"/>
              <a:t>Nitrous oxide (N</a:t>
            </a:r>
            <a:r>
              <a:rPr lang="en-US" altLang="zh-CN" baseline="-25000" dirty="0"/>
              <a:t>2</a:t>
            </a:r>
            <a:r>
              <a:rPr lang="en-US" altLang="zh-CN" dirty="0"/>
              <a:t>0) emission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CCE4AD-6B3D-40A7-BC92-383B04ECF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Zhenqi</a:t>
            </a:r>
            <a:r>
              <a:rPr lang="en-US" altLang="zh-CN" dirty="0"/>
              <a:t> Luo	2020.10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51FAB6-359E-4A9F-BD37-683871B2D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8" t="34552" r="32677" b="37246"/>
          <a:stretch/>
        </p:blipFill>
        <p:spPr>
          <a:xfrm>
            <a:off x="4816561" y="407407"/>
            <a:ext cx="2558877" cy="19464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B033B0-6FEE-403C-B4F6-D60C0BF14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2909"/>
            <a:ext cx="12192000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1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E6F08D-E848-4D2B-B29D-04D455C75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735" y="-4948"/>
            <a:ext cx="3101266" cy="33989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C8FDD1D-4F79-4585-9639-34E95ABD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long-lived greenhouse gas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AFF32-5E80-48B0-A530-2F320378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500"/>
            <a:ext cx="8252535" cy="514349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an extremely potent greenhouse gas: </a:t>
            </a:r>
          </a:p>
          <a:p>
            <a:pPr lvl="1"/>
            <a:r>
              <a:rPr lang="en-US" altLang="zh-CN" dirty="0"/>
              <a:t>Lifetime in Atmosphere: </a:t>
            </a:r>
            <a:r>
              <a:rPr lang="en-US" altLang="zh-CN" dirty="0">
                <a:solidFill>
                  <a:srgbClr val="FF0000"/>
                </a:solidFill>
              </a:rPr>
              <a:t>114 years</a:t>
            </a:r>
          </a:p>
          <a:p>
            <a:pPr lvl="1"/>
            <a:r>
              <a:rPr lang="en-US" altLang="zh-CN" dirty="0"/>
              <a:t>Global Warming Potential (100-year): </a:t>
            </a:r>
            <a:r>
              <a:rPr lang="en-US" altLang="zh-CN" dirty="0">
                <a:solidFill>
                  <a:srgbClr val="FF0000"/>
                </a:solidFill>
              </a:rPr>
              <a:t>298</a:t>
            </a:r>
            <a:r>
              <a:rPr lang="en-US" altLang="zh-CN" dirty="0"/>
              <a:t> (IPCC, 2007)</a:t>
            </a:r>
          </a:p>
          <a:p>
            <a:r>
              <a:rPr lang="en-US" altLang="zh-CN" dirty="0"/>
              <a:t>sources:</a:t>
            </a:r>
          </a:p>
          <a:p>
            <a:pPr lvl="1"/>
            <a:r>
              <a:rPr lang="en-US" altLang="zh-CN" dirty="0"/>
              <a:t>Agriculture (US: </a:t>
            </a:r>
            <a:r>
              <a:rPr lang="en-US" altLang="zh-CN" dirty="0">
                <a:solidFill>
                  <a:srgbClr val="FF0000"/>
                </a:solidFill>
              </a:rPr>
              <a:t>78%, </a:t>
            </a:r>
            <a:r>
              <a:rPr lang="en-US" altLang="zh-CN" dirty="0"/>
              <a:t>Global:</a:t>
            </a:r>
            <a:r>
              <a:rPr lang="en-US" altLang="zh-CN" dirty="0">
                <a:solidFill>
                  <a:srgbClr val="FF0000"/>
                </a:solidFill>
              </a:rPr>
              <a:t> ~22%</a:t>
            </a:r>
            <a:r>
              <a:rPr lang="en-US" altLang="zh-CN" dirty="0"/>
              <a:t>): </a:t>
            </a:r>
          </a:p>
          <a:p>
            <a:pPr lvl="2"/>
            <a:r>
              <a:rPr lang="en-US" altLang="zh-CN" dirty="0"/>
              <a:t>Soil management: </a:t>
            </a:r>
            <a:r>
              <a:rPr lang="en-US" altLang="zh-CN" dirty="0">
                <a:solidFill>
                  <a:srgbClr val="FF0000"/>
                </a:solidFill>
              </a:rPr>
              <a:t>fertilizer and crop</a:t>
            </a:r>
          </a:p>
          <a:p>
            <a:pPr lvl="2"/>
            <a:r>
              <a:rPr lang="en-US" altLang="zh-CN" dirty="0"/>
              <a:t>Manure management</a:t>
            </a:r>
          </a:p>
          <a:p>
            <a:pPr lvl="2"/>
            <a:r>
              <a:rPr lang="en-US" altLang="zh-CN" dirty="0"/>
              <a:t>Agricultural burning</a:t>
            </a:r>
          </a:p>
          <a:p>
            <a:pPr lvl="1"/>
            <a:r>
              <a:rPr lang="en-US" altLang="zh-CN" dirty="0"/>
              <a:t>Fuel Combustion</a:t>
            </a:r>
          </a:p>
          <a:p>
            <a:pPr lvl="1"/>
            <a:r>
              <a:rPr lang="en-US" altLang="zh-CN" dirty="0"/>
              <a:t>Industry: byproduct (e.g. production of nitric acid)</a:t>
            </a:r>
          </a:p>
          <a:p>
            <a:pPr lvl="1"/>
            <a:r>
              <a:rPr lang="en-US" altLang="zh-CN" dirty="0"/>
              <a:t>Waste: during nitrification and denitrification of the nitrogen present</a:t>
            </a:r>
          </a:p>
          <a:p>
            <a:pPr lvl="1"/>
            <a:r>
              <a:rPr lang="en-US" altLang="zh-CN" dirty="0"/>
              <a:t>Natural: bacteria breaking down nitrogen in soils and the oceans</a:t>
            </a:r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D9F267-2799-4A18-AC8E-5B4C0B1F8FA7}"/>
              </a:ext>
            </a:extLst>
          </p:cNvPr>
          <p:cNvSpPr txBox="1"/>
          <p:nvPr/>
        </p:nvSpPr>
        <p:spPr>
          <a:xfrm>
            <a:off x="8381887" y="648866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(EPA)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92B244-E22E-4036-8DBB-978D23AE9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735" y="3464016"/>
            <a:ext cx="3101266" cy="339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0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409F59A-A9D8-4684-B66D-9E60ACC0A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67" y="2276951"/>
            <a:ext cx="7646633" cy="4581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nitrous oxide 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690688"/>
            <a:ext cx="11008310" cy="5167312"/>
          </a:xfrm>
        </p:spPr>
        <p:txBody>
          <a:bodyPr>
            <a:normAutofit/>
          </a:bodyPr>
          <a:lstStyle/>
          <a:p>
            <a:r>
              <a:rPr lang="en-US" altLang="zh-CN" dirty="0"/>
              <a:t>A reconciling framework:</a:t>
            </a:r>
            <a:r>
              <a:rPr lang="zh-CN" altLang="en-US" dirty="0"/>
              <a:t> </a:t>
            </a:r>
            <a:r>
              <a:rPr lang="en-US" altLang="zh-CN" dirty="0"/>
              <a:t>constructed 43 flux estimates: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30 bottom-up (BU)</a:t>
            </a:r>
          </a:p>
          <a:p>
            <a:pPr lvl="2"/>
            <a:r>
              <a:rPr lang="en-US" altLang="zh-CN" dirty="0"/>
              <a:t>emission inventories</a:t>
            </a:r>
          </a:p>
          <a:p>
            <a:pPr lvl="2"/>
            <a:r>
              <a:rPr lang="en-US" altLang="zh-CN" dirty="0"/>
              <a:t>spatial extrapolation of field</a:t>
            </a:r>
          </a:p>
          <a:p>
            <a:pPr lvl="2"/>
            <a:r>
              <a:rPr lang="en-US" altLang="zh-CN" dirty="0"/>
              <a:t>flux measurements</a:t>
            </a:r>
          </a:p>
          <a:p>
            <a:pPr lvl="2"/>
            <a:r>
              <a:rPr lang="en-US" altLang="zh-CN" dirty="0"/>
              <a:t>nutrient budget modelling</a:t>
            </a:r>
          </a:p>
          <a:p>
            <a:pPr lvl="2"/>
            <a:r>
              <a:rPr lang="en-US" altLang="zh-CN" dirty="0"/>
              <a:t>process-based modelling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5 top-down (TD)</a:t>
            </a:r>
          </a:p>
          <a:p>
            <a:pPr lvl="2"/>
            <a:r>
              <a:rPr lang="en-US" altLang="zh-CN" dirty="0"/>
              <a:t>measurements</a:t>
            </a:r>
          </a:p>
          <a:p>
            <a:pPr lvl="2"/>
            <a:r>
              <a:rPr lang="en-US" altLang="zh-CN" dirty="0"/>
              <a:t>inversions</a:t>
            </a:r>
          </a:p>
          <a:p>
            <a:pPr lvl="1"/>
            <a:r>
              <a:rPr lang="en-US" altLang="zh-CN" dirty="0"/>
              <a:t>8 </a:t>
            </a:r>
            <a:r>
              <a:rPr lang="en-US" altLang="zh-CN" dirty="0">
                <a:solidFill>
                  <a:srgbClr val="FF0000"/>
                </a:solidFill>
              </a:rPr>
              <a:t>observation and modelling</a:t>
            </a:r>
            <a:r>
              <a:rPr lang="en-US" altLang="zh-CN" dirty="0"/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41047" y="648866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(Tian et al., 2020)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AC5F08-1F71-4BB7-8C1E-92B66EFE4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30" y="0"/>
            <a:ext cx="2276950" cy="2276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DC137D-4232-4C5B-B1D1-45714AD3B309}"/>
              </a:ext>
            </a:extLst>
          </p:cNvPr>
          <p:cNvSpPr txBox="1"/>
          <p:nvPr/>
        </p:nvSpPr>
        <p:spPr>
          <a:xfrm>
            <a:off x="8264030" y="815309"/>
            <a:ext cx="1642188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Simple introduction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EFE278C-FCDC-40BC-AB37-42A062E28AE7}"/>
              </a:ext>
            </a:extLst>
          </p:cNvPr>
          <p:cNvSpPr/>
          <p:nvPr/>
        </p:nvSpPr>
        <p:spPr>
          <a:xfrm>
            <a:off x="9317114" y="859955"/>
            <a:ext cx="513184" cy="298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47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nitrous oxide sources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1690688"/>
            <a:ext cx="6049108" cy="516731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The global N2O budget (2007–2016)</a:t>
            </a:r>
          </a:p>
          <a:p>
            <a:pPr lvl="1"/>
            <a:r>
              <a:rPr lang="en-US" altLang="zh-CN" dirty="0">
                <a:solidFill>
                  <a:schemeClr val="accent6"/>
                </a:solidFill>
              </a:rPr>
              <a:t>Natural sources (57%)</a:t>
            </a:r>
          </a:p>
          <a:p>
            <a:pPr lvl="2"/>
            <a:r>
              <a:rPr lang="en-US" altLang="zh-CN" dirty="0">
                <a:solidFill>
                  <a:schemeClr val="accent6"/>
                </a:solidFill>
              </a:rPr>
              <a:t>Natural soils (</a:t>
            </a:r>
            <a:r>
              <a:rPr lang="en-US" altLang="zh-CN" dirty="0">
                <a:solidFill>
                  <a:srgbClr val="FF0000"/>
                </a:solidFill>
              </a:rPr>
              <a:t>33%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</a:p>
          <a:p>
            <a:pPr lvl="2"/>
            <a:r>
              <a:rPr lang="en-US" altLang="zh-CN" dirty="0">
                <a:solidFill>
                  <a:schemeClr val="accent6"/>
                </a:solidFill>
              </a:rPr>
              <a:t>Lightning and atmospheric production (2%)</a:t>
            </a:r>
          </a:p>
          <a:p>
            <a:pPr lvl="2"/>
            <a:r>
              <a:rPr lang="en-US" altLang="zh-CN" dirty="0">
                <a:solidFill>
                  <a:schemeClr val="accent6"/>
                </a:solidFill>
              </a:rPr>
              <a:t>Waters (2%)</a:t>
            </a:r>
          </a:p>
          <a:p>
            <a:pPr lvl="2"/>
            <a:r>
              <a:rPr lang="en-US" altLang="zh-CN" dirty="0">
                <a:solidFill>
                  <a:schemeClr val="accent6"/>
                </a:solidFill>
              </a:rPr>
              <a:t>Oceans (</a:t>
            </a:r>
            <a:r>
              <a:rPr lang="en-US" altLang="zh-CN" dirty="0">
                <a:solidFill>
                  <a:srgbClr val="FF0000"/>
                </a:solidFill>
              </a:rPr>
              <a:t>20%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perturbed fluxes from ecosystems (3%)</a:t>
            </a:r>
          </a:p>
          <a:p>
            <a:pPr lvl="2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Climate change</a:t>
            </a:r>
          </a:p>
          <a:p>
            <a:pPr lvl="2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CO2 effect</a:t>
            </a:r>
          </a:p>
          <a:p>
            <a:pPr lvl="2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land cover change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agricultural sector (22%)</a:t>
            </a:r>
          </a:p>
          <a:p>
            <a:pPr lvl="1"/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other direct anthropogenic sources (12%)</a:t>
            </a:r>
          </a:p>
          <a:p>
            <a:pPr lvl="2"/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fossil fuel and industry (6%)</a:t>
            </a:r>
          </a:p>
          <a:p>
            <a:pPr lvl="2"/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waste and waste water (2%)</a:t>
            </a:r>
          </a:p>
          <a:p>
            <a:pPr lvl="2"/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biomass burning (4%)</a:t>
            </a:r>
          </a:p>
          <a:p>
            <a:pPr lvl="1"/>
            <a:r>
              <a:rPr lang="en-US" altLang="zh-CN" dirty="0"/>
              <a:t>indirect emissions from ecosystems (6%)</a:t>
            </a:r>
          </a:p>
          <a:p>
            <a:pPr lvl="2"/>
            <a:r>
              <a:rPr lang="en-US" altLang="zh-CN" dirty="0"/>
              <a:t>transport (5%)</a:t>
            </a:r>
          </a:p>
          <a:p>
            <a:pPr lvl="2"/>
            <a:r>
              <a:rPr lang="en-US" altLang="zh-CN" dirty="0"/>
              <a:t>deposition (1%)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19109" y="649617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(Tian et al., 2020)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25" y="2267811"/>
            <a:ext cx="6954175" cy="459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6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8E191-D5C1-4E46-8384-28BA4690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834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O emissions </a:t>
            </a:r>
            <a:r>
              <a:rPr lang="en-US" altLang="zh-CN" dirty="0">
                <a:solidFill>
                  <a:srgbClr val="FF0000"/>
                </a:solidFill>
              </a:rPr>
              <a:t>from bomas </a:t>
            </a:r>
            <a:r>
              <a:rPr lang="en-US" altLang="zh-CN" dirty="0"/>
              <a:t>in drylands of Sub-Saharan</a:t>
            </a:r>
            <a:br>
              <a:rPr lang="en-US" altLang="zh-CN" dirty="0"/>
            </a:br>
            <a:r>
              <a:rPr lang="en-US" altLang="zh-CN" dirty="0"/>
              <a:t>Africa (SSA)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80C7E0-F1B2-42D6-825B-8C1DE62EE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188720"/>
                <a:ext cx="9703836" cy="568158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/>
                  <a:t>Change in the source strength of abandoned bomas from 1961 to 2018</a:t>
                </a:r>
              </a:p>
              <a:p>
                <a:pPr lvl="1"/>
                <a:r>
                  <a:rPr lang="en-US" altLang="zh-CN" dirty="0"/>
                  <a:t>Step 1: total livestock numbers (TLN)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𝑇𝐿𝑁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0.7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c, s, g: total number of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cattle, sheep, goat</a:t>
                </a:r>
              </a:p>
              <a:p>
                <a:pPr lvl="1"/>
                <a:r>
                  <a:rPr lang="en-US" altLang="zh-CN" dirty="0"/>
                  <a:t>Step 2: boma use intensity (BUI):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𝐵𝑈𝐼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𝐵𝐴𝐿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𝐹𝑀𝐵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𝑌𝐵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BAL: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boma area </a:t>
                </a:r>
                <a:r>
                  <a:rPr lang="en-US" altLang="zh-CN" dirty="0"/>
                  <a:t>per livestock</a:t>
                </a:r>
              </a:p>
              <a:p>
                <a:pPr lvl="2"/>
                <a:r>
                  <a:rPr lang="en-US" altLang="zh-CN" dirty="0"/>
                  <a:t>NB: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number of bomas </a:t>
                </a:r>
                <a:r>
                  <a:rPr lang="en-US" altLang="zh-CN" dirty="0"/>
                  <a:t>in use at the same time</a:t>
                </a:r>
              </a:p>
              <a:p>
                <a:pPr lvl="2"/>
                <a:r>
                  <a:rPr lang="en-US" altLang="zh-CN" dirty="0"/>
                  <a:t>FMB: Fraction of bomas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without use of manure</a:t>
                </a:r>
              </a:p>
              <a:p>
                <a:pPr lvl="2"/>
                <a:r>
                  <a:rPr lang="en-US" altLang="zh-CN" dirty="0"/>
                  <a:t>YB: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years of boma</a:t>
                </a:r>
                <a:r>
                  <a:rPr lang="en-US" altLang="zh-CN" dirty="0"/>
                  <a:t> use</a:t>
                </a:r>
              </a:p>
              <a:p>
                <a:pPr lvl="1"/>
                <a:r>
                  <a:rPr lang="en-US" altLang="zh-CN" dirty="0"/>
                  <a:t>Step 3: </a:t>
                </a:r>
                <a:r>
                  <a:rPr lang="pt-BR" altLang="zh-CN" dirty="0"/>
                  <a:t>N</a:t>
                </a:r>
                <a:r>
                  <a:rPr lang="pt-BR" altLang="zh-CN" baseline="-25000" dirty="0"/>
                  <a:t>2</a:t>
                </a:r>
                <a:r>
                  <a:rPr lang="pt-BR" altLang="zh-CN" dirty="0"/>
                  <a:t>O emission intensity (N</a:t>
                </a:r>
                <a:r>
                  <a:rPr lang="pt-BR" altLang="zh-CN" baseline="-25000" dirty="0"/>
                  <a:t>2</a:t>
                </a:r>
                <a:r>
                  <a:rPr lang="pt-BR" altLang="zh-CN" dirty="0"/>
                  <a:t>O_int)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altLang="zh-C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pt-B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altLang="zh-C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</m:e>
                      <m:sub>
                        <m:r>
                          <a:rPr lang="pt-B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𝑦𝑒𝑎𝑟𝑠</m:t>
                        </m:r>
                      </m:sub>
                    </m:sSub>
                    <m:r>
                      <a:rPr lang="pt-B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pt-B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B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den>
                    </m:f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zh-CN" dirty="0"/>
                  <a:t>N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O: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mean average annual N</a:t>
                </a:r>
                <a:r>
                  <a:rPr lang="en-US" altLang="zh-CN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 flux </a:t>
                </a:r>
                <a:r>
                  <a:rPr lang="en-US" altLang="zh-CN" dirty="0"/>
                  <a:t>from bomas</a:t>
                </a:r>
              </a:p>
              <a:p>
                <a:pPr lvl="2"/>
                <a:r>
                  <a:rPr lang="en-US" altLang="zh-CN" dirty="0"/>
                  <a:t>N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O_years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pt-B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pt-B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den>
                    </m:f>
                  </m:oMath>
                </a14:m>
                <a:r>
                  <a:rPr lang="en-US" altLang="zh-CN" dirty="0"/>
                  <a:t>: </a:t>
                </a:r>
                <a:r>
                  <a:rPr lang="pt-BR" altLang="zh-CN" dirty="0"/>
                  <a:t>conversion of N</a:t>
                </a:r>
                <a:r>
                  <a:rPr lang="pt-BR" altLang="zh-CN" baseline="-25000" dirty="0"/>
                  <a:t>2</a:t>
                </a:r>
                <a:r>
                  <a:rPr lang="pt-BR" altLang="zh-CN" dirty="0"/>
                  <a:t>O-N to N</a:t>
                </a:r>
                <a:r>
                  <a:rPr lang="pt-BR" altLang="zh-CN" baseline="-25000" dirty="0"/>
                  <a:t>2</a:t>
                </a:r>
                <a:r>
                  <a:rPr lang="pt-BR" altLang="zh-CN" dirty="0"/>
                  <a:t>O</a:t>
                </a:r>
              </a:p>
              <a:p>
                <a:pPr lvl="1"/>
                <a:r>
                  <a:rPr lang="en-US" altLang="zh-CN" dirty="0"/>
                  <a:t>Step 4: </a:t>
                </a:r>
                <a:r>
                  <a:rPr lang="pt-BR" altLang="zh-CN" dirty="0"/>
                  <a:t>total N</a:t>
                </a:r>
                <a:r>
                  <a:rPr lang="pt-BR" altLang="zh-CN" baseline="-25000" dirty="0"/>
                  <a:t>2</a:t>
                </a:r>
                <a:r>
                  <a:rPr lang="pt-BR" altLang="zh-CN" dirty="0"/>
                  <a:t>O emissions from bomas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𝐹𝐵</m:t>
                    </m:r>
                  </m:oMath>
                </a14:m>
                <a:r>
                  <a:rPr lang="pt-BR" altLang="zh-CN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𝐹𝐵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𝑇𝐿𝑁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𝐵𝑈𝐼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𝑖𝑛𝑡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80C7E0-F1B2-42D6-825B-8C1DE62EE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188720"/>
                <a:ext cx="9703836" cy="5681585"/>
              </a:xfrm>
              <a:blipFill>
                <a:blip r:embed="rId3"/>
                <a:stretch>
                  <a:fillRect l="-817" t="-1931" b="-10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14ABCBA-E6EA-4C7D-8E2F-80598331C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808" y="1574365"/>
            <a:ext cx="5819191" cy="47505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191179-EB9D-45DE-BF1B-63608FF0CEF2}"/>
              </a:ext>
            </a:extLst>
          </p:cNvPr>
          <p:cNvSpPr txBox="1"/>
          <p:nvPr/>
        </p:nvSpPr>
        <p:spPr>
          <a:xfrm>
            <a:off x="9120325" y="6488668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Butterbach-Bahl</a:t>
            </a:r>
            <a:r>
              <a:rPr lang="en-US" altLang="zh-CN" dirty="0"/>
              <a:t> et al., 2020)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49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47FF19-3DF2-4153-831A-398FFB43A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641946"/>
            <a:ext cx="8305801" cy="468438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E8E191-D5C1-4E46-8384-28BA4690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834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/>
              <a:t>O emissions </a:t>
            </a:r>
            <a:r>
              <a:rPr lang="en-US" altLang="zh-CN" dirty="0">
                <a:solidFill>
                  <a:srgbClr val="FF0000"/>
                </a:solidFill>
              </a:rPr>
              <a:t>from bomas </a:t>
            </a:r>
            <a:r>
              <a:rPr lang="en-US" altLang="zh-CN" dirty="0"/>
              <a:t>in drylands of Sub-Saharan</a:t>
            </a:r>
            <a:br>
              <a:rPr lang="en-US" altLang="zh-CN" dirty="0"/>
            </a:br>
            <a:r>
              <a:rPr lang="en-US" altLang="zh-CN" dirty="0"/>
              <a:t>Africa (SSA)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80C7E0-F1B2-42D6-825B-8C1DE62EE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88720"/>
                <a:ext cx="4273825" cy="568158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Sources of agricultural N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O fluxes</a:t>
                </a:r>
              </a:p>
              <a:p>
                <a:pPr lvl="1"/>
                <a:r>
                  <a:rPr lang="en-US" altLang="zh-CN" dirty="0"/>
                  <a:t>EDGAR5</a:t>
                </a:r>
              </a:p>
              <a:p>
                <a:pPr lvl="2"/>
                <a:r>
                  <a:rPr lang="en-US" altLang="zh-CN" dirty="0"/>
                  <a:t>a: soil</a:t>
                </a:r>
              </a:p>
              <a:p>
                <a:pPr lvl="2"/>
                <a:r>
                  <a:rPr lang="en-US" altLang="zh-CN" dirty="0"/>
                  <a:t>b: manure management</a:t>
                </a:r>
              </a:p>
              <a:p>
                <a:pPr lvl="2"/>
                <a:r>
                  <a:rPr lang="en-US" altLang="zh-CN" dirty="0"/>
                  <a:t>c: indirect emission</a:t>
                </a:r>
              </a:p>
              <a:p>
                <a:pPr lvl="1"/>
                <a:r>
                  <a:rPr lang="en-US" altLang="zh-CN" dirty="0"/>
                  <a:t>in-situ measurements</a:t>
                </a:r>
              </a:p>
              <a:p>
                <a:pPr lvl="2"/>
                <a:r>
                  <a:rPr lang="en-US" altLang="zh-CN" dirty="0"/>
                  <a:t>d: </a:t>
                </a:r>
                <a:r>
                  <a:rPr lang="pt-BR" altLang="zh-CN" dirty="0"/>
                  <a:t>total emissions from bomas (</a:t>
                </a:r>
                <a:r>
                  <a:rPr lang="pt-BR" altLang="zh-CN" dirty="0">
                    <a:solidFill>
                      <a:srgbClr val="FF0000"/>
                    </a:solidFill>
                  </a:rPr>
                  <a:t>this study</a:t>
                </a:r>
                <a:r>
                  <a:rPr lang="pt-BR" altLang="zh-CN" dirty="0"/>
                  <a:t>)</a:t>
                </a:r>
              </a:p>
              <a:p>
                <a:pPr lvl="1"/>
                <a:r>
                  <a:rPr lang="en-US" altLang="zh-CN" dirty="0"/>
                  <a:t>total agricultural N2O emissions</a:t>
                </a:r>
              </a:p>
              <a:p>
                <a:pPr lvl="2"/>
                <a:r>
                  <a:rPr lang="en-US" altLang="zh-CN" dirty="0"/>
                  <a:t>e=a + b + c + d</a:t>
                </a:r>
              </a:p>
              <a:p>
                <a:r>
                  <a:rPr lang="en-US" altLang="zh-CN" dirty="0"/>
                  <a:t>livestock units: livestock density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𝑐𝑎𝑡𝑡𝑙𝑒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𝑠h𝑒𝑒𝑝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×0.1+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𝑔𝑜𝑎𝑡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×0.1)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0.7</m:t>
                        </m:r>
                      </m:den>
                    </m:f>
                  </m:oMath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80C7E0-F1B2-42D6-825B-8C1DE62EE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88720"/>
                <a:ext cx="4273825" cy="5681585"/>
              </a:xfrm>
              <a:blipFill>
                <a:blip r:embed="rId4"/>
                <a:stretch>
                  <a:fillRect l="-2568" t="-1931" b="-8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3191179-EB9D-45DE-BF1B-63608FF0CEF2}"/>
              </a:ext>
            </a:extLst>
          </p:cNvPr>
          <p:cNvSpPr txBox="1"/>
          <p:nvPr/>
        </p:nvSpPr>
        <p:spPr>
          <a:xfrm>
            <a:off x="9120325" y="6488668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Butterbach-Bahl</a:t>
            </a:r>
            <a:r>
              <a:rPr lang="en-US" altLang="zh-CN" dirty="0"/>
              <a:t> et al., 2020)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32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8B893-F0F8-4E4B-86FB-61387C1E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0BA0A-D1F4-4E24-AAC0-1B200F8E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329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751</Words>
  <Application>Microsoft Office PowerPoint</Application>
  <PresentationFormat>宽屏</PresentationFormat>
  <Paragraphs>97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AdvOTea1a7398</vt:lpstr>
      <vt:lpstr>HardingText-Bold</vt:lpstr>
      <vt:lpstr>HardingText-Regular</vt:lpstr>
      <vt:lpstr>等线</vt:lpstr>
      <vt:lpstr>等线 Light</vt:lpstr>
      <vt:lpstr>Arial</vt:lpstr>
      <vt:lpstr>Cambria Math</vt:lpstr>
      <vt:lpstr>Source Sans Pro</vt:lpstr>
      <vt:lpstr>Office 主题​​</vt:lpstr>
      <vt:lpstr>Nitrous oxide (N20) emission</vt:lpstr>
      <vt:lpstr>a long-lived greenhouse gas</vt:lpstr>
      <vt:lpstr>global nitrous oxide sources</vt:lpstr>
      <vt:lpstr>global nitrous oxide sources</vt:lpstr>
      <vt:lpstr>N2O emissions from bomas in drylands of Sub-Saharan Africa (SSA)</vt:lpstr>
      <vt:lpstr>N2O emissions from bomas in drylands of Sub-Saharan Africa (SSA)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38</cp:revision>
  <dcterms:created xsi:type="dcterms:W3CDTF">2020-10-29T01:45:10Z</dcterms:created>
  <dcterms:modified xsi:type="dcterms:W3CDTF">2020-10-29T10:41:59Z</dcterms:modified>
</cp:coreProperties>
</file>