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330" r:id="rId4"/>
    <p:sldId id="328" r:id="rId5"/>
    <p:sldId id="331" r:id="rId6"/>
    <p:sldId id="32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D8E6"/>
    <a:srgbClr val="FFA500"/>
    <a:srgbClr val="A6D24A"/>
    <a:srgbClr val="9EB2F0"/>
    <a:srgbClr val="E19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1" autoAdjust="0"/>
    <p:restoredTop sz="93552" autoAdjust="0"/>
  </p:normalViewPr>
  <p:slideViewPr>
    <p:cSldViewPr snapToGrid="0">
      <p:cViewPr varScale="1">
        <p:scale>
          <a:sx n="107" d="100"/>
          <a:sy n="107" d="100"/>
        </p:scale>
        <p:origin x="12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15646-734E-44A5-9381-9E9DB2DACA57}"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2FAC3-DA03-4697-8064-66BB174322D5}" type="slidenum">
              <a:rPr lang="zh-CN" altLang="en-US" smtClean="0"/>
              <a:t>‹#›</a:t>
            </a:fld>
            <a:endParaRPr lang="zh-CN" altLang="en-US"/>
          </a:p>
        </p:txBody>
      </p:sp>
    </p:spTree>
    <p:extLst>
      <p:ext uri="{BB962C8B-B14F-4D97-AF65-F5344CB8AC3E}">
        <p14:creationId xmlns:p14="http://schemas.microsoft.com/office/powerpoint/2010/main" val="66844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https://doi.org/10.5194/acp-2020-945</a:t>
            </a:r>
            <a:endParaRPr lang="zh-CN" altLang="en-US" dirty="0"/>
          </a:p>
        </p:txBody>
      </p:sp>
      <p:sp>
        <p:nvSpPr>
          <p:cNvPr id="4" name="灯片编号占位符 3"/>
          <p:cNvSpPr>
            <a:spLocks noGrp="1"/>
          </p:cNvSpPr>
          <p:nvPr>
            <p:ph type="sldNum" sz="quarter" idx="5"/>
          </p:nvPr>
        </p:nvSpPr>
        <p:spPr/>
        <p:txBody>
          <a:bodyPr/>
          <a:lstStyle/>
          <a:p>
            <a:fld id="{5BF2FAC3-DA03-4697-8064-66BB174322D5}" type="slidenum">
              <a:rPr lang="zh-CN" altLang="en-US" smtClean="0"/>
              <a:t>2</a:t>
            </a:fld>
            <a:endParaRPr lang="zh-CN" altLang="en-US"/>
          </a:p>
        </p:txBody>
      </p:sp>
    </p:spTree>
    <p:extLst>
      <p:ext uri="{BB962C8B-B14F-4D97-AF65-F5344CB8AC3E}">
        <p14:creationId xmlns:p14="http://schemas.microsoft.com/office/powerpoint/2010/main" val="401458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Cambria" panose="02040503050406030204" pitchFamily="18" charset="0"/>
              </a:rPr>
              <a:t>refer to Di Vittorio and </a:t>
            </a:r>
            <a:r>
              <a:rPr lang="en-US" altLang="zh-CN" sz="1800" b="0" i="0" u="none" strike="noStrike" baseline="0" dirty="0" err="1">
                <a:latin typeface="Cambria" panose="02040503050406030204" pitchFamily="18" charset="0"/>
              </a:rPr>
              <a:t>Georgakakos</a:t>
            </a:r>
            <a:r>
              <a:rPr lang="en-US" altLang="zh-CN" sz="1800" b="0" i="0" u="none" strike="noStrike" baseline="0" dirty="0">
                <a:latin typeface="Cambria" panose="02040503050406030204" pitchFamily="18" charset="0"/>
              </a:rPr>
              <a:t> (2018) for a detailed description of the classification procedure </a:t>
            </a:r>
            <a:r>
              <a:rPr lang="en-US" altLang="zh-CN" dirty="0"/>
              <a:t>Countries were sorted into three bins based on whether their relative change in mean annual NH3 concentration was low, medium or high</a:t>
            </a:r>
            <a:endParaRPr lang="zh-CN" altLang="en-US" dirty="0"/>
          </a:p>
        </p:txBody>
      </p:sp>
      <p:sp>
        <p:nvSpPr>
          <p:cNvPr id="4" name="灯片编号占位符 3"/>
          <p:cNvSpPr>
            <a:spLocks noGrp="1"/>
          </p:cNvSpPr>
          <p:nvPr>
            <p:ph type="sldNum" sz="quarter" idx="5"/>
          </p:nvPr>
        </p:nvSpPr>
        <p:spPr/>
        <p:txBody>
          <a:bodyPr/>
          <a:lstStyle/>
          <a:p>
            <a:fld id="{5BF2FAC3-DA03-4697-8064-66BB174322D5}" type="slidenum">
              <a:rPr lang="zh-CN" altLang="en-US" smtClean="0"/>
              <a:t>3</a:t>
            </a:fld>
            <a:endParaRPr lang="zh-CN" altLang="en-US"/>
          </a:p>
        </p:txBody>
      </p:sp>
    </p:spTree>
    <p:extLst>
      <p:ext uri="{BB962C8B-B14F-4D97-AF65-F5344CB8AC3E}">
        <p14:creationId xmlns:p14="http://schemas.microsoft.com/office/powerpoint/2010/main" val="149267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savannas and forest-savanna</a:t>
            </a:r>
          </a:p>
          <a:p>
            <a:r>
              <a:rPr lang="en-US" altLang="zh-CN" dirty="0"/>
              <a:t>the effects of drying on concentrations of NH3 in solution, reduced biological uptake of NH3, convective transport of dissolved NH3 from depth to the soil surface, and increased mineralization of labile organic matter (Clarisse et al., 2019).</a:t>
            </a:r>
            <a:endParaRPr lang="zh-CN" altLang="en-US" dirty="0"/>
          </a:p>
        </p:txBody>
      </p:sp>
      <p:sp>
        <p:nvSpPr>
          <p:cNvPr id="4" name="灯片编号占位符 3"/>
          <p:cNvSpPr>
            <a:spLocks noGrp="1"/>
          </p:cNvSpPr>
          <p:nvPr>
            <p:ph type="sldNum" sz="quarter" idx="5"/>
          </p:nvPr>
        </p:nvSpPr>
        <p:spPr/>
        <p:txBody>
          <a:bodyPr/>
          <a:lstStyle/>
          <a:p>
            <a:fld id="{5BF2FAC3-DA03-4697-8064-66BB174322D5}" type="slidenum">
              <a:rPr lang="zh-CN" altLang="en-US" smtClean="0"/>
              <a:t>4</a:t>
            </a:fld>
            <a:endParaRPr lang="zh-CN" altLang="en-US"/>
          </a:p>
        </p:txBody>
      </p:sp>
    </p:spTree>
    <p:extLst>
      <p:ext uri="{BB962C8B-B14F-4D97-AF65-F5344CB8AC3E}">
        <p14:creationId xmlns:p14="http://schemas.microsoft.com/office/powerpoint/2010/main" val="287995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savannas and forest-savanna</a:t>
            </a:r>
            <a:endParaRPr lang="zh-CN" altLang="en-US" dirty="0"/>
          </a:p>
        </p:txBody>
      </p:sp>
      <p:sp>
        <p:nvSpPr>
          <p:cNvPr id="4" name="灯片编号占位符 3"/>
          <p:cNvSpPr>
            <a:spLocks noGrp="1"/>
          </p:cNvSpPr>
          <p:nvPr>
            <p:ph type="sldNum" sz="quarter" idx="5"/>
          </p:nvPr>
        </p:nvSpPr>
        <p:spPr/>
        <p:txBody>
          <a:bodyPr/>
          <a:lstStyle/>
          <a:p>
            <a:fld id="{5BF2FAC3-DA03-4697-8064-66BB174322D5}" type="slidenum">
              <a:rPr lang="zh-CN" altLang="en-US" smtClean="0"/>
              <a:t>5</a:t>
            </a:fld>
            <a:endParaRPr lang="zh-CN" altLang="en-US"/>
          </a:p>
        </p:txBody>
      </p:sp>
    </p:spTree>
    <p:extLst>
      <p:ext uri="{BB962C8B-B14F-4D97-AF65-F5344CB8AC3E}">
        <p14:creationId xmlns:p14="http://schemas.microsoft.com/office/powerpoint/2010/main" val="207664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5125B-DCBA-496E-B4FF-ACAC163FBE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3752D7-E07B-419E-ACF3-D5E806658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0B7ECE-5132-4E73-91F3-62F693A669BC}"/>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30FCE16B-5202-48D3-B888-DE69DB5AFB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D273D7-6FEC-4BF7-855F-D0D90CF5F04E}"/>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233081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51974-3730-4FCB-9B5E-A5E3A4D820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FB0B55-183F-44C3-8C7D-52F4775519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520E3D-8451-4977-BAB2-716397A7CCEA}"/>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95E1CFB9-B1C9-4F15-9874-6570D13A97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4C82E-87D7-49EB-A7B3-3F2300243569}"/>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197380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CB9F20-F03C-4878-8DB9-9923D31CF2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48C9F0-B430-49DF-A99A-496930F703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070FA-23BE-48F9-9649-5EDCB1EE2092}"/>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52DBEECE-F418-44F3-AE4E-9A63C749D7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C18544-BD5F-4A17-BCEC-5E9B3BAE8A9C}"/>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395642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B8F52-7881-46FE-A38B-7460315543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9F4E3B-42E3-43C4-9EB8-46B2EAF1BB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9B48B6-07EF-41DA-A9BA-D66453EBB22D}"/>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44A930F3-7B46-441A-B5FD-EB8CF31483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62E824-0CDF-4FE1-AB60-DFE77536A3B2}"/>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253442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FEE8A-49B0-4D14-82FB-8AF2CE46A3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559C1AC-CE9F-436B-B60C-87347740C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87812E-9C0F-43DD-A3AB-7074E36F87E8}"/>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87EC8D4E-BAB8-435A-B9DA-CBF507AB87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532E46-1A65-4791-B86D-0549CBA93C2E}"/>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373096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756FE-21B9-421C-B56B-5A1293D974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511FBD-EEE8-42B2-8E07-CEB4E41A4F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5065C1-E12F-4A1D-8713-59F2141EB8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B4F3DB9-8E8B-4E46-A70C-9789F2D789B0}"/>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E4E6ADD7-1F2A-46E4-BFAD-A5F7408BC8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8119EE-1819-4CB5-AFA4-3D40147E1FE0}"/>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80083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88BD9-4635-4D23-845A-99B5F83C65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C9E8A9-DED4-49C7-AD1E-A43D1C242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ECC273D-BFBB-4A30-B320-783EEA4EB5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E33F94-EF01-4176-A5C6-E75B2DCF6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8FE866-9AE4-4223-97BB-5DD762B378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19CB17-F382-4272-B304-DF7158F0FA47}"/>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8" name="页脚占位符 7">
            <a:extLst>
              <a:ext uri="{FF2B5EF4-FFF2-40B4-BE49-F238E27FC236}">
                <a16:creationId xmlns:a16="http://schemas.microsoft.com/office/drawing/2014/main" id="{3C805A50-C4D5-42B5-B1A8-4A2D315E6F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2614CE-2504-4971-BFF0-4710090AE6F3}"/>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3416658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9BFCA-68A4-47DC-96D0-4963CAF8EA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CAF24B-82D4-4026-BED8-D0D41F8AA1B7}"/>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4" name="页脚占位符 3">
            <a:extLst>
              <a:ext uri="{FF2B5EF4-FFF2-40B4-BE49-F238E27FC236}">
                <a16:creationId xmlns:a16="http://schemas.microsoft.com/office/drawing/2014/main" id="{27BAA9E9-CAB1-452C-B467-94A36B7E1D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63E58F-4CAF-4B8C-8964-68BB1A0D59C0}"/>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105586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AB6D70-AAA1-4766-A1F5-28582748212F}"/>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3" name="页脚占位符 2">
            <a:extLst>
              <a:ext uri="{FF2B5EF4-FFF2-40B4-BE49-F238E27FC236}">
                <a16:creationId xmlns:a16="http://schemas.microsoft.com/office/drawing/2014/main" id="{F87D54B3-E34F-4BBD-9289-9B4C7CDFAC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C0B467-BC91-4514-9516-FCE9A18D6959}"/>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136617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7FF3A-34EF-485D-9CEA-260CB850D7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E47A76-B764-4E6A-BFE0-E3C54F1FD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54977A-C788-4151-9D21-4D360E284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F50905-4EBC-45C4-BE43-2B52F9EEE717}"/>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56D1C446-ADF9-47CB-8C32-5424C6B112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B688F5-5966-41DD-8CD1-84285CEF6B94}"/>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238930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3707F-253B-48C2-82FE-FCB443F5A3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228F9E-8D02-4AD3-BB3B-5C9F6A605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889E6B-1AB4-4EEA-B2C1-DF71E4081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76B67B-9789-4A8D-829D-9BDE15C3DF42}"/>
              </a:ext>
            </a:extLst>
          </p:cNvPr>
          <p:cNvSpPr>
            <a:spLocks noGrp="1"/>
          </p:cNvSpPr>
          <p:nvPr>
            <p:ph type="dt" sz="half" idx="10"/>
          </p:nvPr>
        </p:nvSpPr>
        <p:spPr/>
        <p:txBody>
          <a:bodyPr/>
          <a:lstStyle/>
          <a:p>
            <a:fld id="{9D75DE13-6BE7-476C-84D6-2EEA706B3A7C}"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B50C6600-0CCF-43FB-95EC-76FC4E697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840058-FF4A-4498-A10F-FFFA364708AD}"/>
              </a:ext>
            </a:extLst>
          </p:cNvPr>
          <p:cNvSpPr>
            <a:spLocks noGrp="1"/>
          </p:cNvSpPr>
          <p:nvPr>
            <p:ph type="sldNum" sz="quarter" idx="12"/>
          </p:nvPr>
        </p:nvSpPr>
        <p:spPr/>
        <p:txBody>
          <a:body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287853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2B1F12-F9C7-4F21-8667-69F528F8B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AA13F4-139F-47D4-B3ED-08C1405D2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41F9DA-9961-42F0-BFE5-12BA91751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5DE13-6BE7-476C-84D6-2EEA706B3A7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0271C93B-0019-4CF3-8CEC-58066F5E4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84D773-13DD-486C-AE54-7578A2242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B530E-EFB2-40C9-B92F-69F4BAFEFA72}" type="slidenum">
              <a:rPr lang="zh-CN" altLang="en-US" smtClean="0"/>
              <a:t>‹#›</a:t>
            </a:fld>
            <a:endParaRPr lang="zh-CN" altLang="en-US"/>
          </a:p>
        </p:txBody>
      </p:sp>
    </p:spTree>
    <p:extLst>
      <p:ext uri="{BB962C8B-B14F-4D97-AF65-F5344CB8AC3E}">
        <p14:creationId xmlns:p14="http://schemas.microsoft.com/office/powerpoint/2010/main" val="114969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A5C46-BCC9-4E1D-AF55-A3ABCF0EBE9C}"/>
              </a:ext>
            </a:extLst>
          </p:cNvPr>
          <p:cNvSpPr>
            <a:spLocks noGrp="1"/>
          </p:cNvSpPr>
          <p:nvPr>
            <p:ph type="ctrTitle"/>
          </p:nvPr>
        </p:nvSpPr>
        <p:spPr>
          <a:xfrm>
            <a:off x="966187" y="1122363"/>
            <a:ext cx="10259627" cy="2387600"/>
          </a:xfrm>
        </p:spPr>
        <p:txBody>
          <a:bodyPr>
            <a:normAutofit fontScale="90000"/>
          </a:bodyPr>
          <a:lstStyle/>
          <a:p>
            <a:r>
              <a:rPr lang="en-US" altLang="zh-CN" dirty="0"/>
              <a:t>NH3 trend in Africa drove by biomass burning, </a:t>
            </a:r>
            <a:r>
              <a:rPr lang="en-US" altLang="zh-CN" dirty="0" err="1"/>
              <a:t>wetlend</a:t>
            </a:r>
            <a:r>
              <a:rPr lang="en-US" altLang="zh-CN" dirty="0"/>
              <a:t> extend or agriculture </a:t>
            </a:r>
            <a:endParaRPr lang="zh-CN" altLang="en-US" dirty="0"/>
          </a:p>
        </p:txBody>
      </p:sp>
      <p:sp>
        <p:nvSpPr>
          <p:cNvPr id="3" name="副标题 2">
            <a:extLst>
              <a:ext uri="{FF2B5EF4-FFF2-40B4-BE49-F238E27FC236}">
                <a16:creationId xmlns:a16="http://schemas.microsoft.com/office/drawing/2014/main" id="{7DCCE4AD-6B3D-40A7-BC92-383B04ECF2BE}"/>
              </a:ext>
            </a:extLst>
          </p:cNvPr>
          <p:cNvSpPr>
            <a:spLocks noGrp="1"/>
          </p:cNvSpPr>
          <p:nvPr>
            <p:ph type="subTitle" idx="1"/>
          </p:nvPr>
        </p:nvSpPr>
        <p:spPr/>
        <p:txBody>
          <a:bodyPr/>
          <a:lstStyle/>
          <a:p>
            <a:r>
              <a:rPr lang="en-US" altLang="zh-CN" dirty="0" err="1"/>
              <a:t>Zhenqi</a:t>
            </a:r>
            <a:r>
              <a:rPr lang="en-US" altLang="zh-CN" dirty="0"/>
              <a:t> Luo	2020.12</a:t>
            </a:r>
            <a:endParaRPr lang="zh-CN" altLang="en-US" dirty="0"/>
          </a:p>
        </p:txBody>
      </p:sp>
    </p:spTree>
    <p:extLst>
      <p:ext uri="{BB962C8B-B14F-4D97-AF65-F5344CB8AC3E}">
        <p14:creationId xmlns:p14="http://schemas.microsoft.com/office/powerpoint/2010/main" val="373081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FDD1D-4F79-4585-9639-34E95ABD742C}"/>
              </a:ext>
            </a:extLst>
          </p:cNvPr>
          <p:cNvSpPr>
            <a:spLocks noGrp="1"/>
          </p:cNvSpPr>
          <p:nvPr>
            <p:ph type="title"/>
          </p:nvPr>
        </p:nvSpPr>
        <p:spPr>
          <a:xfrm>
            <a:off x="0" y="-315577"/>
            <a:ext cx="10515600" cy="1325563"/>
          </a:xfrm>
        </p:spPr>
        <p:txBody>
          <a:bodyPr/>
          <a:lstStyle/>
          <a:p>
            <a:r>
              <a:rPr lang="en-US" altLang="zh-CN" dirty="0"/>
              <a:t>NH3 trend in Africa (2008-2017)</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97AFF32-5E80-48B0-A530-2F3203783FD9}"/>
                  </a:ext>
                </a:extLst>
              </p:cNvPr>
              <p:cNvSpPr>
                <a:spLocks noGrp="1"/>
              </p:cNvSpPr>
              <p:nvPr>
                <p:ph idx="1"/>
              </p:nvPr>
            </p:nvSpPr>
            <p:spPr>
              <a:xfrm>
                <a:off x="0" y="601370"/>
                <a:ext cx="11353800" cy="6256630"/>
              </a:xfrm>
            </p:spPr>
            <p:txBody>
              <a:bodyPr>
                <a:normAutofit fontScale="77500" lnSpcReduction="20000"/>
              </a:bodyPr>
              <a:lstStyle/>
              <a:p>
                <a:r>
                  <a:rPr lang="en-US" altLang="zh-CN" dirty="0"/>
                  <a:t>Atmosphere NH3 implications</a:t>
                </a:r>
              </a:p>
              <a:p>
                <a:pPr lvl="1"/>
                <a:r>
                  <a:rPr lang="en-US" altLang="zh-CN" dirty="0"/>
                  <a:t>inorganic aerosols production</a:t>
                </a:r>
              </a:p>
              <a:p>
                <a:pPr lvl="1"/>
                <a:r>
                  <a:rPr lang="en-US" altLang="zh-CN" dirty="0">
                    <a:solidFill>
                      <a:srgbClr val="FF0000"/>
                    </a:solidFill>
                  </a:rPr>
                  <a:t>fine particulate matter</a:t>
                </a:r>
                <a:r>
                  <a:rPr lang="en-US" altLang="zh-CN" dirty="0"/>
                  <a:t> constituent</a:t>
                </a:r>
              </a:p>
              <a:p>
                <a:pPr lvl="1"/>
                <a:r>
                  <a:rPr lang="en-US" altLang="zh-CN" dirty="0"/>
                  <a:t>health hazard</a:t>
                </a:r>
              </a:p>
              <a:p>
                <a:pPr lvl="1"/>
                <a:r>
                  <a:rPr lang="en-US" altLang="zh-CN" dirty="0"/>
                  <a:t>deposited to ecosystems:</a:t>
                </a:r>
                <a:r>
                  <a:rPr lang="zh-CN" altLang="en-US" dirty="0"/>
                  <a:t> </a:t>
                </a:r>
                <a:endParaRPr lang="en-US" altLang="zh-CN" dirty="0"/>
              </a:p>
              <a:p>
                <a:pPr lvl="2"/>
                <a:r>
                  <a:rPr lang="en-US" altLang="zh-CN" dirty="0"/>
                  <a:t>Eutrophication</a:t>
                </a:r>
              </a:p>
              <a:p>
                <a:pPr lvl="2"/>
                <a:r>
                  <a:rPr lang="en-US" altLang="zh-CN" dirty="0"/>
                  <a:t>soil acidification</a:t>
                </a:r>
              </a:p>
              <a:p>
                <a:pPr lvl="2"/>
                <a:r>
                  <a:rPr lang="en-US" altLang="zh-CN" dirty="0">
                    <a:solidFill>
                      <a:srgbClr val="FF0000"/>
                    </a:solidFill>
                  </a:rPr>
                  <a:t>vegetation damage</a:t>
                </a:r>
              </a:p>
              <a:p>
                <a:pPr lvl="2"/>
                <a:r>
                  <a:rPr lang="en-US" altLang="zh-CN" dirty="0"/>
                  <a:t>productivity declines</a:t>
                </a:r>
              </a:p>
              <a:p>
                <a:pPr lvl="2"/>
                <a:r>
                  <a:rPr lang="en-US" altLang="zh-CN" dirty="0"/>
                  <a:t>reductions in biodiversity</a:t>
                </a:r>
              </a:p>
              <a:p>
                <a:pPr lvl="2"/>
                <a:r>
                  <a:rPr lang="en-US" altLang="zh-CN" dirty="0"/>
                  <a:t>indirect greenhouse gas emissions</a:t>
                </a:r>
              </a:p>
              <a:p>
                <a:r>
                  <a:rPr lang="en-US" altLang="zh-CN" dirty="0"/>
                  <a:t>NH3 source</a:t>
                </a:r>
              </a:p>
              <a:p>
                <a:pPr lvl="1"/>
                <a:r>
                  <a:rPr lang="en-US" altLang="zh-CN" dirty="0"/>
                  <a:t>Agriculture: </a:t>
                </a:r>
                <a:r>
                  <a:rPr lang="en-US" altLang="zh-CN" dirty="0">
                    <a:solidFill>
                      <a:srgbClr val="FF0000"/>
                    </a:solidFill>
                  </a:rPr>
                  <a:t>the global largest source</a:t>
                </a:r>
              </a:p>
              <a:p>
                <a:pPr lvl="2"/>
                <a:r>
                  <a:rPr lang="en-US" altLang="zh-CN" dirty="0"/>
                  <a:t>urea fertilizer: extremely low in sub-Saharan Africa</a:t>
                </a:r>
              </a:p>
              <a:p>
                <a:pPr lvl="2"/>
                <a:r>
                  <a:rPr lang="en-US" altLang="zh-CN" dirty="0"/>
                  <a:t>livestock excreta: very low in sub-Saharan Africa</a:t>
                </a:r>
              </a:p>
              <a:p>
                <a:pPr lvl="2"/>
                <a:r>
                  <a:rPr lang="en-US" altLang="zh-CN" dirty="0">
                    <a:solidFill>
                      <a:srgbClr val="FF0000"/>
                    </a:solidFill>
                  </a:rPr>
                  <a:t>soil</a:t>
                </a:r>
                <a:r>
                  <a:rPr lang="en-US" altLang="zh-CN" dirty="0"/>
                  <a:t>: </a:t>
                </a:r>
                <a:r>
                  <a:rPr lang="en-US" altLang="zh-CN" dirty="0">
                    <a:solidFill>
                      <a:srgbClr val="FF0000"/>
                    </a:solidFill>
                  </a:rPr>
                  <a:t>ammonium dissociation </a:t>
                </a:r>
                <a:r>
                  <a:rPr lang="en-US" altLang="zh-CN" dirty="0"/>
                  <a:t>(</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𝑁𝐻</m:t>
                        </m:r>
                      </m:e>
                      <m:sub>
                        <m:r>
                          <a:rPr lang="en-US" altLang="zh-CN" b="0" i="1" smtClean="0">
                            <a:latin typeface="Cambria Math" panose="02040503050406030204" pitchFamily="18" charset="0"/>
                          </a:rPr>
                          <m:t>4</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𝑂𝐻</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𝐻</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𝐻</m:t>
                        </m:r>
                      </m:e>
                      <m:sub>
                        <m:r>
                          <a:rPr lang="en-US" altLang="zh-CN" b="0" i="1" smtClean="0">
                            <a:latin typeface="Cambria Math" panose="02040503050406030204" pitchFamily="18" charset="0"/>
                            <a:ea typeface="Cambria Math" panose="02040503050406030204" pitchFamily="18" charset="0"/>
                          </a:rPr>
                          <m:t>3</m:t>
                        </m:r>
                      </m:sub>
                    </m:sSub>
                  </m:oMath>
                </a14:m>
                <a:r>
                  <a:rPr lang="en-US" altLang="zh-CN" dirty="0"/>
                  <a:t>)</a:t>
                </a:r>
              </a:p>
              <a:p>
                <a:pPr lvl="3"/>
                <a:r>
                  <a:rPr lang="en-US" altLang="zh-CN" dirty="0"/>
                  <a:t>temperature-dependent</a:t>
                </a:r>
              </a:p>
              <a:p>
                <a:pPr lvl="3"/>
                <a:r>
                  <a:rPr lang="en-US" altLang="zh-CN" dirty="0"/>
                  <a:t>plant and soil physiological and physical factors</a:t>
                </a:r>
              </a:p>
              <a:p>
                <a:pPr lvl="1"/>
                <a:r>
                  <a:rPr lang="en-US" altLang="zh-CN" dirty="0">
                    <a:solidFill>
                      <a:srgbClr val="FF0000"/>
                    </a:solidFill>
                  </a:rPr>
                  <a:t>Biomass burning</a:t>
                </a:r>
                <a:r>
                  <a:rPr lang="en-US" altLang="zh-CN" dirty="0"/>
                  <a:t>: 60-70% from Africa</a:t>
                </a:r>
              </a:p>
              <a:p>
                <a:pPr lvl="2"/>
                <a:r>
                  <a:rPr lang="en-US" altLang="zh-CN" dirty="0"/>
                  <a:t>Determinant: fuel moisture content</a:t>
                </a:r>
              </a:p>
              <a:p>
                <a:r>
                  <a:rPr lang="en-US" altLang="zh-CN" dirty="0"/>
                  <a:t>Detailed Regions: </a:t>
                </a:r>
              </a:p>
              <a:p>
                <a:pPr lvl="1"/>
                <a:r>
                  <a:rPr lang="en-US" altLang="zh-CN" dirty="0"/>
                  <a:t>West Africa</a:t>
                </a:r>
              </a:p>
              <a:p>
                <a:pPr lvl="1"/>
                <a:r>
                  <a:rPr lang="en-US" altLang="zh-CN" dirty="0"/>
                  <a:t>the Lake Victoria Region</a:t>
                </a:r>
              </a:p>
              <a:p>
                <a:pPr lvl="1"/>
                <a:r>
                  <a:rPr lang="en-US" altLang="zh-CN" dirty="0"/>
                  <a:t>South Sudan</a:t>
                </a:r>
              </a:p>
            </p:txBody>
          </p:sp>
        </mc:Choice>
        <mc:Fallback>
          <p:sp>
            <p:nvSpPr>
              <p:cNvPr id="3" name="内容占位符 2">
                <a:extLst>
                  <a:ext uri="{FF2B5EF4-FFF2-40B4-BE49-F238E27FC236}">
                    <a16:creationId xmlns:a16="http://schemas.microsoft.com/office/drawing/2014/main" id="{B97AFF32-5E80-48B0-A530-2F3203783FD9}"/>
                  </a:ext>
                </a:extLst>
              </p:cNvPr>
              <p:cNvSpPr>
                <a:spLocks noGrp="1" noRot="1" noChangeAspect="1" noMove="1" noResize="1" noEditPoints="1" noAdjustHandles="1" noChangeArrowheads="1" noChangeShapeType="1" noTextEdit="1"/>
              </p:cNvSpPr>
              <p:nvPr>
                <p:ph idx="1"/>
              </p:nvPr>
            </p:nvSpPr>
            <p:spPr>
              <a:xfrm>
                <a:off x="0" y="601370"/>
                <a:ext cx="11353800" cy="6256630"/>
              </a:xfrm>
              <a:blipFill>
                <a:blip r:embed="rId3"/>
                <a:stretch>
                  <a:fillRect l="-590" t="-1949" b="-126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6AC6C60-F9E4-4A2D-A17A-A6FE96031CC4}"/>
              </a:ext>
            </a:extLst>
          </p:cNvPr>
          <p:cNvSpPr txBox="1"/>
          <p:nvPr/>
        </p:nvSpPr>
        <p:spPr>
          <a:xfrm>
            <a:off x="9144536" y="3725381"/>
            <a:ext cx="3005749" cy="369332"/>
          </a:xfrm>
          <a:prstGeom prst="rect">
            <a:avLst/>
          </a:prstGeom>
          <a:noFill/>
        </p:spPr>
        <p:txBody>
          <a:bodyPr wrap="square" rtlCol="0">
            <a:spAutoFit/>
          </a:bodyPr>
          <a:lstStyle/>
          <a:p>
            <a:r>
              <a:rPr lang="en-US" altLang="zh-CN" dirty="0"/>
              <a:t>(Krupa 2015,</a:t>
            </a:r>
            <a:r>
              <a:rPr lang="zh-CN" altLang="en-US" dirty="0"/>
              <a:t> </a:t>
            </a:r>
            <a:r>
              <a:rPr lang="en-US" altLang="zh-CN" b="1" i="1" dirty="0"/>
              <a:t>Environ </a:t>
            </a:r>
            <a:r>
              <a:rPr lang="en-US" altLang="zh-CN" b="1" i="1" dirty="0" err="1"/>
              <a:t>Pollut</a:t>
            </a:r>
            <a:r>
              <a:rPr lang="en-US" altLang="zh-CN" dirty="0"/>
              <a:t>)</a:t>
            </a:r>
            <a:endParaRPr lang="zh-CN" altLang="en-US" dirty="0"/>
          </a:p>
        </p:txBody>
      </p:sp>
      <p:sp>
        <p:nvSpPr>
          <p:cNvPr id="11" name="文本框 10">
            <a:extLst>
              <a:ext uri="{FF2B5EF4-FFF2-40B4-BE49-F238E27FC236}">
                <a16:creationId xmlns:a16="http://schemas.microsoft.com/office/drawing/2014/main" id="{071427EA-66D4-4E57-AD3A-B3AB85BA0F2D}"/>
              </a:ext>
            </a:extLst>
          </p:cNvPr>
          <p:cNvSpPr txBox="1"/>
          <p:nvPr/>
        </p:nvSpPr>
        <p:spPr>
          <a:xfrm>
            <a:off x="9287181" y="3169678"/>
            <a:ext cx="3005750" cy="646331"/>
          </a:xfrm>
          <a:prstGeom prst="rect">
            <a:avLst/>
          </a:prstGeom>
          <a:noFill/>
        </p:spPr>
        <p:txBody>
          <a:bodyPr wrap="square" rtlCol="0">
            <a:spAutoFit/>
          </a:bodyPr>
          <a:lstStyle/>
          <a:p>
            <a:pPr algn="ctr"/>
            <a:r>
              <a:rPr lang="en-US" altLang="zh-CN" b="1" dirty="0"/>
              <a:t>table beet </a:t>
            </a:r>
            <a:r>
              <a:rPr lang="en-US" altLang="zh-CN" dirty="0"/>
              <a:t>exposed to </a:t>
            </a:r>
            <a:r>
              <a:rPr lang="en-US" altLang="zh-CN" b="1" dirty="0"/>
              <a:t>acute NH3 concentrations</a:t>
            </a:r>
            <a:endParaRPr lang="zh-CN" altLang="en-US" dirty="0"/>
          </a:p>
        </p:txBody>
      </p:sp>
      <p:sp>
        <p:nvSpPr>
          <p:cNvPr id="14" name="文本框 13">
            <a:extLst>
              <a:ext uri="{FF2B5EF4-FFF2-40B4-BE49-F238E27FC236}">
                <a16:creationId xmlns:a16="http://schemas.microsoft.com/office/drawing/2014/main" id="{BD449AF9-B7C4-4C5B-80B6-A3BC8C5F17A6}"/>
              </a:ext>
            </a:extLst>
          </p:cNvPr>
          <p:cNvSpPr txBox="1"/>
          <p:nvPr/>
        </p:nvSpPr>
        <p:spPr>
          <a:xfrm>
            <a:off x="5922992" y="3749327"/>
            <a:ext cx="3150221" cy="369332"/>
          </a:xfrm>
          <a:prstGeom prst="rect">
            <a:avLst/>
          </a:prstGeom>
          <a:noFill/>
        </p:spPr>
        <p:txBody>
          <a:bodyPr wrap="none" rtlCol="0">
            <a:spAutoFit/>
          </a:bodyPr>
          <a:lstStyle/>
          <a:p>
            <a:r>
              <a:rPr lang="en-US" altLang="zh-CN" dirty="0"/>
              <a:t>(</a:t>
            </a:r>
            <a:r>
              <a:rPr lang="en-US" altLang="zh-CN" dirty="0" err="1"/>
              <a:t>Lelieveld</a:t>
            </a:r>
            <a:r>
              <a:rPr lang="en-US" altLang="zh-CN" dirty="0"/>
              <a:t> et al., 2015, </a:t>
            </a:r>
            <a:r>
              <a:rPr lang="en-US" altLang="zh-CN" b="1" i="1" dirty="0"/>
              <a:t>Nature</a:t>
            </a:r>
            <a:r>
              <a:rPr lang="en-US" altLang="zh-CN" dirty="0"/>
              <a:t>)</a:t>
            </a:r>
            <a:endParaRPr lang="zh-CN" altLang="en-US" dirty="0"/>
          </a:p>
        </p:txBody>
      </p:sp>
      <p:sp>
        <p:nvSpPr>
          <p:cNvPr id="16" name="文本框 15">
            <a:extLst>
              <a:ext uri="{FF2B5EF4-FFF2-40B4-BE49-F238E27FC236}">
                <a16:creationId xmlns:a16="http://schemas.microsoft.com/office/drawing/2014/main" id="{7EDA2F56-298F-46AD-8F44-CBB42B89FF93}"/>
              </a:ext>
            </a:extLst>
          </p:cNvPr>
          <p:cNvSpPr txBox="1"/>
          <p:nvPr/>
        </p:nvSpPr>
        <p:spPr>
          <a:xfrm>
            <a:off x="5339102" y="3222680"/>
            <a:ext cx="4038072" cy="646331"/>
          </a:xfrm>
          <a:prstGeom prst="rect">
            <a:avLst/>
          </a:prstGeom>
          <a:noFill/>
        </p:spPr>
        <p:txBody>
          <a:bodyPr wrap="square" rtlCol="0">
            <a:spAutoFit/>
          </a:bodyPr>
          <a:lstStyle/>
          <a:p>
            <a:pPr algn="ctr"/>
            <a:r>
              <a:rPr lang="en-US" altLang="zh-CN" b="1" dirty="0"/>
              <a:t>Mortality</a:t>
            </a:r>
            <a:r>
              <a:rPr lang="en-US" altLang="zh-CN" dirty="0"/>
              <a:t> linked to outdoor </a:t>
            </a:r>
            <a:r>
              <a:rPr lang="en-US" altLang="zh-CN" b="1" dirty="0"/>
              <a:t>air pollution</a:t>
            </a:r>
            <a:r>
              <a:rPr lang="en-US" altLang="zh-CN" dirty="0"/>
              <a:t> in 2010</a:t>
            </a:r>
            <a:endParaRPr lang="zh-CN" altLang="en-US" dirty="0"/>
          </a:p>
        </p:txBody>
      </p:sp>
      <p:pic>
        <p:nvPicPr>
          <p:cNvPr id="4" name="图片 3">
            <a:extLst>
              <a:ext uri="{FF2B5EF4-FFF2-40B4-BE49-F238E27FC236}">
                <a16:creationId xmlns:a16="http://schemas.microsoft.com/office/drawing/2014/main" id="{8372B543-4633-4ACA-A3B2-FCA861FC590E}"/>
              </a:ext>
            </a:extLst>
          </p:cNvPr>
          <p:cNvPicPr>
            <a:picLocks noChangeAspect="1"/>
          </p:cNvPicPr>
          <p:nvPr/>
        </p:nvPicPr>
        <p:blipFill>
          <a:blip r:embed="rId4"/>
          <a:stretch>
            <a:fillRect/>
          </a:stretch>
        </p:blipFill>
        <p:spPr>
          <a:xfrm>
            <a:off x="5339101" y="623667"/>
            <a:ext cx="4390878" cy="2576716"/>
          </a:xfrm>
          <a:prstGeom prst="rect">
            <a:avLst/>
          </a:prstGeom>
        </p:spPr>
      </p:pic>
      <p:pic>
        <p:nvPicPr>
          <p:cNvPr id="5" name="图片 4">
            <a:extLst>
              <a:ext uri="{FF2B5EF4-FFF2-40B4-BE49-F238E27FC236}">
                <a16:creationId xmlns:a16="http://schemas.microsoft.com/office/drawing/2014/main" id="{46C1B84C-63A2-4337-A203-DFAB097FE38A}"/>
              </a:ext>
            </a:extLst>
          </p:cNvPr>
          <p:cNvPicPr>
            <a:picLocks noChangeAspect="1"/>
          </p:cNvPicPr>
          <p:nvPr/>
        </p:nvPicPr>
        <p:blipFill>
          <a:blip r:embed="rId5"/>
          <a:stretch>
            <a:fillRect/>
          </a:stretch>
        </p:blipFill>
        <p:spPr>
          <a:xfrm>
            <a:off x="9820656" y="0"/>
            <a:ext cx="2382283" cy="3183165"/>
          </a:xfrm>
          <a:prstGeom prst="rect">
            <a:avLst/>
          </a:prstGeom>
        </p:spPr>
      </p:pic>
      <p:pic>
        <p:nvPicPr>
          <p:cNvPr id="6" name="图片 5">
            <a:extLst>
              <a:ext uri="{FF2B5EF4-FFF2-40B4-BE49-F238E27FC236}">
                <a16:creationId xmlns:a16="http://schemas.microsoft.com/office/drawing/2014/main" id="{0D20ECDA-AB84-45FD-AA8D-C519594DFA17}"/>
              </a:ext>
            </a:extLst>
          </p:cNvPr>
          <p:cNvPicPr>
            <a:picLocks noChangeAspect="1"/>
          </p:cNvPicPr>
          <p:nvPr/>
        </p:nvPicPr>
        <p:blipFill>
          <a:blip r:embed="rId6"/>
          <a:stretch>
            <a:fillRect/>
          </a:stretch>
        </p:blipFill>
        <p:spPr>
          <a:xfrm>
            <a:off x="8001000" y="4074913"/>
            <a:ext cx="4167912" cy="2231307"/>
          </a:xfrm>
          <a:prstGeom prst="rect">
            <a:avLst/>
          </a:prstGeom>
        </p:spPr>
      </p:pic>
      <p:sp>
        <p:nvSpPr>
          <p:cNvPr id="15" name="文本框 14">
            <a:extLst>
              <a:ext uri="{FF2B5EF4-FFF2-40B4-BE49-F238E27FC236}">
                <a16:creationId xmlns:a16="http://schemas.microsoft.com/office/drawing/2014/main" id="{F46AB90A-5C6B-4B0F-9E92-7E85901A9051}"/>
              </a:ext>
            </a:extLst>
          </p:cNvPr>
          <p:cNvSpPr txBox="1"/>
          <p:nvPr/>
        </p:nvSpPr>
        <p:spPr>
          <a:xfrm>
            <a:off x="9287181" y="6232150"/>
            <a:ext cx="3005750" cy="646331"/>
          </a:xfrm>
          <a:prstGeom prst="rect">
            <a:avLst/>
          </a:prstGeom>
          <a:noFill/>
        </p:spPr>
        <p:txBody>
          <a:bodyPr wrap="square" rtlCol="0">
            <a:spAutoFit/>
          </a:bodyPr>
          <a:lstStyle/>
          <a:p>
            <a:pPr algn="ctr"/>
            <a:r>
              <a:rPr lang="en-US" altLang="zh-CN" dirty="0"/>
              <a:t> </a:t>
            </a:r>
            <a:r>
              <a:rPr lang="en-US" altLang="zh-CN" b="1" dirty="0"/>
              <a:t>N cycling and losses </a:t>
            </a:r>
            <a:r>
              <a:rPr lang="en-US" altLang="zh-CN" dirty="0"/>
              <a:t>in a </a:t>
            </a:r>
            <a:r>
              <a:rPr lang="en-US" altLang="zh-CN" b="1" dirty="0"/>
              <a:t>livestock</a:t>
            </a:r>
            <a:r>
              <a:rPr lang="en-US" altLang="zh-CN" dirty="0"/>
              <a:t> farming system</a:t>
            </a:r>
            <a:endParaRPr lang="zh-CN" altLang="en-US" dirty="0"/>
          </a:p>
        </p:txBody>
      </p:sp>
      <p:sp>
        <p:nvSpPr>
          <p:cNvPr id="17" name="文本框 16">
            <a:extLst>
              <a:ext uri="{FF2B5EF4-FFF2-40B4-BE49-F238E27FC236}">
                <a16:creationId xmlns:a16="http://schemas.microsoft.com/office/drawing/2014/main" id="{A8EBC012-78FC-4142-8390-618B6E796861}"/>
              </a:ext>
            </a:extLst>
          </p:cNvPr>
          <p:cNvSpPr txBox="1"/>
          <p:nvPr/>
        </p:nvSpPr>
        <p:spPr>
          <a:xfrm>
            <a:off x="7358138" y="6330503"/>
            <a:ext cx="2141933" cy="369332"/>
          </a:xfrm>
          <a:prstGeom prst="rect">
            <a:avLst/>
          </a:prstGeom>
          <a:noFill/>
        </p:spPr>
        <p:txBody>
          <a:bodyPr wrap="none" rtlCol="0">
            <a:spAutoFit/>
          </a:bodyPr>
          <a:lstStyle/>
          <a:p>
            <a:r>
              <a:rPr lang="en-US" altLang="zh-CN" dirty="0"/>
              <a:t>(Behera et al., 2013)</a:t>
            </a:r>
            <a:endParaRPr lang="zh-CN" altLang="en-US" dirty="0"/>
          </a:p>
        </p:txBody>
      </p:sp>
    </p:spTree>
    <p:extLst>
      <p:ext uri="{BB962C8B-B14F-4D97-AF65-F5344CB8AC3E}">
        <p14:creationId xmlns:p14="http://schemas.microsoft.com/office/powerpoint/2010/main" val="189560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FDD1D-4F79-4585-9639-34E95ABD742C}"/>
              </a:ext>
            </a:extLst>
          </p:cNvPr>
          <p:cNvSpPr>
            <a:spLocks noGrp="1"/>
          </p:cNvSpPr>
          <p:nvPr>
            <p:ph type="title"/>
          </p:nvPr>
        </p:nvSpPr>
        <p:spPr>
          <a:xfrm>
            <a:off x="0" y="-315577"/>
            <a:ext cx="10515600" cy="1325563"/>
          </a:xfrm>
        </p:spPr>
        <p:txBody>
          <a:bodyPr/>
          <a:lstStyle/>
          <a:p>
            <a:r>
              <a:rPr lang="en-US" altLang="zh-CN" dirty="0"/>
              <a:t>NH3 trend in Africa (2008-2017)</a:t>
            </a:r>
            <a:endParaRPr lang="zh-CN" altLang="en-US" dirty="0"/>
          </a:p>
        </p:txBody>
      </p:sp>
      <p:sp>
        <p:nvSpPr>
          <p:cNvPr id="3" name="内容占位符 2">
            <a:extLst>
              <a:ext uri="{FF2B5EF4-FFF2-40B4-BE49-F238E27FC236}">
                <a16:creationId xmlns:a16="http://schemas.microsoft.com/office/drawing/2014/main" id="{B97AFF32-5E80-48B0-A530-2F3203783FD9}"/>
              </a:ext>
            </a:extLst>
          </p:cNvPr>
          <p:cNvSpPr>
            <a:spLocks noGrp="1"/>
          </p:cNvSpPr>
          <p:nvPr>
            <p:ph idx="1"/>
          </p:nvPr>
        </p:nvSpPr>
        <p:spPr>
          <a:xfrm>
            <a:off x="0" y="548640"/>
            <a:ext cx="9692640" cy="6309360"/>
          </a:xfrm>
        </p:spPr>
        <p:txBody>
          <a:bodyPr>
            <a:normAutofit fontScale="62500" lnSpcReduction="20000"/>
          </a:bodyPr>
          <a:lstStyle/>
          <a:p>
            <a:r>
              <a:rPr lang="en-US" altLang="zh-CN" dirty="0"/>
              <a:t>Global data:</a:t>
            </a:r>
          </a:p>
          <a:p>
            <a:pPr lvl="1"/>
            <a:r>
              <a:rPr lang="en-US" altLang="zh-CN" dirty="0"/>
              <a:t>IASI-A: NH3, CO</a:t>
            </a:r>
          </a:p>
          <a:p>
            <a:pPr lvl="2"/>
            <a:r>
              <a:rPr lang="en-US" altLang="zh-CN" dirty="0" err="1"/>
              <a:t>regrid</a:t>
            </a:r>
            <a:r>
              <a:rPr lang="en-US" altLang="zh-CN" dirty="0"/>
              <a:t>: 0.25° × 0.25°</a:t>
            </a:r>
          </a:p>
          <a:p>
            <a:pPr lvl="2"/>
            <a:r>
              <a:rPr lang="en-US" altLang="zh-CN" dirty="0">
                <a:solidFill>
                  <a:srgbClr val="FF0000"/>
                </a:solidFill>
              </a:rPr>
              <a:t>Time: morning</a:t>
            </a:r>
          </a:p>
          <a:p>
            <a:pPr lvl="2"/>
            <a:r>
              <a:rPr lang="en-US" altLang="zh-CN" dirty="0">
                <a:solidFill>
                  <a:srgbClr val="FF0000"/>
                </a:solidFill>
              </a:rPr>
              <a:t>cloud cover: &lt; 20%</a:t>
            </a:r>
          </a:p>
          <a:p>
            <a:pPr lvl="1"/>
            <a:r>
              <a:rPr lang="en-US" altLang="zh-CN" dirty="0"/>
              <a:t>TRMM: daily precipitation</a:t>
            </a:r>
          </a:p>
          <a:p>
            <a:pPr lvl="1"/>
            <a:r>
              <a:rPr lang="it-IT" altLang="zh-CN" dirty="0"/>
              <a:t>NOAA Global Surface Temperature Dataset: </a:t>
            </a:r>
            <a:r>
              <a:rPr lang="en-US" altLang="zh-CN" dirty="0"/>
              <a:t>0.5° gridded 2m monthly </a:t>
            </a:r>
          </a:p>
          <a:p>
            <a:pPr lvl="1"/>
            <a:r>
              <a:rPr lang="en-US" altLang="zh-CN" dirty="0"/>
              <a:t>MODIS MCD64A1: 0.25° gridded monthly burned area</a:t>
            </a:r>
          </a:p>
          <a:p>
            <a:pPr lvl="1"/>
            <a:r>
              <a:rPr lang="en-US" altLang="zh-CN" dirty="0"/>
              <a:t>MODIS MCD12C1: 0.25° gridded land cover product</a:t>
            </a:r>
          </a:p>
          <a:p>
            <a:pPr lvl="1"/>
            <a:r>
              <a:rPr lang="en-US" altLang="zh-CN" dirty="0"/>
              <a:t>ACLED: violent and non-violent conflict events</a:t>
            </a:r>
          </a:p>
          <a:p>
            <a:r>
              <a:rPr lang="en-US" altLang="zh-CN" dirty="0"/>
              <a:t>Wetland extent: </a:t>
            </a:r>
            <a:r>
              <a:rPr lang="en-US" altLang="zh-CN" dirty="0">
                <a:solidFill>
                  <a:srgbClr val="FF0000"/>
                </a:solidFill>
              </a:rPr>
              <a:t>Sudd</a:t>
            </a:r>
          </a:p>
          <a:p>
            <a:pPr lvl="1"/>
            <a:r>
              <a:rPr lang="en-US" altLang="zh-CN" dirty="0"/>
              <a:t>MODIS MOD09A1: monthly flood maps (8-days)</a:t>
            </a:r>
          </a:p>
          <a:p>
            <a:pPr lvl="2"/>
            <a:r>
              <a:rPr lang="en-US" altLang="zh-CN" dirty="0"/>
              <a:t>First stage: distinguish</a:t>
            </a:r>
          </a:p>
          <a:p>
            <a:pPr lvl="3"/>
            <a:r>
              <a:rPr lang="en-US" altLang="zh-CN" dirty="0"/>
              <a:t>wetland vegetation classes</a:t>
            </a:r>
          </a:p>
          <a:p>
            <a:pPr lvl="3"/>
            <a:r>
              <a:rPr lang="en-US" altLang="zh-CN" dirty="0"/>
              <a:t>flooding regimes:</a:t>
            </a:r>
            <a:r>
              <a:rPr lang="zh-CN" altLang="en-US" dirty="0"/>
              <a:t> </a:t>
            </a:r>
            <a:r>
              <a:rPr lang="en-US" altLang="zh-CN" dirty="0">
                <a:solidFill>
                  <a:srgbClr val="FF0000"/>
                </a:solidFill>
              </a:rPr>
              <a:t>seasonally flooded</a:t>
            </a:r>
            <a:endParaRPr lang="en-US" altLang="zh-CN" dirty="0"/>
          </a:p>
          <a:p>
            <a:pPr lvl="2"/>
            <a:r>
              <a:rPr lang="en-US" altLang="zh-CN" dirty="0"/>
              <a:t>Second stage: </a:t>
            </a:r>
          </a:p>
          <a:p>
            <a:pPr lvl="3"/>
            <a:r>
              <a:rPr lang="en-US" altLang="zh-CN" dirty="0"/>
              <a:t>compares </a:t>
            </a:r>
            <a:r>
              <a:rPr lang="en-US" altLang="zh-CN" dirty="0">
                <a:solidFill>
                  <a:srgbClr val="FF0000"/>
                </a:solidFill>
              </a:rPr>
              <a:t>seasonally flooded </a:t>
            </a:r>
            <a:r>
              <a:rPr lang="en-US" altLang="zh-CN" dirty="0"/>
              <a:t>to non-flooded</a:t>
            </a:r>
          </a:p>
          <a:p>
            <a:pPr lvl="3"/>
            <a:r>
              <a:rPr lang="en-US" altLang="zh-CN" dirty="0"/>
              <a:t>identify the timing and duration of flooding</a:t>
            </a:r>
          </a:p>
          <a:p>
            <a:r>
              <a:rPr lang="en-US" altLang="zh-CN" dirty="0"/>
              <a:t>Spatial relationships: (0.25°)</a:t>
            </a:r>
          </a:p>
          <a:p>
            <a:pPr lvl="1"/>
            <a:r>
              <a:rPr lang="en-US" altLang="zh-CN" dirty="0"/>
              <a:t>mean annual tropospheric NH3 concentration </a:t>
            </a:r>
          </a:p>
          <a:p>
            <a:pPr lvl="1"/>
            <a:r>
              <a:rPr lang="en-US" altLang="zh-CN" dirty="0"/>
              <a:t>independent variables</a:t>
            </a:r>
          </a:p>
          <a:p>
            <a:pPr lvl="2"/>
            <a:r>
              <a:rPr lang="en-US" altLang="zh-CN" dirty="0"/>
              <a:t>population density: USDEGL population dataset (2017 version)</a:t>
            </a:r>
          </a:p>
          <a:p>
            <a:pPr lvl="2"/>
            <a:r>
              <a:rPr lang="en-US" altLang="zh-CN" dirty="0"/>
              <a:t>livestock density: FAO (2007)</a:t>
            </a:r>
          </a:p>
          <a:p>
            <a:pPr lvl="2"/>
            <a:r>
              <a:rPr lang="en-US" altLang="zh-CN" dirty="0"/>
              <a:t>cropped area: MODIS MCD12C1</a:t>
            </a:r>
          </a:p>
          <a:p>
            <a:r>
              <a:rPr lang="en-US" altLang="zh-CN" dirty="0"/>
              <a:t>National analyses: UN FAOSTAT (51 African countries)</a:t>
            </a:r>
          </a:p>
          <a:p>
            <a:pPr lvl="1"/>
            <a:r>
              <a:rPr lang="en-US" altLang="zh-CN" dirty="0"/>
              <a:t>livestock numbers</a:t>
            </a:r>
          </a:p>
          <a:p>
            <a:pPr lvl="1"/>
            <a:r>
              <a:rPr lang="en-US" altLang="zh-CN" dirty="0"/>
              <a:t>crop production</a:t>
            </a:r>
          </a:p>
          <a:p>
            <a:pPr lvl="1"/>
            <a:r>
              <a:rPr lang="en-US" altLang="zh-CN" dirty="0"/>
              <a:t>fertilizer N use</a:t>
            </a:r>
            <a:endParaRPr lang="zh-CN" altLang="en-US" dirty="0"/>
          </a:p>
        </p:txBody>
      </p:sp>
      <p:sp>
        <p:nvSpPr>
          <p:cNvPr id="15" name="文本框 14">
            <a:extLst>
              <a:ext uri="{FF2B5EF4-FFF2-40B4-BE49-F238E27FC236}">
                <a16:creationId xmlns:a16="http://schemas.microsoft.com/office/drawing/2014/main" id="{F46AB90A-5C6B-4B0F-9E92-7E85901A9051}"/>
              </a:ext>
            </a:extLst>
          </p:cNvPr>
          <p:cNvSpPr txBox="1"/>
          <p:nvPr/>
        </p:nvSpPr>
        <p:spPr>
          <a:xfrm>
            <a:off x="8767150" y="5906424"/>
            <a:ext cx="3005750" cy="646331"/>
          </a:xfrm>
          <a:prstGeom prst="rect">
            <a:avLst/>
          </a:prstGeom>
          <a:noFill/>
        </p:spPr>
        <p:txBody>
          <a:bodyPr wrap="square" rtlCol="0">
            <a:spAutoFit/>
          </a:bodyPr>
          <a:lstStyle/>
          <a:p>
            <a:pPr algn="ctr"/>
            <a:r>
              <a:rPr lang="en-US" altLang="zh-CN" dirty="0"/>
              <a:t> Countries were sorted into three bins</a:t>
            </a:r>
            <a:endParaRPr lang="zh-CN" altLang="en-US" dirty="0"/>
          </a:p>
        </p:txBody>
      </p:sp>
      <p:sp>
        <p:nvSpPr>
          <p:cNvPr id="17" name="文本框 16">
            <a:extLst>
              <a:ext uri="{FF2B5EF4-FFF2-40B4-BE49-F238E27FC236}">
                <a16:creationId xmlns:a16="http://schemas.microsoft.com/office/drawing/2014/main" id="{A8EBC012-78FC-4142-8390-618B6E796861}"/>
              </a:ext>
            </a:extLst>
          </p:cNvPr>
          <p:cNvSpPr txBox="1"/>
          <p:nvPr/>
        </p:nvSpPr>
        <p:spPr>
          <a:xfrm>
            <a:off x="9211867" y="6473967"/>
            <a:ext cx="2316660" cy="369332"/>
          </a:xfrm>
          <a:prstGeom prst="rect">
            <a:avLst/>
          </a:prstGeom>
          <a:noFill/>
        </p:spPr>
        <p:txBody>
          <a:bodyPr wrap="none" rtlCol="0">
            <a:spAutoFit/>
          </a:bodyPr>
          <a:lstStyle/>
          <a:p>
            <a:r>
              <a:rPr lang="en-US" altLang="zh-CN" dirty="0"/>
              <a:t>(Hickman et al., 2020)</a:t>
            </a:r>
            <a:endParaRPr lang="zh-CN" altLang="en-US" dirty="0"/>
          </a:p>
        </p:txBody>
      </p:sp>
      <p:pic>
        <p:nvPicPr>
          <p:cNvPr id="7" name="图片 6">
            <a:extLst>
              <a:ext uri="{FF2B5EF4-FFF2-40B4-BE49-F238E27FC236}">
                <a16:creationId xmlns:a16="http://schemas.microsoft.com/office/drawing/2014/main" id="{AF91DD7F-ECBA-4422-A328-A72A7C511B30}"/>
              </a:ext>
            </a:extLst>
          </p:cNvPr>
          <p:cNvPicPr>
            <a:picLocks noChangeAspect="1"/>
          </p:cNvPicPr>
          <p:nvPr/>
        </p:nvPicPr>
        <p:blipFill>
          <a:blip r:embed="rId3"/>
          <a:stretch>
            <a:fillRect/>
          </a:stretch>
        </p:blipFill>
        <p:spPr>
          <a:xfrm>
            <a:off x="7915810" y="-18888"/>
            <a:ext cx="4212182" cy="5925312"/>
          </a:xfrm>
          <a:prstGeom prst="rect">
            <a:avLst/>
          </a:prstGeom>
        </p:spPr>
      </p:pic>
    </p:spTree>
    <p:extLst>
      <p:ext uri="{BB962C8B-B14F-4D97-AF65-F5344CB8AC3E}">
        <p14:creationId xmlns:p14="http://schemas.microsoft.com/office/powerpoint/2010/main" val="260907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46853D-1361-401A-AE16-AD810A4BCF65}"/>
              </a:ext>
            </a:extLst>
          </p:cNvPr>
          <p:cNvSpPr>
            <a:spLocks noGrp="1"/>
          </p:cNvSpPr>
          <p:nvPr>
            <p:ph idx="1"/>
          </p:nvPr>
        </p:nvSpPr>
        <p:spPr>
          <a:xfrm>
            <a:off x="-276" y="473177"/>
            <a:ext cx="4629897" cy="6384823"/>
          </a:xfrm>
        </p:spPr>
        <p:txBody>
          <a:bodyPr>
            <a:normAutofit lnSpcReduction="10000"/>
          </a:bodyPr>
          <a:lstStyle/>
          <a:p>
            <a:r>
              <a:rPr lang="en-US" altLang="zh-CN" dirty="0"/>
              <a:t>Continental distributions </a:t>
            </a:r>
          </a:p>
          <a:p>
            <a:pPr lvl="1"/>
            <a:r>
              <a:rPr lang="en-US" altLang="zh-CN" dirty="0"/>
              <a:t>Highest in </a:t>
            </a:r>
            <a:r>
              <a:rPr lang="en-US" altLang="zh-CN" dirty="0">
                <a:solidFill>
                  <a:srgbClr val="FF0000"/>
                </a:solidFill>
              </a:rPr>
              <a:t>West Africa</a:t>
            </a:r>
            <a:r>
              <a:rPr lang="en-US" altLang="zh-CN" dirty="0"/>
              <a:t>: biomass burning</a:t>
            </a:r>
          </a:p>
          <a:p>
            <a:pPr lvl="1"/>
            <a:r>
              <a:rPr lang="en-US" altLang="zh-CN" dirty="0"/>
              <a:t>regional hotspots:</a:t>
            </a:r>
          </a:p>
          <a:p>
            <a:pPr lvl="2"/>
            <a:r>
              <a:rPr lang="en-US" altLang="zh-CN" dirty="0"/>
              <a:t>the Lake Victoria Basin</a:t>
            </a:r>
          </a:p>
          <a:p>
            <a:pPr lvl="2"/>
            <a:r>
              <a:rPr lang="en-US" altLang="zh-CN" dirty="0"/>
              <a:t>along the Nile delta and river</a:t>
            </a:r>
          </a:p>
          <a:p>
            <a:r>
              <a:rPr lang="en-US" altLang="zh-CN" dirty="0"/>
              <a:t>Continental trends</a:t>
            </a:r>
          </a:p>
          <a:p>
            <a:pPr lvl="1"/>
            <a:r>
              <a:rPr lang="en-US" altLang="zh-CN" dirty="0"/>
              <a:t>Increases</a:t>
            </a:r>
          </a:p>
          <a:p>
            <a:pPr lvl="2"/>
            <a:r>
              <a:rPr lang="en-US" altLang="zh-CN" dirty="0">
                <a:solidFill>
                  <a:srgbClr val="FF0000"/>
                </a:solidFill>
              </a:rPr>
              <a:t>the northern grasslands</a:t>
            </a:r>
            <a:r>
              <a:rPr lang="en-US" altLang="zh-CN" dirty="0"/>
              <a:t>: during February and March</a:t>
            </a:r>
          </a:p>
          <a:p>
            <a:pPr lvl="2"/>
            <a:r>
              <a:rPr lang="en-US" altLang="zh-CN" dirty="0"/>
              <a:t>Nile region</a:t>
            </a:r>
          </a:p>
          <a:p>
            <a:pPr lvl="2"/>
            <a:r>
              <a:rPr lang="en-US" altLang="zh-CN" dirty="0"/>
              <a:t>the Lake Victoria Basin</a:t>
            </a:r>
          </a:p>
          <a:p>
            <a:pPr lvl="1"/>
            <a:r>
              <a:rPr lang="en-US" altLang="zh-CN" dirty="0"/>
              <a:t>Decline: </a:t>
            </a:r>
            <a:r>
              <a:rPr lang="en-US" altLang="zh-CN" dirty="0">
                <a:solidFill>
                  <a:srgbClr val="FF0000"/>
                </a:solidFill>
              </a:rPr>
              <a:t>South Sudan</a:t>
            </a:r>
          </a:p>
          <a:p>
            <a:pPr lvl="2"/>
            <a:r>
              <a:rPr lang="en-US" altLang="zh-CN" dirty="0"/>
              <a:t>Seasonal: increase as waters recede——</a:t>
            </a:r>
            <a:r>
              <a:rPr lang="en-US" altLang="zh-CN" dirty="0">
                <a:solidFill>
                  <a:srgbClr val="FF0000"/>
                </a:solidFill>
              </a:rPr>
              <a:t>from February to May</a:t>
            </a:r>
          </a:p>
          <a:p>
            <a:pPr lvl="2"/>
            <a:r>
              <a:rPr lang="en-US" altLang="zh-CN" dirty="0"/>
              <a:t>Interannual: an overall increase in the minimum flooded extent (r=-0.69)</a:t>
            </a:r>
          </a:p>
          <a:p>
            <a:pPr lvl="2"/>
            <a:endParaRPr lang="en-US" altLang="zh-CN" dirty="0">
              <a:solidFill>
                <a:srgbClr val="FF0000"/>
              </a:solidFill>
            </a:endParaRPr>
          </a:p>
          <a:p>
            <a:pPr lvl="2"/>
            <a:endParaRPr lang="en-US" altLang="zh-CN" dirty="0"/>
          </a:p>
          <a:p>
            <a:pPr lvl="1"/>
            <a:endParaRPr lang="en-US" altLang="zh-CN" dirty="0"/>
          </a:p>
        </p:txBody>
      </p:sp>
      <p:sp>
        <p:nvSpPr>
          <p:cNvPr id="2" name="标题 1">
            <a:extLst>
              <a:ext uri="{FF2B5EF4-FFF2-40B4-BE49-F238E27FC236}">
                <a16:creationId xmlns:a16="http://schemas.microsoft.com/office/drawing/2014/main" id="{3F4B7B4B-7CDF-4C8C-B08D-B1A85334176B}"/>
              </a:ext>
            </a:extLst>
          </p:cNvPr>
          <p:cNvSpPr>
            <a:spLocks noGrp="1"/>
          </p:cNvSpPr>
          <p:nvPr>
            <p:ph type="title"/>
          </p:nvPr>
        </p:nvSpPr>
        <p:spPr>
          <a:xfrm>
            <a:off x="0" y="-383415"/>
            <a:ext cx="10515600" cy="1325563"/>
          </a:xfrm>
        </p:spPr>
        <p:txBody>
          <a:bodyPr/>
          <a:lstStyle/>
          <a:p>
            <a:r>
              <a:rPr lang="en-US" altLang="zh-CN" dirty="0"/>
              <a:t>Results——Africa (2008-2017)</a:t>
            </a:r>
            <a:endParaRPr lang="zh-CN" altLang="en-US" dirty="0"/>
          </a:p>
        </p:txBody>
      </p:sp>
      <p:grpSp>
        <p:nvGrpSpPr>
          <p:cNvPr id="25" name="组合 24">
            <a:extLst>
              <a:ext uri="{FF2B5EF4-FFF2-40B4-BE49-F238E27FC236}">
                <a16:creationId xmlns:a16="http://schemas.microsoft.com/office/drawing/2014/main" id="{1935D5B5-9E89-4705-9C4C-FBF87FD9A7FA}"/>
              </a:ext>
            </a:extLst>
          </p:cNvPr>
          <p:cNvGrpSpPr/>
          <p:nvPr/>
        </p:nvGrpSpPr>
        <p:grpSpPr>
          <a:xfrm>
            <a:off x="9263011" y="1"/>
            <a:ext cx="2928988" cy="5609361"/>
            <a:chOff x="9009888" y="0"/>
            <a:chExt cx="3182388" cy="6706181"/>
          </a:xfrm>
        </p:grpSpPr>
        <p:pic>
          <p:nvPicPr>
            <p:cNvPr id="7" name="图片 6">
              <a:extLst>
                <a:ext uri="{FF2B5EF4-FFF2-40B4-BE49-F238E27FC236}">
                  <a16:creationId xmlns:a16="http://schemas.microsoft.com/office/drawing/2014/main" id="{8DC27D6C-E0A7-4F14-A4F0-CE6F561FB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888" y="0"/>
              <a:ext cx="3182388" cy="6706181"/>
            </a:xfrm>
            <a:prstGeom prst="rect">
              <a:avLst/>
            </a:prstGeom>
          </p:spPr>
        </p:pic>
        <p:sp>
          <p:nvSpPr>
            <p:cNvPr id="8" name="矩形 7">
              <a:extLst>
                <a:ext uri="{FF2B5EF4-FFF2-40B4-BE49-F238E27FC236}">
                  <a16:creationId xmlns:a16="http://schemas.microsoft.com/office/drawing/2014/main" id="{A2F7229F-2550-43CF-8417-1DE41C88B0E9}"/>
                </a:ext>
              </a:extLst>
            </p:cNvPr>
            <p:cNvSpPr/>
            <p:nvPr/>
          </p:nvSpPr>
          <p:spPr>
            <a:xfrm>
              <a:off x="9400032" y="775770"/>
              <a:ext cx="704088" cy="26664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BBD30A79-956E-4005-AF20-47970BD2F4C8}"/>
                </a:ext>
              </a:extLst>
            </p:cNvPr>
            <p:cNvSpPr/>
            <p:nvPr/>
          </p:nvSpPr>
          <p:spPr>
            <a:xfrm>
              <a:off x="9400032" y="5273040"/>
              <a:ext cx="713232" cy="26664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D5B2800-5A0F-42A0-A3E2-0B5C0142F599}"/>
                </a:ext>
              </a:extLst>
            </p:cNvPr>
            <p:cNvSpPr/>
            <p:nvPr/>
          </p:nvSpPr>
          <p:spPr>
            <a:xfrm>
              <a:off x="9400032" y="2891082"/>
              <a:ext cx="704088" cy="26664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A56EF6E-F636-4B7C-B3BB-92A9022A9986}"/>
                </a:ext>
              </a:extLst>
            </p:cNvPr>
            <p:cNvSpPr/>
            <p:nvPr/>
          </p:nvSpPr>
          <p:spPr>
            <a:xfrm>
              <a:off x="10579608" y="279366"/>
              <a:ext cx="155448" cy="2692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F61CE68A-D796-4C8A-95AF-05291782C76F}"/>
                </a:ext>
              </a:extLst>
            </p:cNvPr>
            <p:cNvSpPr/>
            <p:nvPr/>
          </p:nvSpPr>
          <p:spPr>
            <a:xfrm>
              <a:off x="10579608" y="4775166"/>
              <a:ext cx="155448" cy="2692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47503B91-714D-4D15-9D95-5810251A29B7}"/>
                </a:ext>
              </a:extLst>
            </p:cNvPr>
            <p:cNvSpPr/>
            <p:nvPr/>
          </p:nvSpPr>
          <p:spPr>
            <a:xfrm>
              <a:off x="10442448" y="1034767"/>
              <a:ext cx="356616" cy="186747"/>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693F646B-221D-4F5F-A658-2BE76038801C}"/>
                </a:ext>
              </a:extLst>
            </p:cNvPr>
            <p:cNvSpPr/>
            <p:nvPr/>
          </p:nvSpPr>
          <p:spPr>
            <a:xfrm>
              <a:off x="10442448" y="5530567"/>
              <a:ext cx="356616" cy="186747"/>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a:extLst>
                <a:ext uri="{FF2B5EF4-FFF2-40B4-BE49-F238E27FC236}">
                  <a16:creationId xmlns:a16="http://schemas.microsoft.com/office/drawing/2014/main" id="{1A25FB22-2417-4E39-A113-C60AC6596E73}"/>
                </a:ext>
              </a:extLst>
            </p:cNvPr>
            <p:cNvSpPr/>
            <p:nvPr/>
          </p:nvSpPr>
          <p:spPr>
            <a:xfrm>
              <a:off x="10442448" y="3157728"/>
              <a:ext cx="356616" cy="186747"/>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a:extLst>
              <a:ext uri="{FF2B5EF4-FFF2-40B4-BE49-F238E27FC236}">
                <a16:creationId xmlns:a16="http://schemas.microsoft.com/office/drawing/2014/main" id="{ABC992F1-3F4D-4488-9CF1-CA6B73FEFFD2}"/>
              </a:ext>
            </a:extLst>
          </p:cNvPr>
          <p:cNvSpPr txBox="1"/>
          <p:nvPr/>
        </p:nvSpPr>
        <p:spPr>
          <a:xfrm>
            <a:off x="9620946" y="6402996"/>
            <a:ext cx="2316660" cy="369332"/>
          </a:xfrm>
          <a:prstGeom prst="rect">
            <a:avLst/>
          </a:prstGeom>
          <a:noFill/>
        </p:spPr>
        <p:txBody>
          <a:bodyPr wrap="none" rtlCol="0">
            <a:spAutoFit/>
          </a:bodyPr>
          <a:lstStyle/>
          <a:p>
            <a:r>
              <a:rPr lang="en-US" altLang="zh-CN" dirty="0"/>
              <a:t>(Hickman et al., 2020)</a:t>
            </a:r>
            <a:endParaRPr lang="zh-CN" altLang="en-US" dirty="0"/>
          </a:p>
        </p:txBody>
      </p:sp>
      <p:grpSp>
        <p:nvGrpSpPr>
          <p:cNvPr id="32" name="组合 31">
            <a:extLst>
              <a:ext uri="{FF2B5EF4-FFF2-40B4-BE49-F238E27FC236}">
                <a16:creationId xmlns:a16="http://schemas.microsoft.com/office/drawing/2014/main" id="{5283862F-67D9-4E39-8F75-B5DCCFB2EB97}"/>
              </a:ext>
            </a:extLst>
          </p:cNvPr>
          <p:cNvGrpSpPr/>
          <p:nvPr/>
        </p:nvGrpSpPr>
        <p:grpSpPr>
          <a:xfrm>
            <a:off x="4456242" y="1203797"/>
            <a:ext cx="4806770" cy="3686610"/>
            <a:chOff x="6511749" y="352991"/>
            <a:chExt cx="2038725" cy="1563624"/>
          </a:xfrm>
        </p:grpSpPr>
        <p:pic>
          <p:nvPicPr>
            <p:cNvPr id="22" name="图片 21">
              <a:extLst>
                <a:ext uri="{FF2B5EF4-FFF2-40B4-BE49-F238E27FC236}">
                  <a16:creationId xmlns:a16="http://schemas.microsoft.com/office/drawing/2014/main" id="{AE96721E-DFB8-4F18-A5E6-31906571F4A5}"/>
                </a:ext>
              </a:extLst>
            </p:cNvPr>
            <p:cNvPicPr>
              <a:picLocks noChangeAspect="1"/>
            </p:cNvPicPr>
            <p:nvPr/>
          </p:nvPicPr>
          <p:blipFill>
            <a:blip r:embed="rId4"/>
            <a:stretch>
              <a:fillRect/>
            </a:stretch>
          </p:blipFill>
          <p:spPr>
            <a:xfrm>
              <a:off x="6511749" y="352991"/>
              <a:ext cx="2038725" cy="1563624"/>
            </a:xfrm>
            <a:prstGeom prst="rect">
              <a:avLst/>
            </a:prstGeom>
          </p:spPr>
        </p:pic>
        <p:sp>
          <p:nvSpPr>
            <p:cNvPr id="26" name="矩形 25">
              <a:extLst>
                <a:ext uri="{FF2B5EF4-FFF2-40B4-BE49-F238E27FC236}">
                  <a16:creationId xmlns:a16="http://schemas.microsoft.com/office/drawing/2014/main" id="{D4B1D007-B1AA-40B8-B6AA-A11715B5FBCB}"/>
                </a:ext>
              </a:extLst>
            </p:cNvPr>
            <p:cNvSpPr/>
            <p:nvPr/>
          </p:nvSpPr>
          <p:spPr>
            <a:xfrm>
              <a:off x="7386352" y="990188"/>
              <a:ext cx="183747" cy="14050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32E866F0-BB6D-4845-BE73-1E234A853ECD}"/>
                </a:ext>
              </a:extLst>
            </p:cNvPr>
            <p:cNvSpPr/>
            <p:nvPr/>
          </p:nvSpPr>
          <p:spPr>
            <a:xfrm>
              <a:off x="7386352" y="1130413"/>
              <a:ext cx="183747" cy="14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064D49FF-8F3A-472A-BC27-581FEC513EE8}"/>
                </a:ext>
              </a:extLst>
            </p:cNvPr>
            <p:cNvSpPr/>
            <p:nvPr/>
          </p:nvSpPr>
          <p:spPr>
            <a:xfrm>
              <a:off x="6988964" y="990188"/>
              <a:ext cx="147621" cy="1075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DCAF12BD-AA77-485B-9F75-079F0EE2AB9F}"/>
                </a:ext>
              </a:extLst>
            </p:cNvPr>
            <p:cNvSpPr/>
            <p:nvPr/>
          </p:nvSpPr>
          <p:spPr>
            <a:xfrm flipV="1">
              <a:off x="7487337" y="585519"/>
              <a:ext cx="48297" cy="1368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68" name="图片 67">
            <a:extLst>
              <a:ext uri="{FF2B5EF4-FFF2-40B4-BE49-F238E27FC236}">
                <a16:creationId xmlns:a16="http://schemas.microsoft.com/office/drawing/2014/main" id="{E067AF7F-8BF8-422B-83B0-66FD382ADD2E}"/>
              </a:ext>
            </a:extLst>
          </p:cNvPr>
          <p:cNvPicPr>
            <a:picLocks noChangeAspect="1"/>
          </p:cNvPicPr>
          <p:nvPr/>
        </p:nvPicPr>
        <p:blipFill>
          <a:blip r:embed="rId5"/>
          <a:stretch>
            <a:fillRect/>
          </a:stretch>
        </p:blipFill>
        <p:spPr>
          <a:xfrm>
            <a:off x="4372055" y="4890407"/>
            <a:ext cx="4890956" cy="1960023"/>
          </a:xfrm>
          <a:prstGeom prst="rect">
            <a:avLst/>
          </a:prstGeom>
        </p:spPr>
      </p:pic>
      <p:cxnSp>
        <p:nvCxnSpPr>
          <p:cNvPr id="37" name="直接箭头连接符 36">
            <a:extLst>
              <a:ext uri="{FF2B5EF4-FFF2-40B4-BE49-F238E27FC236}">
                <a16:creationId xmlns:a16="http://schemas.microsoft.com/office/drawing/2014/main" id="{08239DE3-3E1F-4681-9A49-821DEBF61A5B}"/>
              </a:ext>
            </a:extLst>
          </p:cNvPr>
          <p:cNvCxnSpPr>
            <a:cxnSpLocks/>
          </p:cNvCxnSpPr>
          <p:nvPr/>
        </p:nvCxnSpPr>
        <p:spPr>
          <a:xfrm flipV="1">
            <a:off x="3666744" y="3248130"/>
            <a:ext cx="2837548" cy="9712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直接箭头连接符 37">
            <a:extLst>
              <a:ext uri="{FF2B5EF4-FFF2-40B4-BE49-F238E27FC236}">
                <a16:creationId xmlns:a16="http://schemas.microsoft.com/office/drawing/2014/main" id="{E7A9E4A6-5EF4-4DAA-AB03-C5AF38845A79}"/>
              </a:ext>
            </a:extLst>
          </p:cNvPr>
          <p:cNvCxnSpPr>
            <a:cxnSpLocks/>
          </p:cNvCxnSpPr>
          <p:nvPr/>
        </p:nvCxnSpPr>
        <p:spPr>
          <a:xfrm flipV="1">
            <a:off x="3589336" y="2959762"/>
            <a:ext cx="2914956" cy="16662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5" name="直接箭头连接符 74">
            <a:extLst>
              <a:ext uri="{FF2B5EF4-FFF2-40B4-BE49-F238E27FC236}">
                <a16:creationId xmlns:a16="http://schemas.microsoft.com/office/drawing/2014/main" id="{5E64D6F8-7A8C-4763-AF8F-79F3D56731E8}"/>
              </a:ext>
            </a:extLst>
          </p:cNvPr>
          <p:cNvCxnSpPr>
            <a:cxnSpLocks/>
          </p:cNvCxnSpPr>
          <p:nvPr/>
        </p:nvCxnSpPr>
        <p:spPr>
          <a:xfrm flipV="1">
            <a:off x="3216227" y="2930385"/>
            <a:ext cx="2294332" cy="4376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9C1C0F5C-29A3-4C8C-81AA-BDCBB8955F08}"/>
              </a:ext>
            </a:extLst>
          </p:cNvPr>
          <p:cNvCxnSpPr>
            <a:cxnSpLocks/>
          </p:cNvCxnSpPr>
          <p:nvPr/>
        </p:nvCxnSpPr>
        <p:spPr>
          <a:xfrm flipV="1">
            <a:off x="3801668" y="797176"/>
            <a:ext cx="5754519" cy="28447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10AAE685-B46E-491B-A5CE-C0407A45B923}"/>
              </a:ext>
            </a:extLst>
          </p:cNvPr>
          <p:cNvCxnSpPr>
            <a:cxnSpLocks/>
          </p:cNvCxnSpPr>
          <p:nvPr/>
        </p:nvCxnSpPr>
        <p:spPr>
          <a:xfrm>
            <a:off x="9908231" y="939412"/>
            <a:ext cx="0" cy="140860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4348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46853D-1361-401A-AE16-AD810A4BCF65}"/>
              </a:ext>
            </a:extLst>
          </p:cNvPr>
          <p:cNvSpPr>
            <a:spLocks noGrp="1"/>
          </p:cNvSpPr>
          <p:nvPr>
            <p:ph idx="1"/>
          </p:nvPr>
        </p:nvSpPr>
        <p:spPr>
          <a:xfrm>
            <a:off x="-275" y="473177"/>
            <a:ext cx="6096275" cy="6384823"/>
          </a:xfrm>
        </p:spPr>
        <p:txBody>
          <a:bodyPr>
            <a:normAutofit/>
          </a:bodyPr>
          <a:lstStyle/>
          <a:p>
            <a:r>
              <a:rPr lang="en-US" altLang="zh-CN" dirty="0"/>
              <a:t>regional hotspots:</a:t>
            </a:r>
          </a:p>
          <a:p>
            <a:pPr lvl="1"/>
            <a:r>
              <a:rPr lang="en-US" altLang="zh-CN" dirty="0"/>
              <a:t>the Lake Victoria Basin:</a:t>
            </a:r>
            <a:r>
              <a:rPr lang="zh-CN" altLang="en-US" dirty="0"/>
              <a:t> </a:t>
            </a:r>
            <a:r>
              <a:rPr lang="en-US" altLang="zh-CN" dirty="0"/>
              <a:t>increasing agricultural activity</a:t>
            </a:r>
          </a:p>
          <a:p>
            <a:pPr lvl="2"/>
            <a:r>
              <a:rPr lang="en-US" altLang="zh-CN" dirty="0"/>
              <a:t>increasing density of agricultural land</a:t>
            </a:r>
          </a:p>
          <a:p>
            <a:pPr lvl="2"/>
            <a:r>
              <a:rPr lang="en-US" altLang="zh-CN" dirty="0"/>
              <a:t>positively correlated with increases in NH3</a:t>
            </a:r>
          </a:p>
          <a:p>
            <a:r>
              <a:rPr lang="en-US" altLang="zh-CN" dirty="0"/>
              <a:t>National-scale relationships</a:t>
            </a:r>
          </a:p>
          <a:p>
            <a:pPr lvl="1"/>
            <a:r>
              <a:rPr lang="en-US" altLang="zh-CN" dirty="0"/>
              <a:t>relationship between agriculture and NH3</a:t>
            </a:r>
          </a:p>
          <a:p>
            <a:pPr lvl="1"/>
            <a:r>
              <a:rPr lang="en-US" altLang="zh-CN" dirty="0"/>
              <a:t>changes in biomass burning</a:t>
            </a:r>
          </a:p>
          <a:p>
            <a:pPr lvl="1"/>
            <a:endParaRPr lang="en-US" altLang="zh-CN" dirty="0"/>
          </a:p>
        </p:txBody>
      </p:sp>
      <p:pic>
        <p:nvPicPr>
          <p:cNvPr id="36" name="图片 35">
            <a:extLst>
              <a:ext uri="{FF2B5EF4-FFF2-40B4-BE49-F238E27FC236}">
                <a16:creationId xmlns:a16="http://schemas.microsoft.com/office/drawing/2014/main" id="{277EF41B-D5FA-4D52-A47A-21E417E977A9}"/>
              </a:ext>
            </a:extLst>
          </p:cNvPr>
          <p:cNvPicPr>
            <a:picLocks noChangeAspect="1"/>
          </p:cNvPicPr>
          <p:nvPr/>
        </p:nvPicPr>
        <p:blipFill>
          <a:blip r:embed="rId3"/>
          <a:stretch>
            <a:fillRect/>
          </a:stretch>
        </p:blipFill>
        <p:spPr>
          <a:xfrm>
            <a:off x="5852849" y="2230121"/>
            <a:ext cx="6339151" cy="4627879"/>
          </a:xfrm>
          <a:prstGeom prst="rect">
            <a:avLst/>
          </a:prstGeom>
        </p:spPr>
      </p:pic>
      <p:pic>
        <p:nvPicPr>
          <p:cNvPr id="4" name="图片 3">
            <a:extLst>
              <a:ext uri="{FF2B5EF4-FFF2-40B4-BE49-F238E27FC236}">
                <a16:creationId xmlns:a16="http://schemas.microsoft.com/office/drawing/2014/main" id="{2DEB6509-D7B5-4578-AAE5-390C20330299}"/>
              </a:ext>
            </a:extLst>
          </p:cNvPr>
          <p:cNvPicPr>
            <a:picLocks noChangeAspect="1"/>
          </p:cNvPicPr>
          <p:nvPr/>
        </p:nvPicPr>
        <p:blipFill>
          <a:blip r:embed="rId4"/>
          <a:stretch>
            <a:fillRect/>
          </a:stretch>
        </p:blipFill>
        <p:spPr>
          <a:xfrm>
            <a:off x="5319961" y="571335"/>
            <a:ext cx="1945903" cy="1431201"/>
          </a:xfrm>
          <a:prstGeom prst="rect">
            <a:avLst/>
          </a:prstGeom>
        </p:spPr>
      </p:pic>
      <p:sp>
        <p:nvSpPr>
          <p:cNvPr id="2" name="标题 1">
            <a:extLst>
              <a:ext uri="{FF2B5EF4-FFF2-40B4-BE49-F238E27FC236}">
                <a16:creationId xmlns:a16="http://schemas.microsoft.com/office/drawing/2014/main" id="{3F4B7B4B-7CDF-4C8C-B08D-B1A85334176B}"/>
              </a:ext>
            </a:extLst>
          </p:cNvPr>
          <p:cNvSpPr>
            <a:spLocks noGrp="1"/>
          </p:cNvSpPr>
          <p:nvPr>
            <p:ph type="title"/>
          </p:nvPr>
        </p:nvSpPr>
        <p:spPr>
          <a:xfrm>
            <a:off x="0" y="-383415"/>
            <a:ext cx="10515600" cy="1325563"/>
          </a:xfrm>
        </p:spPr>
        <p:txBody>
          <a:bodyPr/>
          <a:lstStyle/>
          <a:p>
            <a:r>
              <a:rPr lang="en-US" altLang="zh-CN" dirty="0"/>
              <a:t>Results——Africa (2008-2017)</a:t>
            </a:r>
            <a:endParaRPr lang="zh-CN" altLang="en-US" dirty="0"/>
          </a:p>
        </p:txBody>
      </p:sp>
      <p:sp>
        <p:nvSpPr>
          <p:cNvPr id="24" name="文本框 23">
            <a:extLst>
              <a:ext uri="{FF2B5EF4-FFF2-40B4-BE49-F238E27FC236}">
                <a16:creationId xmlns:a16="http://schemas.microsoft.com/office/drawing/2014/main" id="{ABC992F1-3F4D-4488-9CF1-CA6B73FEFFD2}"/>
              </a:ext>
            </a:extLst>
          </p:cNvPr>
          <p:cNvSpPr txBox="1"/>
          <p:nvPr/>
        </p:nvSpPr>
        <p:spPr>
          <a:xfrm>
            <a:off x="4287061" y="6211668"/>
            <a:ext cx="1664627" cy="646331"/>
          </a:xfrm>
          <a:prstGeom prst="rect">
            <a:avLst/>
          </a:prstGeom>
          <a:noFill/>
        </p:spPr>
        <p:txBody>
          <a:bodyPr wrap="square" rtlCol="0">
            <a:spAutoFit/>
          </a:bodyPr>
          <a:lstStyle/>
          <a:p>
            <a:r>
              <a:rPr lang="en-US" altLang="zh-CN" dirty="0"/>
              <a:t>(Hickman et al., 2020)</a:t>
            </a:r>
            <a:endParaRPr lang="zh-CN" altLang="en-US" dirty="0"/>
          </a:p>
        </p:txBody>
      </p:sp>
      <p:grpSp>
        <p:nvGrpSpPr>
          <p:cNvPr id="13" name="组合 12">
            <a:extLst>
              <a:ext uri="{FF2B5EF4-FFF2-40B4-BE49-F238E27FC236}">
                <a16:creationId xmlns:a16="http://schemas.microsoft.com/office/drawing/2014/main" id="{70CBF6F0-25D4-46F2-97A0-FE4B0EDBCC8E}"/>
              </a:ext>
            </a:extLst>
          </p:cNvPr>
          <p:cNvGrpSpPr/>
          <p:nvPr/>
        </p:nvGrpSpPr>
        <p:grpSpPr>
          <a:xfrm>
            <a:off x="7242988" y="-5177"/>
            <a:ext cx="4949012" cy="2208881"/>
            <a:chOff x="1084898" y="1482471"/>
            <a:chExt cx="7404735" cy="3304938"/>
          </a:xfrm>
        </p:grpSpPr>
        <p:pic>
          <p:nvPicPr>
            <p:cNvPr id="9" name="图片 8">
              <a:extLst>
                <a:ext uri="{FF2B5EF4-FFF2-40B4-BE49-F238E27FC236}">
                  <a16:creationId xmlns:a16="http://schemas.microsoft.com/office/drawing/2014/main" id="{8256070E-94B3-43F0-B72D-C0966FB8DF35}"/>
                </a:ext>
              </a:extLst>
            </p:cNvPr>
            <p:cNvPicPr>
              <a:picLocks noChangeAspect="1"/>
            </p:cNvPicPr>
            <p:nvPr/>
          </p:nvPicPr>
          <p:blipFill>
            <a:blip r:embed="rId5"/>
            <a:stretch>
              <a:fillRect/>
            </a:stretch>
          </p:blipFill>
          <p:spPr>
            <a:xfrm>
              <a:off x="1084898" y="1482471"/>
              <a:ext cx="7404735" cy="3304938"/>
            </a:xfrm>
            <a:prstGeom prst="rect">
              <a:avLst/>
            </a:prstGeom>
          </p:spPr>
        </p:pic>
        <p:pic>
          <p:nvPicPr>
            <p:cNvPr id="12" name="图片 11">
              <a:extLst>
                <a:ext uri="{FF2B5EF4-FFF2-40B4-BE49-F238E27FC236}">
                  <a16:creationId xmlns:a16="http://schemas.microsoft.com/office/drawing/2014/main" id="{F43C9BD3-B8DC-4D11-85E3-4664A9608547}"/>
                </a:ext>
              </a:extLst>
            </p:cNvPr>
            <p:cNvPicPr>
              <a:picLocks noChangeAspect="1"/>
            </p:cNvPicPr>
            <p:nvPr/>
          </p:nvPicPr>
          <p:blipFill>
            <a:blip r:embed="rId6"/>
            <a:stretch>
              <a:fillRect/>
            </a:stretch>
          </p:blipFill>
          <p:spPr>
            <a:xfrm flipH="1">
              <a:off x="2627586" y="2966275"/>
              <a:ext cx="338328" cy="376857"/>
            </a:xfrm>
            <a:prstGeom prst="rect">
              <a:avLst/>
            </a:prstGeom>
          </p:spPr>
        </p:pic>
        <p:pic>
          <p:nvPicPr>
            <p:cNvPr id="39" name="图片 38">
              <a:extLst>
                <a:ext uri="{FF2B5EF4-FFF2-40B4-BE49-F238E27FC236}">
                  <a16:creationId xmlns:a16="http://schemas.microsoft.com/office/drawing/2014/main" id="{A695BA1B-6358-4D88-94C5-777582B336B8}"/>
                </a:ext>
              </a:extLst>
            </p:cNvPr>
            <p:cNvPicPr>
              <a:picLocks noChangeAspect="1"/>
            </p:cNvPicPr>
            <p:nvPr/>
          </p:nvPicPr>
          <p:blipFill>
            <a:blip r:embed="rId6"/>
            <a:stretch>
              <a:fillRect/>
            </a:stretch>
          </p:blipFill>
          <p:spPr>
            <a:xfrm flipH="1">
              <a:off x="6077712" y="2966275"/>
              <a:ext cx="338328" cy="376856"/>
            </a:xfrm>
            <a:prstGeom prst="rect">
              <a:avLst/>
            </a:prstGeom>
          </p:spPr>
        </p:pic>
      </p:grpSp>
      <p:pic>
        <p:nvPicPr>
          <p:cNvPr id="14" name="图片 13">
            <a:extLst>
              <a:ext uri="{FF2B5EF4-FFF2-40B4-BE49-F238E27FC236}">
                <a16:creationId xmlns:a16="http://schemas.microsoft.com/office/drawing/2014/main" id="{29629B2F-872E-446D-80ED-66435DB4A916}"/>
              </a:ext>
            </a:extLst>
          </p:cNvPr>
          <p:cNvPicPr>
            <a:picLocks noChangeAspect="1"/>
          </p:cNvPicPr>
          <p:nvPr/>
        </p:nvPicPr>
        <p:blipFill>
          <a:blip r:embed="rId7"/>
          <a:stretch>
            <a:fillRect/>
          </a:stretch>
        </p:blipFill>
        <p:spPr>
          <a:xfrm>
            <a:off x="-276" y="3922848"/>
            <a:ext cx="4386175" cy="2935151"/>
          </a:xfrm>
          <a:prstGeom prst="rect">
            <a:avLst/>
          </a:prstGeom>
        </p:spPr>
      </p:pic>
      <p:cxnSp>
        <p:nvCxnSpPr>
          <p:cNvPr id="30" name="直接连接符 29">
            <a:extLst>
              <a:ext uri="{FF2B5EF4-FFF2-40B4-BE49-F238E27FC236}">
                <a16:creationId xmlns:a16="http://schemas.microsoft.com/office/drawing/2014/main" id="{AB452340-0D0F-4A5D-B7D3-D1D2C7FC2A7B}"/>
              </a:ext>
            </a:extLst>
          </p:cNvPr>
          <p:cNvCxnSpPr>
            <a:cxnSpLocks/>
          </p:cNvCxnSpPr>
          <p:nvPr/>
        </p:nvCxnSpPr>
        <p:spPr>
          <a:xfrm flipV="1">
            <a:off x="537917" y="5766897"/>
            <a:ext cx="1162781" cy="31386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8F02903-BF46-4953-82C5-1B47983E8A71}"/>
              </a:ext>
            </a:extLst>
          </p:cNvPr>
          <p:cNvCxnSpPr>
            <a:cxnSpLocks/>
          </p:cNvCxnSpPr>
          <p:nvPr/>
        </p:nvCxnSpPr>
        <p:spPr>
          <a:xfrm flipV="1">
            <a:off x="1684905" y="5483640"/>
            <a:ext cx="1155281" cy="28084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1576FDE-D169-4F90-852D-8D5C236CA345}"/>
              </a:ext>
            </a:extLst>
          </p:cNvPr>
          <p:cNvCxnSpPr>
            <a:cxnSpLocks/>
          </p:cNvCxnSpPr>
          <p:nvPr/>
        </p:nvCxnSpPr>
        <p:spPr>
          <a:xfrm>
            <a:off x="713232" y="5536116"/>
            <a:ext cx="1152144" cy="169739"/>
          </a:xfrm>
          <a:prstGeom prst="line">
            <a:avLst/>
          </a:prstGeom>
          <a:ln w="28575">
            <a:solidFill>
              <a:srgbClr val="FFA500"/>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E2B04CA-C877-4538-893E-490653669505}"/>
              </a:ext>
            </a:extLst>
          </p:cNvPr>
          <p:cNvCxnSpPr>
            <a:cxnSpLocks/>
          </p:cNvCxnSpPr>
          <p:nvPr/>
        </p:nvCxnSpPr>
        <p:spPr>
          <a:xfrm>
            <a:off x="1862798" y="5705855"/>
            <a:ext cx="1152144" cy="169739"/>
          </a:xfrm>
          <a:prstGeom prst="line">
            <a:avLst/>
          </a:prstGeom>
          <a:ln w="28575">
            <a:solidFill>
              <a:srgbClr val="FFA5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9AFEF31-8317-476F-8634-7849D232F9AB}"/>
              </a:ext>
            </a:extLst>
          </p:cNvPr>
          <p:cNvCxnSpPr>
            <a:cxnSpLocks/>
          </p:cNvCxnSpPr>
          <p:nvPr/>
        </p:nvCxnSpPr>
        <p:spPr>
          <a:xfrm flipV="1">
            <a:off x="1380744" y="4503807"/>
            <a:ext cx="1133856" cy="219643"/>
          </a:xfrm>
          <a:prstGeom prst="line">
            <a:avLst/>
          </a:prstGeom>
          <a:ln w="28575">
            <a:solidFill>
              <a:srgbClr val="ADD8E6"/>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6CEE9C97-2CFA-496D-976E-1C8C9BB8B6A2}"/>
              </a:ext>
            </a:extLst>
          </p:cNvPr>
          <p:cNvCxnSpPr>
            <a:cxnSpLocks/>
          </p:cNvCxnSpPr>
          <p:nvPr/>
        </p:nvCxnSpPr>
        <p:spPr>
          <a:xfrm flipV="1">
            <a:off x="2514600" y="4285157"/>
            <a:ext cx="1179576" cy="216077"/>
          </a:xfrm>
          <a:prstGeom prst="line">
            <a:avLst/>
          </a:prstGeom>
          <a:ln w="28575">
            <a:solidFill>
              <a:srgbClr val="ADD8E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71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8B893-F0F8-4E4B-86FB-61387C1E2278}"/>
              </a:ext>
            </a:extLst>
          </p:cNvPr>
          <p:cNvSpPr>
            <a:spLocks noGrp="1"/>
          </p:cNvSpPr>
          <p:nvPr>
            <p:ph type="title"/>
          </p:nvPr>
        </p:nvSpPr>
        <p:spPr/>
        <p:txBody>
          <a:bodyPr/>
          <a:lstStyle/>
          <a:p>
            <a:r>
              <a:rPr lang="en-US" altLang="zh-CN" dirty="0"/>
              <a:t>Questions?</a:t>
            </a:r>
            <a:endParaRPr lang="zh-CN" altLang="en-US" dirty="0"/>
          </a:p>
        </p:txBody>
      </p:sp>
      <p:sp>
        <p:nvSpPr>
          <p:cNvPr id="3" name="内容占位符 2">
            <a:extLst>
              <a:ext uri="{FF2B5EF4-FFF2-40B4-BE49-F238E27FC236}">
                <a16:creationId xmlns:a16="http://schemas.microsoft.com/office/drawing/2014/main" id="{6750BA0A-D1F4-4E24-AAC0-1B200F8EEF2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3132979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5813</TotalTime>
  <Words>580</Words>
  <Application>Microsoft Office PowerPoint</Application>
  <PresentationFormat>宽屏</PresentationFormat>
  <Paragraphs>99</Paragraphs>
  <Slides>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NimbusRomNo9L-Regu</vt:lpstr>
      <vt:lpstr>等线</vt:lpstr>
      <vt:lpstr>等线 Light</vt:lpstr>
      <vt:lpstr>Arial</vt:lpstr>
      <vt:lpstr>Cambria</vt:lpstr>
      <vt:lpstr>Cambria Math</vt:lpstr>
      <vt:lpstr>Office 主题​​</vt:lpstr>
      <vt:lpstr>NH3 trend in Africa drove by biomass burning, wetlend extend or agriculture </vt:lpstr>
      <vt:lpstr>NH3 trend in Africa (2008-2017)</vt:lpstr>
      <vt:lpstr>NH3 trend in Africa (2008-2017)</vt:lpstr>
      <vt:lpstr>Results——Africa (2008-2017)</vt:lpstr>
      <vt:lpstr>Results——Africa (2008-2017)</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120</cp:revision>
  <dcterms:created xsi:type="dcterms:W3CDTF">2020-10-29T01:45:10Z</dcterms:created>
  <dcterms:modified xsi:type="dcterms:W3CDTF">2020-12-10T01:43:48Z</dcterms:modified>
</cp:coreProperties>
</file>