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325" r:id="rId4"/>
    <p:sldId id="326" r:id="rId5"/>
    <p:sldId id="324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927B"/>
    <a:srgbClr val="1080FF"/>
    <a:srgbClr val="007FFF"/>
    <a:srgbClr val="0883FF"/>
    <a:srgbClr val="80B7FF"/>
    <a:srgbClr val="CDC0B2"/>
    <a:srgbClr val="AF9A85"/>
    <a:srgbClr val="967757"/>
    <a:srgbClr val="ADD8E6"/>
    <a:srgbClr val="FFA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061" autoAdjust="0"/>
    <p:restoredTop sz="90270" autoAdjust="0"/>
  </p:normalViewPr>
  <p:slideViewPr>
    <p:cSldViewPr snapToGrid="0">
      <p:cViewPr varScale="1">
        <p:scale>
          <a:sx n="103" d="100"/>
          <a:sy n="103" d="100"/>
        </p:scale>
        <p:origin x="14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C15646-734E-44A5-9381-9E9DB2DACA57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F2FAC3-DA03-4697-8064-66BB17432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443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baseline="0" dirty="0">
                <a:latin typeface="Corbel" panose="020B0503020204020204" pitchFamily="34" charset="0"/>
              </a:rPr>
              <a:t>https://doi.org/10.1038/s41598-019-39935-3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2FAC3-DA03-4697-8064-66BB174322D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562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sz="1800" b="0" i="0" u="none" strike="noStrike" baseline="0" dirty="0">
                <a:latin typeface="MinionPro-Regular"/>
              </a:rPr>
              <a:t>background information on the lake</a:t>
            </a:r>
          </a:p>
          <a:p>
            <a:pPr algn="l"/>
            <a:r>
              <a:rPr lang="en-US" altLang="zh-CN" sz="1800" b="0" i="0" u="none" strike="noStrike" baseline="0" dirty="0">
                <a:latin typeface="MinionPro-Regular"/>
              </a:rPr>
              <a:t>Lagoons</a:t>
            </a:r>
          </a:p>
          <a:p>
            <a:pPr algn="l"/>
            <a:r>
              <a:rPr lang="en-US" altLang="zh-CN" sz="1800" b="0" i="0" u="none" strike="noStrike" baseline="0" dirty="0">
                <a:latin typeface="MinionPro-Regular"/>
              </a:rPr>
              <a:t>from the surrounding rocks and that as a closed basin, accumulated over time</a:t>
            </a:r>
          </a:p>
          <a:p>
            <a:pPr algn="l"/>
            <a:r>
              <a:rPr lang="en-US" altLang="zh-CN" sz="1800" b="0" i="0" u="none" strike="noStrike" baseline="0" dirty="0">
                <a:latin typeface="MinionPro-Regular"/>
              </a:rPr>
              <a:t>chemical composition</a:t>
            </a:r>
          </a:p>
          <a:p>
            <a:pPr algn="l"/>
            <a:r>
              <a:rPr lang="en-US" altLang="zh-CN" sz="1800" b="0" i="0" u="none" strike="noStrike" baseline="0" dirty="0" err="1">
                <a:latin typeface="MinionPro-Regular"/>
              </a:rPr>
              <a:t>Gelai</a:t>
            </a:r>
            <a:r>
              <a:rPr lang="en-US" altLang="zh-CN" sz="1800" b="0" i="0" u="none" strike="noStrike" baseline="0" dirty="0">
                <a:latin typeface="MinionPro-Regular"/>
              </a:rPr>
              <a:t> mudflat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2FAC3-DA03-4697-8064-66BB174322D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581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sz="1800" b="0" i="0" u="none" strike="noStrike" baseline="0" dirty="0">
                <a:latin typeface="MinionPro-Regular"/>
              </a:rPr>
              <a:t>2014 and 2017</a:t>
            </a:r>
          </a:p>
          <a:p>
            <a:pPr algn="l"/>
            <a:r>
              <a:rPr lang="en-US" altLang="zh-CN" dirty="0"/>
              <a:t>2013 and 2016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2FAC3-DA03-4697-8064-66BB174322D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564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2FAC3-DA03-4697-8064-66BB174322D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18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65125B-DCBA-496E-B4FF-ACAC163FB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3752D7-E07B-419E-ACF3-D5E806658E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0B7ECE-5132-4E73-91F3-62F693A66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DE13-6BE7-476C-84D6-2EEA706B3A7C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FCE16B-5202-48D3-B888-DE69DB5AF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D273D7-6FEC-4BF7-855F-D0D90CF5F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530E-EFB2-40C9-B92F-69F4BAFEF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811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D51974-3730-4FCB-9B5E-A5E3A4D82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FB0B55-183F-44C3-8C7D-52F4775519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520E3D-8451-4977-BAB2-716397A7C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DE13-6BE7-476C-84D6-2EEA706B3A7C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E1CFB9-B1C9-4F15-9874-6570D13A9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A4C82E-87D7-49EB-A7B3-3F2300243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530E-EFB2-40C9-B92F-69F4BAFEF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806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FCB9F20-F03C-4878-8DB9-9923D31CF2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48C9F0-B430-49DF-A99A-496930F70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E070FA-23BE-48F9-9649-5EDCB1EE2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DE13-6BE7-476C-84D6-2EEA706B3A7C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DBEECE-F418-44F3-AE4E-9A63C749D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C18544-BD5F-4A17-BCEC-5E9B3BAE8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530E-EFB2-40C9-B92F-69F4BAFEF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423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9B8F52-7881-46FE-A38B-746031554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9F4E3B-42E3-43C4-9EB8-46B2EAF1B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9B48B6-07EF-41DA-A9BA-D66453EBB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DE13-6BE7-476C-84D6-2EEA706B3A7C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A930F3-7B46-441A-B5FD-EB8CF3148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62E824-0CDF-4FE1-AB60-DFE77536A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530E-EFB2-40C9-B92F-69F4BAFEF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428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3FEE8A-49B0-4D14-82FB-8AF2CE46A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59C1AC-CE9F-436B-B60C-87347740C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87812E-9C0F-43DD-A3AB-7074E36F8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DE13-6BE7-476C-84D6-2EEA706B3A7C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EC8D4E-BAB8-435A-B9DA-CBF507AB8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532E46-1A65-4791-B86D-0549CBA93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530E-EFB2-40C9-B92F-69F4BAFEF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965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8756FE-21B9-421C-B56B-5A1293D97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511FBD-EEE8-42B2-8E07-CEB4E41A4F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5065C1-E12F-4A1D-8713-59F2141EB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4F3DB9-8E8B-4E46-A70C-9789F2D78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DE13-6BE7-476C-84D6-2EEA706B3A7C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E6ADD7-1F2A-46E4-BFAD-A5F7408BC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8119EE-1819-4CB5-AFA4-3D40147E1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530E-EFB2-40C9-B92F-69F4BAFEF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831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88BD9-4635-4D23-845A-99B5F83C6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C9E8A9-DED4-49C7-AD1E-A43D1C242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CC273D-BFBB-4A30-B320-783EEA4EB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DE33F94-EF01-4176-A5C6-E75B2DCF64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8FE866-9AE4-4223-97BB-5DD762B378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119CB17-F382-4272-B304-DF7158F0F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DE13-6BE7-476C-84D6-2EEA706B3A7C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C805A50-C4D5-42B5-B1A8-4A2D315E6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D2614CE-2504-4971-BFF0-4710090A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530E-EFB2-40C9-B92F-69F4BAFEF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658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F9BFCA-68A4-47DC-96D0-4963CAF8E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CAF24B-82D4-4026-BED8-D0D41F8AA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DE13-6BE7-476C-84D6-2EEA706B3A7C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BAA9E9-CAB1-452C-B467-94A36B7E1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663E58F-4CAF-4B8C-8964-68BB1A0D5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530E-EFB2-40C9-B92F-69F4BAFEF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86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AB6D70-AAA1-4766-A1F5-285827482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DE13-6BE7-476C-84D6-2EEA706B3A7C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7D54B3-E34F-4BBD-9289-9B4C7CDFA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C0B467-BC91-4514-9516-FCE9A18D6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530E-EFB2-40C9-B92F-69F4BAFEF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172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77FF3A-34EF-485D-9CEA-260CB850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E47A76-B764-4E6A-BFE0-E3C54F1FD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54977A-C788-4151-9D21-4D360E284F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F50905-4EBC-45C4-BE43-2B52F9EEE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DE13-6BE7-476C-84D6-2EEA706B3A7C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D1C446-ADF9-47CB-8C32-5424C6B11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B688F5-5966-41DD-8CD1-84285CEF6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530E-EFB2-40C9-B92F-69F4BAFEF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303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3707F-253B-48C2-82FE-FCB443F5A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228F9E-8D02-4AD3-BB3B-5C9F6A6054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889E6B-1AB4-4EEA-B2C1-DF71E4081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76B67B-9789-4A8D-829D-9BDE15C3D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DE13-6BE7-476C-84D6-2EEA706B3A7C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0C6600-0CCF-43FB-95EC-76FC4E697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840058-FF4A-4498-A10F-FFFA36470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530E-EFB2-40C9-B92F-69F4BAFEF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534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62B1F12-F9C7-4F21-8667-69F528F8B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AA13F4-139F-47D4-B3ED-08C1405D2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41F9DA-9961-42F0-BFE5-12BA917516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5DE13-6BE7-476C-84D6-2EEA706B3A7C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71C93B-0019-4CF3-8CEC-58066F5E4B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84D773-13DD-486C-AE54-7578A22423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B530E-EFB2-40C9-B92F-69F4BAFEF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69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A5C46-BCC9-4E1D-AF55-A3ABCF0EB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187" y="1122363"/>
            <a:ext cx="10259627" cy="2387600"/>
          </a:xfrm>
        </p:spPr>
        <p:txBody>
          <a:bodyPr>
            <a:normAutofit/>
          </a:bodyPr>
          <a:lstStyle/>
          <a:p>
            <a:r>
              <a:rPr lang="en-US" altLang="zh-CN" dirty="0"/>
              <a:t>NH3 from Lake Natron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CCE4AD-6B3D-40A7-BC92-383B04ECF2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Zhenqi</a:t>
            </a:r>
            <a:r>
              <a:rPr lang="en-US" altLang="zh-CN" dirty="0"/>
              <a:t> Luo	2020.12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0812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8FDD1D-4F79-4585-9639-34E95ABD7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241"/>
            <a:ext cx="10515600" cy="1325563"/>
          </a:xfrm>
        </p:spPr>
        <p:txBody>
          <a:bodyPr/>
          <a:lstStyle/>
          <a:p>
            <a:r>
              <a:rPr lang="en-US" altLang="zh-CN" dirty="0"/>
              <a:t>Background information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7AFF32-5E80-48B0-A530-2F3203783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37272"/>
            <a:ext cx="5325938" cy="592072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Location: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North Tanzania on the Kenyan border</a:t>
            </a:r>
          </a:p>
          <a:p>
            <a:pPr lvl="1"/>
            <a:r>
              <a:rPr lang="en-US" altLang="zh-CN" dirty="0"/>
              <a:t>Eastern Rift Valley</a:t>
            </a:r>
          </a:p>
          <a:p>
            <a:r>
              <a:rPr lang="en-US" altLang="zh-CN" dirty="0"/>
              <a:t>water surface extent: periodically dried out</a:t>
            </a:r>
          </a:p>
          <a:p>
            <a:r>
              <a:rPr lang="en-US" altLang="zh-CN" dirty="0"/>
              <a:t>an archetype soda lake</a:t>
            </a:r>
          </a:p>
          <a:p>
            <a:pPr lvl="1"/>
            <a:r>
              <a:rPr lang="en-US" altLang="zh-CN" dirty="0"/>
              <a:t>Sodium (Na)</a:t>
            </a:r>
          </a:p>
          <a:p>
            <a:pPr lvl="1"/>
            <a:r>
              <a:rPr lang="en-US" altLang="zh-CN" dirty="0"/>
              <a:t>Carbonate (CO3)</a:t>
            </a:r>
          </a:p>
          <a:p>
            <a:pPr lvl="1"/>
            <a:r>
              <a:rPr lang="en-US" altLang="zh-CN" dirty="0"/>
              <a:t>Chlorine (Cl)</a:t>
            </a:r>
          </a:p>
          <a:p>
            <a:r>
              <a:rPr lang="en-US" altLang="zh-CN" dirty="0"/>
              <a:t>pH levels: 9-11.5</a:t>
            </a:r>
          </a:p>
          <a:p>
            <a:r>
              <a:rPr lang="en-US" altLang="zh-CN" dirty="0"/>
              <a:t>productive biologically: well-adapted plankton</a:t>
            </a:r>
          </a:p>
          <a:p>
            <a:r>
              <a:rPr lang="en-US" altLang="zh-CN" dirty="0"/>
              <a:t>Waterbird species: </a:t>
            </a:r>
            <a:r>
              <a:rPr lang="en-US" altLang="zh-CN" i="1" dirty="0"/>
              <a:t>lesser flamingo</a:t>
            </a:r>
          </a:p>
          <a:p>
            <a:r>
              <a:rPr lang="en-US" altLang="zh-CN" dirty="0"/>
              <a:t>Population: 1000+ each village</a:t>
            </a:r>
          </a:p>
          <a:p>
            <a:pPr lvl="2"/>
            <a:endParaRPr lang="en-US" altLang="zh-CN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8EBC012-78FC-4142-8390-618B6E796861}"/>
              </a:ext>
            </a:extLst>
          </p:cNvPr>
          <p:cNvSpPr txBox="1"/>
          <p:nvPr/>
        </p:nvSpPr>
        <p:spPr>
          <a:xfrm>
            <a:off x="10070019" y="243392"/>
            <a:ext cx="220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(Clarisse et al., 2019)</a:t>
            </a:r>
            <a:endParaRPr lang="zh-CN" altLang="en-US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76C618BB-F95D-44A5-85F8-23EF03982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804" y="4352001"/>
            <a:ext cx="6785196" cy="2505999"/>
          </a:xfrm>
          <a:prstGeom prst="rect">
            <a:avLst/>
          </a:prstGeom>
        </p:spPr>
      </p:pic>
      <p:grpSp>
        <p:nvGrpSpPr>
          <p:cNvPr id="34" name="组合 33">
            <a:extLst>
              <a:ext uri="{FF2B5EF4-FFF2-40B4-BE49-F238E27FC236}">
                <a16:creationId xmlns:a16="http://schemas.microsoft.com/office/drawing/2014/main" id="{5D17C5CC-7261-44D3-BA42-B24DBEE7BFF4}"/>
              </a:ext>
            </a:extLst>
          </p:cNvPr>
          <p:cNvGrpSpPr/>
          <p:nvPr/>
        </p:nvGrpSpPr>
        <p:grpSpPr>
          <a:xfrm>
            <a:off x="5406804" y="612724"/>
            <a:ext cx="6785196" cy="3679358"/>
            <a:chOff x="6412652" y="842019"/>
            <a:chExt cx="5669902" cy="3074576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236A9662-16BB-419A-9324-D39B1A093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12652" y="842019"/>
              <a:ext cx="5669902" cy="3074576"/>
            </a:xfrm>
            <a:prstGeom prst="rect">
              <a:avLst/>
            </a:prstGeom>
          </p:spPr>
        </p:pic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456C7FA2-72B0-4339-BE1F-4ED6C186FF55}"/>
                </a:ext>
              </a:extLst>
            </p:cNvPr>
            <p:cNvSpPr/>
            <p:nvPr/>
          </p:nvSpPr>
          <p:spPr>
            <a:xfrm>
              <a:off x="7492482" y="2939143"/>
              <a:ext cx="177281" cy="2612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69A9464-1A4B-4FB1-885E-102D088024C4}"/>
                </a:ext>
              </a:extLst>
            </p:cNvPr>
            <p:cNvSpPr/>
            <p:nvPr/>
          </p:nvSpPr>
          <p:spPr>
            <a:xfrm>
              <a:off x="9893560" y="2939143"/>
              <a:ext cx="177281" cy="2612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5606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图片 47">
            <a:extLst>
              <a:ext uri="{FF2B5EF4-FFF2-40B4-BE49-F238E27FC236}">
                <a16:creationId xmlns:a16="http://schemas.microsoft.com/office/drawing/2014/main" id="{C75432C7-C6A9-42D0-8499-EA5CADB64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709" y="1040270"/>
            <a:ext cx="5909457" cy="1596346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7AFF32-5E80-48B0-A530-2F3203783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640654"/>
            <a:ext cx="4727948" cy="6256630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Where: lower-half of the lake</a:t>
            </a:r>
          </a:p>
          <a:p>
            <a:r>
              <a:rPr lang="en-US" altLang="zh-CN" dirty="0"/>
              <a:t>When: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the largest</a:t>
            </a:r>
            <a:r>
              <a:rPr lang="en-US" altLang="zh-CN" dirty="0"/>
              <a:t>: Sep to Nov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the lowest</a:t>
            </a:r>
            <a:r>
              <a:rPr lang="en-US" altLang="zh-CN" dirty="0"/>
              <a:t>: Mar to Aug</a:t>
            </a:r>
          </a:p>
          <a:p>
            <a:r>
              <a:rPr lang="en-US" altLang="zh-CN" dirty="0"/>
              <a:t>Seasonality</a:t>
            </a:r>
          </a:p>
          <a:p>
            <a:pPr lvl="1"/>
            <a:r>
              <a:rPr lang="en-US" altLang="zh-CN" dirty="0"/>
              <a:t>Background </a:t>
            </a:r>
            <a:r>
              <a:rPr lang="en-US" altLang="zh-CN" dirty="0">
                <a:solidFill>
                  <a:srgbClr val="FF0000"/>
                </a:solidFill>
              </a:rPr>
              <a:t>double</a:t>
            </a:r>
            <a:r>
              <a:rPr lang="en-US" altLang="zh-CN" dirty="0"/>
              <a:t> in Jan, Feb</a:t>
            </a:r>
          </a:p>
          <a:p>
            <a:pPr lvl="1"/>
            <a:r>
              <a:rPr lang="en-US" altLang="zh-CN" dirty="0"/>
              <a:t>Wet seasons</a:t>
            </a:r>
          </a:p>
          <a:p>
            <a:pPr lvl="2"/>
            <a:r>
              <a:rPr lang="en-US" altLang="zh-CN" dirty="0"/>
              <a:t>Nov-Dec: short</a:t>
            </a:r>
          </a:p>
          <a:p>
            <a:pPr lvl="2"/>
            <a:r>
              <a:rPr lang="en-US" altLang="zh-CN" dirty="0"/>
              <a:t>Feb-May: long</a:t>
            </a:r>
          </a:p>
          <a:p>
            <a:pPr lvl="1"/>
            <a:r>
              <a:rPr lang="en-US" altLang="zh-CN" dirty="0"/>
              <a:t>Dry seasons: May-Oct</a:t>
            </a:r>
          </a:p>
          <a:p>
            <a:pPr lvl="1"/>
            <a:r>
              <a:rPr lang="en-US" altLang="zh-CN" dirty="0"/>
              <a:t>lake area: smallest at</a:t>
            </a:r>
            <a:r>
              <a:rPr lang="zh-CN" altLang="en-US" dirty="0"/>
              <a:t> </a:t>
            </a:r>
            <a:r>
              <a:rPr lang="en-US" altLang="zh-CN" dirty="0"/>
              <a:t>the end of the dry season</a:t>
            </a:r>
          </a:p>
          <a:p>
            <a:r>
              <a:rPr lang="en-US" altLang="zh-CN" dirty="0"/>
              <a:t>link with lake surface area: </a:t>
            </a:r>
            <a:r>
              <a:rPr lang="en-US" altLang="zh-CN" dirty="0">
                <a:solidFill>
                  <a:srgbClr val="FF0000"/>
                </a:solidFill>
              </a:rPr>
              <a:t>relate closely</a:t>
            </a:r>
          </a:p>
          <a:p>
            <a:pPr lvl="1"/>
            <a:r>
              <a:rPr lang="en-US" altLang="zh-CN" dirty="0"/>
              <a:t>Occur throughout the year</a:t>
            </a:r>
          </a:p>
          <a:p>
            <a:pPr lvl="1"/>
            <a:r>
              <a:rPr lang="en-US" altLang="zh-CN" dirty="0"/>
              <a:t>Episodic and separated at times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8EBC012-78FC-4142-8390-618B6E796861}"/>
              </a:ext>
            </a:extLst>
          </p:cNvPr>
          <p:cNvSpPr txBox="1"/>
          <p:nvPr/>
        </p:nvSpPr>
        <p:spPr>
          <a:xfrm>
            <a:off x="7277894" y="378010"/>
            <a:ext cx="220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(Clarisse et al., 2019)</a:t>
            </a:r>
            <a:endParaRPr lang="zh-CN" altLang="en-US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CF861E07-5285-4EB6-8593-55220CA5675C}"/>
              </a:ext>
            </a:extLst>
          </p:cNvPr>
          <p:cNvGrpSpPr/>
          <p:nvPr/>
        </p:nvGrpSpPr>
        <p:grpSpPr>
          <a:xfrm>
            <a:off x="4869618" y="2502372"/>
            <a:ext cx="4695553" cy="4343296"/>
            <a:chOff x="7325745" y="831349"/>
            <a:chExt cx="4458322" cy="4123862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F757B4EE-7D30-4528-A1EB-0C82C2400634}"/>
                </a:ext>
              </a:extLst>
            </p:cNvPr>
            <p:cNvGrpSpPr/>
            <p:nvPr/>
          </p:nvGrpSpPr>
          <p:grpSpPr>
            <a:xfrm>
              <a:off x="7325745" y="1460206"/>
              <a:ext cx="4458322" cy="3495005"/>
              <a:chOff x="8454749" y="1086982"/>
              <a:chExt cx="4458322" cy="3495005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38A2EB04-6D77-48F0-80C9-617714456C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54749" y="1266824"/>
                <a:ext cx="4458322" cy="3315163"/>
              </a:xfrm>
              <a:prstGeom prst="rect">
                <a:avLst/>
              </a:prstGeom>
            </p:spPr>
          </p:pic>
          <p:cxnSp>
            <p:nvCxnSpPr>
              <p:cNvPr id="7" name="直接连接符 6">
                <a:extLst>
                  <a:ext uri="{FF2B5EF4-FFF2-40B4-BE49-F238E27FC236}">
                    <a16:creationId xmlns:a16="http://schemas.microsoft.com/office/drawing/2014/main" id="{BE8A80C0-C223-4B4B-B695-7D04AB0DA9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19250" y="1086982"/>
                <a:ext cx="0" cy="3137225"/>
              </a:xfrm>
              <a:prstGeom prst="line">
                <a:avLst/>
              </a:prstGeom>
              <a:ln w="381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8E9BAA9D-2227-46C4-B824-20EB5C97C0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9380" y="1098872"/>
                <a:ext cx="0" cy="3137225"/>
              </a:xfrm>
              <a:prstGeom prst="line">
                <a:avLst/>
              </a:prstGeom>
              <a:ln w="381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EDA9CA4B-F021-4FD2-A3FA-A0A35B5C75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84703" y="1098872"/>
                <a:ext cx="0" cy="3137225"/>
              </a:xfrm>
              <a:prstGeom prst="line">
                <a:avLst/>
              </a:prstGeom>
              <a:ln w="38100" cap="flat" cmpd="sng" algn="ctr">
                <a:solidFill>
                  <a:srgbClr val="00B05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13" name="右大括号 12">
              <a:extLst>
                <a:ext uri="{FF2B5EF4-FFF2-40B4-BE49-F238E27FC236}">
                  <a16:creationId xmlns:a16="http://schemas.microsoft.com/office/drawing/2014/main" id="{3742700F-EAFB-4DBF-9FDA-22486E12053D}"/>
                </a:ext>
              </a:extLst>
            </p:cNvPr>
            <p:cNvSpPr/>
            <p:nvPr/>
          </p:nvSpPr>
          <p:spPr>
            <a:xfrm rot="16200000">
              <a:off x="10771984" y="1105880"/>
              <a:ext cx="115408" cy="478896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ACD370F1-904B-40F7-AD2E-32A5F394DA22}"/>
                </a:ext>
              </a:extLst>
            </p:cNvPr>
            <p:cNvSpPr txBox="1"/>
            <p:nvPr/>
          </p:nvSpPr>
          <p:spPr>
            <a:xfrm>
              <a:off x="9695763" y="860050"/>
              <a:ext cx="5411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dry</a:t>
              </a:r>
              <a:endParaRPr lang="zh-CN" altLang="en-US" dirty="0"/>
            </a:p>
          </p:txBody>
        </p:sp>
        <p:sp>
          <p:nvSpPr>
            <p:cNvPr id="21" name="右大括号 20">
              <a:extLst>
                <a:ext uri="{FF2B5EF4-FFF2-40B4-BE49-F238E27FC236}">
                  <a16:creationId xmlns:a16="http://schemas.microsoft.com/office/drawing/2014/main" id="{B88A65CB-34F1-4953-8F81-AEFAFC182527}"/>
                </a:ext>
              </a:extLst>
            </p:cNvPr>
            <p:cNvSpPr/>
            <p:nvPr/>
          </p:nvSpPr>
          <p:spPr>
            <a:xfrm rot="16200000">
              <a:off x="9920914" y="765138"/>
              <a:ext cx="146840" cy="1191812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49D07282-35F6-4B67-9C14-C1E6CA7C7A51}"/>
                </a:ext>
              </a:extLst>
            </p:cNvPr>
            <p:cNvSpPr txBox="1"/>
            <p:nvPr/>
          </p:nvSpPr>
          <p:spPr>
            <a:xfrm>
              <a:off x="10388684" y="831349"/>
              <a:ext cx="1124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short wet</a:t>
              </a:r>
              <a:endParaRPr lang="zh-CN" altLang="en-US" dirty="0"/>
            </a:p>
          </p:txBody>
        </p:sp>
        <p:sp>
          <p:nvSpPr>
            <p:cNvPr id="24" name="右大括号 23">
              <a:extLst>
                <a:ext uri="{FF2B5EF4-FFF2-40B4-BE49-F238E27FC236}">
                  <a16:creationId xmlns:a16="http://schemas.microsoft.com/office/drawing/2014/main" id="{DCECD3E1-13BF-42A5-9A7A-A23379464ED7}"/>
                </a:ext>
              </a:extLst>
            </p:cNvPr>
            <p:cNvSpPr/>
            <p:nvPr/>
          </p:nvSpPr>
          <p:spPr>
            <a:xfrm rot="16200000">
              <a:off x="8902308" y="1026995"/>
              <a:ext cx="181764" cy="661185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30A44078-28BD-4AD7-8BA7-39E6BFE350B4}"/>
                </a:ext>
              </a:extLst>
            </p:cNvPr>
            <p:cNvSpPr txBox="1"/>
            <p:nvPr/>
          </p:nvSpPr>
          <p:spPr>
            <a:xfrm>
              <a:off x="8413887" y="837841"/>
              <a:ext cx="1151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long wet</a:t>
              </a:r>
              <a:endParaRPr lang="zh-CN" altLang="en-US" dirty="0"/>
            </a:p>
          </p:txBody>
        </p:sp>
      </p:grpSp>
      <p:pic>
        <p:nvPicPr>
          <p:cNvPr id="26" name="图片 25">
            <a:extLst>
              <a:ext uri="{FF2B5EF4-FFF2-40B4-BE49-F238E27FC236}">
                <a16:creationId xmlns:a16="http://schemas.microsoft.com/office/drawing/2014/main" id="{AECB595E-0F10-493D-A27E-C4205CABD9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5171" y="0"/>
            <a:ext cx="2625534" cy="6858000"/>
          </a:xfrm>
          <a:prstGeom prst="rect">
            <a:avLst/>
          </a:prstGeom>
        </p:spPr>
      </p:pic>
      <p:sp>
        <p:nvSpPr>
          <p:cNvPr id="50" name="标题 1">
            <a:extLst>
              <a:ext uri="{FF2B5EF4-FFF2-40B4-BE49-F238E27FC236}">
                <a16:creationId xmlns:a16="http://schemas.microsoft.com/office/drawing/2014/main" id="{7D10FAB9-35FC-43F2-9030-B9113A22F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270" y="-338873"/>
            <a:ext cx="10515600" cy="1325563"/>
          </a:xfrm>
        </p:spPr>
        <p:txBody>
          <a:bodyPr/>
          <a:lstStyle/>
          <a:p>
            <a:r>
              <a:rPr lang="en-US" altLang="zh-CN" dirty="0"/>
              <a:t>NH3 at Lake Natron</a:t>
            </a:r>
          </a:p>
        </p:txBody>
      </p:sp>
    </p:spTree>
    <p:extLst>
      <p:ext uri="{BB962C8B-B14F-4D97-AF65-F5344CB8AC3E}">
        <p14:creationId xmlns:p14="http://schemas.microsoft.com/office/powerpoint/2010/main" val="1322030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2C8FDD1D-4F79-4585-9639-34E95ABD742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-388291"/>
                <a:ext cx="12192000" cy="1325563"/>
              </a:xfrm>
            </p:spPr>
            <p:txBody>
              <a:bodyPr/>
              <a:lstStyle/>
              <a:p>
                <a:r>
                  <a:rPr lang="en-US" altLang="zh-CN" dirty="0"/>
                  <a:t>Possible mechanisms——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4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𝑁𝐻</m:t>
                        </m:r>
                      </m:e>
                      <m:sub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altLang="zh-CN" sz="4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𝑂𝐻</m:t>
                        </m:r>
                      </m:e>
                      <m:sup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altLang="zh-CN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sSub>
                      <m:sSubPr>
                        <m:ctrlPr>
                          <a:rPr lang="en-US" altLang="zh-CN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altLang="zh-CN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2C8FDD1D-4F79-4585-9639-34E95ABD74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-388291"/>
                <a:ext cx="12192000" cy="1325563"/>
              </a:xfrm>
              <a:blipFill>
                <a:blip r:embed="rId3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7AFF32-5E80-48B0-A530-2F3203783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67940"/>
            <a:ext cx="6594776" cy="6290060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rgbClr val="967757"/>
                </a:solidFill>
              </a:rPr>
              <a:t>Evaporative concentration</a:t>
            </a:r>
            <a:r>
              <a:rPr lang="en-US" altLang="zh-CN" dirty="0"/>
              <a:t>: the available NH3 concentrates increases the surface-atmosphere concentration gradient</a:t>
            </a:r>
          </a:p>
          <a:p>
            <a:r>
              <a:rPr lang="en-US" altLang="zh-CN" dirty="0">
                <a:solidFill>
                  <a:srgbClr val="967757"/>
                </a:solidFill>
              </a:rPr>
              <a:t>Convection</a:t>
            </a:r>
            <a:r>
              <a:rPr lang="en-US" altLang="zh-CN" dirty="0"/>
              <a:t>: dissolved NH3 can be transported to the surface</a:t>
            </a:r>
          </a:p>
          <a:p>
            <a:r>
              <a:rPr lang="en-US" altLang="zh-CN" dirty="0">
                <a:solidFill>
                  <a:srgbClr val="967757"/>
                </a:solidFill>
              </a:rPr>
              <a:t>Decay</a:t>
            </a:r>
            <a:r>
              <a:rPr lang="en-US" altLang="zh-CN" dirty="0"/>
              <a:t> of plankton: breakdown and ammonification of the biomass</a:t>
            </a:r>
          </a:p>
          <a:p>
            <a:r>
              <a:rPr lang="en-US" altLang="zh-CN" dirty="0"/>
              <a:t>Assimilation: a decreased </a:t>
            </a:r>
            <a:r>
              <a:rPr lang="en-US" altLang="zh-CN" dirty="0">
                <a:solidFill>
                  <a:srgbClr val="007FFF"/>
                </a:solidFill>
              </a:rPr>
              <a:t>uptake</a:t>
            </a:r>
            <a:r>
              <a:rPr lang="en-US" altLang="zh-CN" dirty="0"/>
              <a:t> of NH3</a:t>
            </a:r>
          </a:p>
          <a:p>
            <a:r>
              <a:rPr lang="en-US" altLang="zh-CN" dirty="0">
                <a:solidFill>
                  <a:srgbClr val="1080FF"/>
                </a:solidFill>
              </a:rPr>
              <a:t>Nitrification</a:t>
            </a:r>
            <a:r>
              <a:rPr lang="en-US" altLang="zh-CN" dirty="0"/>
              <a:t>: inhibited beyond a certain salinity threshold</a:t>
            </a:r>
          </a:p>
          <a:p>
            <a:r>
              <a:rPr lang="en-US" altLang="zh-CN" dirty="0">
                <a:solidFill>
                  <a:srgbClr val="967757"/>
                </a:solidFill>
              </a:rPr>
              <a:t>Cation exchange: </a:t>
            </a:r>
            <a:r>
              <a:rPr lang="en-US" altLang="zh-CN" dirty="0"/>
              <a:t>determines how much NH+4 can be reversible adsorbed on soil colloids</a:t>
            </a:r>
          </a:p>
          <a:p>
            <a:r>
              <a:rPr lang="en-US" altLang="zh-CN" dirty="0">
                <a:solidFill>
                  <a:srgbClr val="967757"/>
                </a:solidFill>
              </a:rPr>
              <a:t>Ion pairing</a:t>
            </a:r>
            <a:r>
              <a:rPr lang="en-US" altLang="zh-CN" dirty="0"/>
              <a:t>: stimulate diffusion of NH+4 out of the sediment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8EBC012-78FC-4142-8390-618B6E796861}"/>
              </a:ext>
            </a:extLst>
          </p:cNvPr>
          <p:cNvSpPr txBox="1"/>
          <p:nvPr/>
        </p:nvSpPr>
        <p:spPr>
          <a:xfrm>
            <a:off x="9989153" y="1305059"/>
            <a:ext cx="220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(Clarisse et al., 2019)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96BD04-5FF3-47D4-9163-D6D9CBC2DE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4776" y="1642188"/>
            <a:ext cx="5597224" cy="521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075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68B893-F0F8-4E4B-86FB-61387C1E2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Questions?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50BA0A-D1F4-4E24-AAC0-1B200F8EE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3297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6171</TotalTime>
  <Words>293</Words>
  <Application>Microsoft Office PowerPoint</Application>
  <PresentationFormat>宽屏</PresentationFormat>
  <Paragraphs>57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MinionPro-Regular</vt:lpstr>
      <vt:lpstr>等线</vt:lpstr>
      <vt:lpstr>等线 Light</vt:lpstr>
      <vt:lpstr>Arial</vt:lpstr>
      <vt:lpstr>Cambria Math</vt:lpstr>
      <vt:lpstr>Corbel</vt:lpstr>
      <vt:lpstr>Office 主题​​</vt:lpstr>
      <vt:lpstr>NH3 from Lake Natron</vt:lpstr>
      <vt:lpstr>Background information </vt:lpstr>
      <vt:lpstr>NH3 at Lake Natron</vt:lpstr>
      <vt:lpstr>Possible mechanisms——〖NH〗_4^++〖OH〗^-↔H_2 O+〖NH〗_3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143</cp:revision>
  <dcterms:created xsi:type="dcterms:W3CDTF">2020-10-29T01:45:10Z</dcterms:created>
  <dcterms:modified xsi:type="dcterms:W3CDTF">2020-12-16T11:50:08Z</dcterms:modified>
</cp:coreProperties>
</file>