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4.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7"/>
  </p:notesMasterIdLst>
  <p:sldIdLst>
    <p:sldId id="256" r:id="rId2"/>
    <p:sldId id="257" r:id="rId3"/>
    <p:sldId id="258" r:id="rId4"/>
    <p:sldId id="263" r:id="rId5"/>
    <p:sldId id="266" r:id="rId6"/>
    <p:sldId id="267" r:id="rId7"/>
    <p:sldId id="321" r:id="rId8"/>
    <p:sldId id="268" r:id="rId9"/>
    <p:sldId id="269" r:id="rId10"/>
    <p:sldId id="270" r:id="rId11"/>
    <p:sldId id="271" r:id="rId12"/>
    <p:sldId id="273" r:id="rId13"/>
    <p:sldId id="264" r:id="rId14"/>
    <p:sldId id="279" r:id="rId15"/>
    <p:sldId id="274" r:id="rId16"/>
    <p:sldId id="280" r:id="rId17"/>
    <p:sldId id="281" r:id="rId18"/>
    <p:sldId id="282" r:id="rId19"/>
    <p:sldId id="292" r:id="rId20"/>
    <p:sldId id="293" r:id="rId21"/>
    <p:sldId id="278" r:id="rId22"/>
    <p:sldId id="283" r:id="rId23"/>
    <p:sldId id="284" r:id="rId24"/>
    <p:sldId id="285" r:id="rId25"/>
    <p:sldId id="290" r:id="rId26"/>
    <p:sldId id="291" r:id="rId27"/>
    <p:sldId id="289" r:id="rId28"/>
    <p:sldId id="294" r:id="rId29"/>
    <p:sldId id="295" r:id="rId30"/>
    <p:sldId id="296" r:id="rId31"/>
    <p:sldId id="298" r:id="rId32"/>
    <p:sldId id="299" r:id="rId33"/>
    <p:sldId id="300" r:id="rId34"/>
    <p:sldId id="297" r:id="rId35"/>
    <p:sldId id="301" r:id="rId36"/>
    <p:sldId id="302" r:id="rId37"/>
    <p:sldId id="305" r:id="rId38"/>
    <p:sldId id="304" r:id="rId39"/>
    <p:sldId id="306" r:id="rId40"/>
    <p:sldId id="307" r:id="rId41"/>
    <p:sldId id="308" r:id="rId42"/>
    <p:sldId id="309" r:id="rId43"/>
    <p:sldId id="311" r:id="rId44"/>
    <p:sldId id="312" r:id="rId45"/>
    <p:sldId id="313" r:id="rId46"/>
    <p:sldId id="310" r:id="rId47"/>
    <p:sldId id="314" r:id="rId48"/>
    <p:sldId id="315" r:id="rId49"/>
    <p:sldId id="317" r:id="rId50"/>
    <p:sldId id="318" r:id="rId51"/>
    <p:sldId id="320" r:id="rId52"/>
    <p:sldId id="319" r:id="rId53"/>
    <p:sldId id="265" r:id="rId54"/>
    <p:sldId id="261" r:id="rId55"/>
    <p:sldId id="262"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88"/>
  </p:normalViewPr>
  <p:slideViewPr>
    <p:cSldViewPr snapToGrid="0">
      <p:cViewPr varScale="1">
        <p:scale>
          <a:sx n="111" d="100"/>
          <a:sy n="111" d="100"/>
        </p:scale>
        <p:origin x="1686"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54873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b32707bc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b32707b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b32707bc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b32707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3270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3270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92995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62485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30093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97696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8167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54875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ML@NOVA: </a:t>
            </a:r>
            <a:br>
              <a:rPr lang="en" dirty="0"/>
            </a:br>
            <a:r>
              <a:rPr lang="en" dirty="0"/>
              <a:t>[CDT]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The three-body problem</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2"/>
            <a:r>
              <a:rPr lang="pt-PT" dirty="0" err="1"/>
              <a:t>Consists</a:t>
            </a:r>
            <a:r>
              <a:rPr lang="pt-PT" dirty="0"/>
              <a:t> in </a:t>
            </a:r>
            <a:r>
              <a:rPr lang="pt-PT" dirty="0" err="1"/>
              <a:t>two</a:t>
            </a:r>
            <a:r>
              <a:rPr lang="pt-PT" dirty="0"/>
              <a:t> steps: standard </a:t>
            </a:r>
            <a:r>
              <a:rPr lang="pt-PT" dirty="0" err="1"/>
              <a:t>scaling</a:t>
            </a:r>
            <a:r>
              <a:rPr lang="pt-PT" dirty="0"/>
              <a:t> </a:t>
            </a:r>
            <a:r>
              <a:rPr lang="pt-PT" dirty="0" err="1"/>
              <a:t>and</a:t>
            </a:r>
            <a:r>
              <a:rPr lang="pt-PT" dirty="0"/>
              <a:t> linear </a:t>
            </a:r>
            <a:r>
              <a:rPr lang="pt-PT" dirty="0" err="1"/>
              <a:t>regression</a:t>
            </a:r>
            <a:r>
              <a:rPr lang="pt-PT" dirty="0"/>
              <a:t>;</a:t>
            </a:r>
          </a:p>
          <a:p>
            <a:pPr lvl="2"/>
            <a:r>
              <a:rPr lang="pt-PT" dirty="0" err="1"/>
              <a:t>The</a:t>
            </a:r>
            <a:r>
              <a:rPr lang="pt-PT" dirty="0"/>
              <a:t> </a:t>
            </a:r>
            <a:r>
              <a:rPr lang="pt-PT" dirty="0" err="1"/>
              <a:t>StandardScaler</a:t>
            </a:r>
            <a:r>
              <a:rPr lang="pt-PT" dirty="0"/>
              <a:t> </a:t>
            </a:r>
            <a:r>
              <a:rPr lang="pt-PT" dirty="0" err="1"/>
              <a:t>is</a:t>
            </a:r>
            <a:r>
              <a:rPr lang="pt-PT" dirty="0"/>
              <a:t> </a:t>
            </a:r>
            <a:r>
              <a:rPr lang="pt-PT" dirty="0" err="1"/>
              <a:t>used</a:t>
            </a:r>
            <a:r>
              <a:rPr lang="pt-PT" dirty="0"/>
              <a:t> to remove </a:t>
            </a:r>
            <a:r>
              <a:rPr lang="pt-PT" dirty="0" err="1"/>
              <a:t>the</a:t>
            </a:r>
            <a:r>
              <a:rPr lang="pt-PT" dirty="0"/>
              <a:t> </a:t>
            </a:r>
            <a:r>
              <a:rPr lang="pt-PT" dirty="0" err="1"/>
              <a:t>mean</a:t>
            </a:r>
            <a:r>
              <a:rPr lang="pt-PT" dirty="0"/>
              <a:t> </a:t>
            </a:r>
            <a:r>
              <a:rPr lang="pt-PT" dirty="0" err="1"/>
              <a:t>and</a:t>
            </a:r>
            <a:r>
              <a:rPr lang="pt-PT" dirty="0"/>
              <a:t> </a:t>
            </a:r>
            <a:r>
              <a:rPr lang="pt-PT" dirty="0" err="1"/>
              <a:t>scaling</a:t>
            </a:r>
            <a:r>
              <a:rPr lang="pt-PT" dirty="0"/>
              <a:t> to </a:t>
            </a:r>
            <a:r>
              <a:rPr lang="pt-PT" dirty="0" err="1"/>
              <a:t>unit</a:t>
            </a:r>
            <a:r>
              <a:rPr lang="pt-PT" dirty="0"/>
              <a:t> </a:t>
            </a:r>
            <a:r>
              <a:rPr lang="pt-PT" dirty="0" err="1"/>
              <a:t>variance</a:t>
            </a:r>
            <a:r>
              <a:rPr lang="pt-PT" dirty="0"/>
              <a:t>;</a:t>
            </a:r>
          </a:p>
          <a:p>
            <a:pPr lvl="2"/>
            <a:r>
              <a:rPr lang="pt-PT" dirty="0" err="1"/>
              <a:t>The</a:t>
            </a:r>
            <a:r>
              <a:rPr lang="pt-PT" dirty="0"/>
              <a:t> </a:t>
            </a:r>
            <a:r>
              <a:rPr lang="pt-PT" dirty="0" err="1"/>
              <a:t>LinearRegression</a:t>
            </a:r>
            <a:r>
              <a:rPr lang="pt-PT" dirty="0"/>
              <a:t> </a:t>
            </a:r>
            <a:r>
              <a:rPr lang="pt-PT" dirty="0" err="1"/>
              <a:t>model</a:t>
            </a:r>
            <a:r>
              <a:rPr lang="pt-PT" dirty="0"/>
              <a:t> </a:t>
            </a:r>
            <a:r>
              <a:rPr lang="pt-PT" dirty="0" err="1"/>
              <a:t>is</a:t>
            </a:r>
            <a:r>
              <a:rPr lang="pt-PT" dirty="0"/>
              <a:t> </a:t>
            </a:r>
            <a:r>
              <a:rPr lang="pt-PT" dirty="0" err="1"/>
              <a:t>used</a:t>
            </a:r>
            <a:r>
              <a:rPr lang="pt-PT" dirty="0"/>
              <a:t> for </a:t>
            </a:r>
            <a:r>
              <a:rPr lang="pt-PT" dirty="0" err="1"/>
              <a:t>analysis</a:t>
            </a:r>
            <a:r>
              <a:rPr lang="pt-PT" dirty="0"/>
              <a:t>.</a:t>
            </a:r>
          </a:p>
          <a:p>
            <a:pPr lvl="1"/>
            <a:r>
              <a:rPr lang="pt-PT" dirty="0" err="1"/>
              <a:t>Fitting</a:t>
            </a:r>
            <a:r>
              <a:rPr lang="pt-PT" dirty="0"/>
              <a:t> </a:t>
            </a:r>
            <a:r>
              <a:rPr lang="pt-PT" dirty="0" err="1"/>
              <a:t>the</a:t>
            </a:r>
            <a:r>
              <a:rPr lang="pt-PT" dirty="0"/>
              <a:t> pipeline:</a:t>
            </a:r>
          </a:p>
          <a:p>
            <a:pPr lvl="2"/>
            <a:r>
              <a:rPr lang="pt-PT" dirty="0" err="1"/>
              <a:t>Fit</a:t>
            </a:r>
            <a:r>
              <a:rPr lang="pt-PT" dirty="0"/>
              <a:t> </a:t>
            </a:r>
            <a:r>
              <a:rPr lang="pt-PT" dirty="0" err="1"/>
              <a:t>all</a:t>
            </a:r>
            <a:r>
              <a:rPr lang="pt-PT" dirty="0"/>
              <a:t> </a:t>
            </a:r>
            <a:r>
              <a:rPr lang="pt-PT" dirty="0" err="1"/>
              <a:t>the</a:t>
            </a:r>
            <a:r>
              <a:rPr lang="pt-PT" dirty="0"/>
              <a:t> </a:t>
            </a:r>
            <a:r>
              <a:rPr lang="pt-PT" dirty="0" err="1"/>
              <a:t>transformers</a:t>
            </a:r>
            <a:r>
              <a:rPr lang="pt-PT" dirty="0"/>
              <a:t> </a:t>
            </a:r>
            <a:r>
              <a:rPr lang="pt-PT" dirty="0" err="1"/>
              <a:t>and</a:t>
            </a:r>
            <a:r>
              <a:rPr lang="pt-PT" dirty="0"/>
              <a:t> </a:t>
            </a:r>
            <a:r>
              <a:rPr lang="pt-PT" dirty="0" err="1"/>
              <a:t>transform</a:t>
            </a:r>
            <a:r>
              <a:rPr lang="pt-PT" dirty="0"/>
              <a:t> </a:t>
            </a:r>
            <a:r>
              <a:rPr lang="pt-PT" dirty="0" err="1"/>
              <a:t>the</a:t>
            </a:r>
            <a:r>
              <a:rPr lang="pt-PT" dirty="0"/>
              <a:t> data, </a:t>
            </a:r>
            <a:r>
              <a:rPr lang="pt-PT" dirty="0" err="1"/>
              <a:t>fit</a:t>
            </a:r>
            <a:r>
              <a:rPr lang="pt-PT" dirty="0"/>
              <a:t> </a:t>
            </a:r>
            <a:r>
              <a:rPr lang="pt-PT" dirty="0" err="1"/>
              <a:t>the</a:t>
            </a:r>
            <a:r>
              <a:rPr lang="pt-PT" dirty="0"/>
              <a:t> </a:t>
            </a:r>
            <a:r>
              <a:rPr lang="pt-PT" dirty="0" err="1"/>
              <a:t>transformed</a:t>
            </a:r>
            <a:r>
              <a:rPr lang="pt-PT" dirty="0"/>
              <a:t> dará </a:t>
            </a:r>
            <a:r>
              <a:rPr lang="pt-PT" dirty="0" err="1"/>
              <a:t>using</a:t>
            </a:r>
            <a:r>
              <a:rPr lang="pt-PT" dirty="0"/>
              <a:t> </a:t>
            </a:r>
            <a:r>
              <a:rPr lang="pt-PT" dirty="0" err="1"/>
              <a:t>the</a:t>
            </a:r>
            <a:r>
              <a:rPr lang="pt-PT" dirty="0"/>
              <a:t> final </a:t>
            </a:r>
            <a:r>
              <a:rPr lang="pt-PT" dirty="0" err="1"/>
              <a:t>estimator</a:t>
            </a:r>
            <a:r>
              <a:rPr lang="pt-PT" dirty="0"/>
              <a:t>.</a:t>
            </a:r>
          </a:p>
          <a:p>
            <a:pPr lvl="1"/>
            <a:r>
              <a:rPr lang="pt-PT" dirty="0" err="1"/>
              <a:t>Making</a:t>
            </a:r>
            <a:r>
              <a:rPr lang="pt-PT" dirty="0"/>
              <a:t> </a:t>
            </a:r>
            <a:r>
              <a:rPr lang="pt-PT" dirty="0" err="1"/>
              <a:t>predictions</a:t>
            </a:r>
            <a:r>
              <a:rPr lang="pt-PT" dirty="0"/>
              <a:t>:</a:t>
            </a:r>
          </a:p>
          <a:p>
            <a:pPr lvl="2"/>
            <a:r>
              <a:rPr lang="pt-PT" dirty="0" err="1"/>
              <a:t>Made</a:t>
            </a:r>
            <a:r>
              <a:rPr lang="pt-PT" dirty="0"/>
              <a:t> </a:t>
            </a:r>
            <a:r>
              <a:rPr lang="pt-PT" dirty="0" err="1"/>
              <a:t>on</a:t>
            </a:r>
            <a:r>
              <a:rPr lang="pt-PT" dirty="0"/>
              <a:t> </a:t>
            </a:r>
            <a:r>
              <a:rPr lang="pt-PT" dirty="0" err="1"/>
              <a:t>the</a:t>
            </a:r>
            <a:r>
              <a:rPr lang="pt-PT" dirty="0"/>
              <a:t> training, </a:t>
            </a:r>
            <a:r>
              <a:rPr lang="pt-PT" dirty="0" err="1"/>
              <a:t>validation</a:t>
            </a:r>
            <a:r>
              <a:rPr lang="pt-PT" dirty="0"/>
              <a:t> </a:t>
            </a:r>
            <a:r>
              <a:rPr lang="pt-PT" dirty="0" err="1"/>
              <a:t>and</a:t>
            </a:r>
            <a:r>
              <a:rPr lang="pt-PT" dirty="0"/>
              <a:t> </a:t>
            </a:r>
            <a:r>
              <a:rPr lang="pt-PT" dirty="0" err="1"/>
              <a:t>test</a:t>
            </a:r>
            <a:r>
              <a:rPr lang="pt-PT" dirty="0"/>
              <a:t> sets </a:t>
            </a:r>
            <a:r>
              <a:rPr lang="pt-PT" dirty="0" err="1"/>
              <a:t>using</a:t>
            </a:r>
            <a:r>
              <a:rPr lang="pt-PT" dirty="0"/>
              <a:t> </a:t>
            </a:r>
            <a:r>
              <a:rPr lang="pt-PT" dirty="0" err="1"/>
              <a:t>the</a:t>
            </a:r>
            <a:r>
              <a:rPr lang="pt-PT" dirty="0"/>
              <a:t> </a:t>
            </a:r>
            <a:r>
              <a:rPr lang="pt-PT" dirty="0" err="1"/>
              <a:t>predict</a:t>
            </a:r>
            <a:r>
              <a:rPr lang="pt-PT" dirty="0"/>
              <a:t> </a:t>
            </a:r>
            <a:r>
              <a:rPr lang="pt-PT" dirty="0" err="1"/>
              <a:t>method</a:t>
            </a:r>
            <a:r>
              <a:rPr lang="pt-PT" dirty="0"/>
              <a:t> </a:t>
            </a:r>
            <a:r>
              <a:rPr lang="pt-PT" dirty="0" err="1"/>
              <a:t>of</a:t>
            </a:r>
            <a:r>
              <a:rPr lang="pt-PT" dirty="0"/>
              <a:t> </a:t>
            </a:r>
            <a:r>
              <a:rPr lang="pt-PT" dirty="0" err="1"/>
              <a:t>the</a:t>
            </a:r>
            <a:r>
              <a:rPr lang="pt-PT" dirty="0"/>
              <a:t> pipeline;</a:t>
            </a:r>
          </a:p>
          <a:p>
            <a:pPr lvl="2"/>
            <a:r>
              <a:rPr lang="pt-PT" dirty="0" err="1"/>
              <a:t>Store</a:t>
            </a:r>
            <a:r>
              <a:rPr lang="pt-PT" dirty="0"/>
              <a:t>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30511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pPr lvl="2"/>
            <a:r>
              <a:rPr lang="pt-PT" dirty="0" err="1"/>
              <a:t>The</a:t>
            </a:r>
            <a:r>
              <a:rPr lang="pt-PT" dirty="0"/>
              <a:t> </a:t>
            </a:r>
            <a:r>
              <a:rPr lang="pt-PT" dirty="0" err="1"/>
              <a:t>csv</a:t>
            </a:r>
            <a:r>
              <a:rPr lang="pt-PT" dirty="0"/>
              <a:t> </a:t>
            </a:r>
            <a:r>
              <a:rPr lang="pt-PT" dirty="0" err="1"/>
              <a:t>needs</a:t>
            </a:r>
            <a:r>
              <a:rPr lang="pt-PT" dirty="0"/>
              <a:t> to </a:t>
            </a:r>
            <a:r>
              <a:rPr lang="pt-PT" dirty="0" err="1"/>
              <a:t>be</a:t>
            </a:r>
            <a:r>
              <a:rPr lang="pt-PT" dirty="0"/>
              <a:t> </a:t>
            </a:r>
            <a:r>
              <a:rPr lang="pt-PT" dirty="0" err="1"/>
              <a:t>on</a:t>
            </a:r>
            <a:r>
              <a:rPr lang="pt-PT" dirty="0"/>
              <a:t> a </a:t>
            </a:r>
            <a:r>
              <a:rPr lang="pt-PT" dirty="0" err="1"/>
              <a:t>specific</a:t>
            </a:r>
            <a:r>
              <a:rPr lang="pt-PT" dirty="0"/>
              <a:t> </a:t>
            </a:r>
            <a:r>
              <a:rPr lang="pt-PT" dirty="0" err="1"/>
              <a:t>structure</a:t>
            </a:r>
            <a:r>
              <a:rPr lang="pt-PT" dirty="0"/>
              <a:t>, </a:t>
            </a:r>
            <a:r>
              <a:rPr lang="pt-PT" dirty="0" err="1"/>
              <a:t>so</a:t>
            </a:r>
            <a:r>
              <a:rPr lang="pt-PT" dirty="0"/>
              <a:t> </a:t>
            </a:r>
            <a:r>
              <a:rPr lang="pt-PT" dirty="0" err="1"/>
              <a:t>the</a:t>
            </a:r>
            <a:r>
              <a:rPr lang="pt-PT" dirty="0"/>
              <a:t> </a:t>
            </a:r>
            <a:r>
              <a:rPr lang="pt-PT" dirty="0" err="1"/>
              <a:t>columns</a:t>
            </a:r>
            <a:r>
              <a:rPr lang="pt-PT" dirty="0"/>
              <a:t> </a:t>
            </a:r>
            <a:r>
              <a:rPr lang="pt-PT" dirty="0" err="1"/>
              <a:t>were</a:t>
            </a:r>
            <a:r>
              <a:rPr lang="pt-PT" dirty="0"/>
              <a:t> </a:t>
            </a:r>
            <a:r>
              <a:rPr lang="pt-PT" dirty="0" err="1"/>
              <a:t>renamed</a:t>
            </a:r>
            <a:r>
              <a:rPr lang="pt-PT" dirty="0"/>
              <a:t> </a:t>
            </a:r>
            <a:r>
              <a:rPr lang="pt-PT" dirty="0" err="1"/>
              <a:t>and</a:t>
            </a:r>
            <a:r>
              <a:rPr lang="pt-PT" dirty="0"/>
              <a:t> a </a:t>
            </a:r>
            <a:r>
              <a:rPr lang="pt-PT" dirty="0" err="1"/>
              <a:t>column</a:t>
            </a:r>
            <a:r>
              <a:rPr lang="pt-PT" dirty="0"/>
              <a:t> id </a:t>
            </a:r>
            <a:r>
              <a:rPr lang="pt-PT" dirty="0" err="1"/>
              <a:t>was</a:t>
            </a:r>
            <a:r>
              <a:rPr lang="pt-PT" dirty="0"/>
              <a:t> </a:t>
            </a:r>
            <a:r>
              <a:rPr lang="pt-PT" dirty="0" err="1"/>
              <a:t>added</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2"/>
            <a:r>
              <a:rPr lang="pt-PT" dirty="0" err="1"/>
              <a:t>Calculated</a:t>
            </a:r>
            <a:r>
              <a:rPr lang="pt-PT" dirty="0"/>
              <a:t> for </a:t>
            </a:r>
            <a:r>
              <a:rPr lang="pt-PT" dirty="0" err="1"/>
              <a:t>the</a:t>
            </a:r>
            <a:r>
              <a:rPr lang="pt-PT" dirty="0"/>
              <a:t> training, </a:t>
            </a:r>
            <a:r>
              <a:rPr lang="pt-PT" dirty="0" err="1"/>
              <a:t>validation</a:t>
            </a:r>
            <a:r>
              <a:rPr lang="pt-PT" dirty="0"/>
              <a:t> </a:t>
            </a:r>
            <a:r>
              <a:rPr lang="pt-PT" dirty="0" err="1"/>
              <a:t>and</a:t>
            </a:r>
            <a:r>
              <a:rPr lang="pt-PT" dirty="0"/>
              <a:t> </a:t>
            </a:r>
            <a:r>
              <a:rPr lang="pt-PT" dirty="0" err="1"/>
              <a:t>test</a:t>
            </a:r>
            <a:r>
              <a:rPr lang="pt-PT" dirty="0"/>
              <a:t> sets.</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a:p>
            <a:pPr lvl="2"/>
            <a:r>
              <a:rPr lang="pt-PT" dirty="0" err="1"/>
              <a:t>The</a:t>
            </a:r>
            <a:r>
              <a:rPr lang="pt-PT" dirty="0"/>
              <a:t> </a:t>
            </a:r>
            <a:r>
              <a:rPr lang="pt-PT" dirty="0" err="1"/>
              <a:t>method</a:t>
            </a:r>
            <a:r>
              <a:rPr lang="pt-PT" dirty="0"/>
              <a:t> </a:t>
            </a:r>
            <a:r>
              <a:rPr lang="pt-PT" dirty="0" err="1"/>
              <a:t>plot_y_yhat</a:t>
            </a:r>
            <a:r>
              <a:rPr lang="pt-PT" dirty="0"/>
              <a:t> </a:t>
            </a:r>
            <a:r>
              <a:rPr lang="pt-PT" dirty="0" err="1"/>
              <a:t>has</a:t>
            </a:r>
            <a:r>
              <a:rPr lang="pt-PT" dirty="0"/>
              <a:t> </a:t>
            </a:r>
            <a:r>
              <a:rPr lang="pt-PT" dirty="0" err="1"/>
              <a:t>two</a:t>
            </a:r>
            <a:r>
              <a:rPr lang="pt-PT" dirty="0"/>
              <a:t> </a:t>
            </a:r>
            <a:r>
              <a:rPr lang="pt-PT" dirty="0" err="1"/>
              <a:t>arguments</a:t>
            </a:r>
            <a:r>
              <a:rPr lang="pt-PT" dirty="0"/>
              <a:t> </a:t>
            </a:r>
            <a:r>
              <a:rPr lang="pt-PT" dirty="0" err="1"/>
              <a:t>and</a:t>
            </a:r>
            <a:r>
              <a:rPr lang="pt-PT" dirty="0"/>
              <a:t> </a:t>
            </a:r>
            <a:r>
              <a:rPr lang="pt-PT" dirty="0" err="1"/>
              <a:t>entry</a:t>
            </a:r>
            <a:r>
              <a:rPr lang="pt-PT" dirty="0"/>
              <a:t>: </a:t>
            </a:r>
            <a:r>
              <a:rPr lang="pt-PT" dirty="0" err="1"/>
              <a:t>y_val</a:t>
            </a:r>
            <a:r>
              <a:rPr lang="pt-PT" dirty="0"/>
              <a:t> </a:t>
            </a:r>
            <a:r>
              <a:rPr lang="pt-PT" dirty="0" err="1"/>
              <a:t>and</a:t>
            </a:r>
            <a:r>
              <a:rPr lang="pt-PT" dirty="0"/>
              <a:t> </a:t>
            </a:r>
            <a:r>
              <a:rPr lang="pt-PT" dirty="0" err="1"/>
              <a:t>y_pred</a:t>
            </a:r>
            <a:r>
              <a:rPr lang="pt-PT" dirty="0"/>
              <a:t>, </a:t>
            </a:r>
            <a:r>
              <a:rPr lang="pt-PT" dirty="0" err="1"/>
              <a:t>which</a:t>
            </a:r>
            <a:r>
              <a:rPr lang="pt-PT" dirty="0"/>
              <a:t> are </a:t>
            </a:r>
            <a:r>
              <a:rPr lang="pt-PT" dirty="0" err="1"/>
              <a:t>the</a:t>
            </a:r>
            <a:r>
              <a:rPr lang="pt-PT" dirty="0"/>
              <a:t> </a:t>
            </a:r>
            <a:r>
              <a:rPr lang="pt-PT" dirty="0" err="1"/>
              <a:t>true</a:t>
            </a:r>
            <a:r>
              <a:rPr lang="pt-PT" dirty="0"/>
              <a:t> final </a:t>
            </a:r>
            <a:r>
              <a:rPr lang="pt-PT" dirty="0" err="1"/>
              <a:t>positions</a:t>
            </a:r>
            <a:r>
              <a:rPr lang="pt-PT" dirty="0"/>
              <a:t> </a:t>
            </a:r>
            <a:r>
              <a:rPr lang="pt-PT" dirty="0" err="1"/>
              <a:t>and</a:t>
            </a:r>
            <a:r>
              <a:rPr lang="pt-PT" dirty="0"/>
              <a:t> </a:t>
            </a:r>
            <a:r>
              <a:rPr lang="pt-PT" dirty="0" err="1"/>
              <a:t>the</a:t>
            </a:r>
            <a:r>
              <a:rPr lang="pt-PT" dirty="0"/>
              <a:t> </a:t>
            </a:r>
            <a:r>
              <a:rPr lang="pt-PT" dirty="0" err="1"/>
              <a:t>predicted</a:t>
            </a:r>
            <a:r>
              <a:rPr lang="pt-PT" dirty="0"/>
              <a:t> final </a:t>
            </a:r>
            <a:r>
              <a:rPr lang="pt-PT" dirty="0" err="1"/>
              <a:t>positions</a:t>
            </a:r>
            <a:r>
              <a:rPr lang="pt-PT" dirty="0"/>
              <a:t>, </a:t>
            </a:r>
            <a:r>
              <a:rPr lang="pt-PT" dirty="0" err="1"/>
              <a:t>respectively</a:t>
            </a:r>
            <a:r>
              <a:rPr lang="pt-PT" dirty="0"/>
              <a:t>;</a:t>
            </a:r>
          </a:p>
          <a:p>
            <a:pPr lvl="2"/>
            <a:r>
              <a:rPr lang="pt-PT" dirty="0" err="1"/>
              <a:t>From</a:t>
            </a:r>
            <a:r>
              <a:rPr lang="pt-PT" dirty="0"/>
              <a:t> </a:t>
            </a:r>
            <a:r>
              <a:rPr lang="pt-PT" dirty="0" err="1"/>
              <a:t>the</a:t>
            </a:r>
            <a:r>
              <a:rPr lang="pt-PT" dirty="0"/>
              <a:t> </a:t>
            </a:r>
            <a:r>
              <a:rPr lang="pt-PT" dirty="0" err="1"/>
              <a:t>next</a:t>
            </a:r>
            <a:r>
              <a:rPr lang="pt-PT" dirty="0"/>
              <a:t> </a:t>
            </a:r>
            <a:r>
              <a:rPr lang="pt-PT" dirty="0" err="1"/>
              <a:t>image</a:t>
            </a:r>
            <a:r>
              <a:rPr lang="pt-PT" dirty="0"/>
              <a:t> (</a:t>
            </a:r>
            <a:r>
              <a:rPr lang="pt-PT" dirty="0" err="1"/>
              <a:t>image</a:t>
            </a:r>
            <a:r>
              <a:rPr lang="pt-PT" dirty="0"/>
              <a:t> </a:t>
            </a:r>
            <a:r>
              <a:rPr lang="pt-PT" dirty="0" err="1"/>
              <a:t>of</a:t>
            </a:r>
            <a:r>
              <a:rPr lang="pt-PT" dirty="0"/>
              <a:t> </a:t>
            </a:r>
            <a:r>
              <a:rPr lang="pt-PT" dirty="0" err="1"/>
              <a:t>the</a:t>
            </a:r>
            <a:r>
              <a:rPr lang="pt-PT" dirty="0"/>
              <a:t> </a:t>
            </a:r>
            <a:r>
              <a:rPr lang="pt-PT" dirty="0" err="1"/>
              <a:t>plot</a:t>
            </a:r>
            <a:r>
              <a:rPr lang="pt-PT" dirty="0"/>
              <a:t>), </a:t>
            </a:r>
            <a:r>
              <a:rPr lang="pt-PT" dirty="0" err="1"/>
              <a:t>the</a:t>
            </a:r>
            <a:r>
              <a:rPr lang="pt-PT" dirty="0"/>
              <a:t> diagonal </a:t>
            </a:r>
            <a:r>
              <a:rPr lang="pt-PT" dirty="0" err="1"/>
              <a:t>represents</a:t>
            </a:r>
            <a:r>
              <a:rPr lang="pt-PT" dirty="0"/>
              <a:t> </a:t>
            </a:r>
            <a:r>
              <a:rPr lang="pt-PT" dirty="0" err="1"/>
              <a:t>the</a:t>
            </a:r>
            <a:r>
              <a:rPr lang="pt-PT" dirty="0"/>
              <a:t> </a:t>
            </a:r>
            <a:r>
              <a:rPr lang="pt-PT" dirty="0" err="1"/>
              <a:t>true</a:t>
            </a:r>
            <a:r>
              <a:rPr lang="pt-PT" dirty="0"/>
              <a:t> </a:t>
            </a:r>
            <a:r>
              <a:rPr lang="pt-PT" dirty="0" err="1"/>
              <a:t>values</a:t>
            </a:r>
            <a:r>
              <a:rPr lang="pt-PT" dirty="0"/>
              <a:t> </a:t>
            </a:r>
            <a:r>
              <a:rPr lang="pt-PT" dirty="0" err="1"/>
              <a:t>and</a:t>
            </a:r>
            <a:r>
              <a:rPr lang="pt-PT" dirty="0"/>
              <a:t> </a:t>
            </a:r>
            <a:r>
              <a:rPr lang="pt-PT" dirty="0" err="1"/>
              <a:t>the</a:t>
            </a:r>
            <a:r>
              <a:rPr lang="pt-PT" dirty="0"/>
              <a:t> </a:t>
            </a:r>
            <a:r>
              <a:rPr lang="pt-PT" dirty="0" err="1"/>
              <a:t>blue</a:t>
            </a:r>
            <a:r>
              <a:rPr lang="pt-PT" dirty="0"/>
              <a:t> “</a:t>
            </a:r>
            <a:r>
              <a:rPr lang="pt-PT" dirty="0" err="1"/>
              <a:t>cloud</a:t>
            </a:r>
            <a:r>
              <a:rPr lang="pt-PT" dirty="0"/>
              <a:t>” are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9100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Tree>
    <p:extLst>
      <p:ext uri="{BB962C8B-B14F-4D97-AF65-F5344CB8AC3E}">
        <p14:creationId xmlns:p14="http://schemas.microsoft.com/office/powerpoint/2010/main" val="360602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It’s possible to see directly the main characterisc of the baseline model, it’s linear. A clear blue line is displayed in the plots.</a:t>
            </a:r>
          </a:p>
          <a:p>
            <a:r>
              <a:rPr lang="pt-PT" dirty="0"/>
              <a:t>The two plots are not significantly different, meaning that the model has learned the underllying patterns.</a:t>
            </a:r>
          </a:p>
          <a:p>
            <a:r>
              <a:rPr lang="pt-PT" dirty="0" err="1"/>
              <a:t>Since</a:t>
            </a:r>
            <a:r>
              <a:rPr lang="pt-PT" dirty="0"/>
              <a:t> </a:t>
            </a:r>
            <a:r>
              <a:rPr lang="pt-PT" dirty="0" err="1"/>
              <a:t>the</a:t>
            </a:r>
            <a:r>
              <a:rPr lang="pt-PT" dirty="0"/>
              <a:t> </a:t>
            </a:r>
            <a:r>
              <a:rPr lang="pt-PT" dirty="0" err="1"/>
              <a:t>underlying</a:t>
            </a:r>
            <a:r>
              <a:rPr lang="pt-PT" dirty="0"/>
              <a:t> </a:t>
            </a:r>
            <a:r>
              <a:rPr lang="pt-PT" dirty="0" err="1"/>
              <a:t>patterns</a:t>
            </a:r>
            <a:r>
              <a:rPr lang="pt-PT" dirty="0"/>
              <a:t> </a:t>
            </a:r>
            <a:r>
              <a:rPr lang="pt-PT" dirty="0" err="1"/>
              <a:t>were</a:t>
            </a:r>
            <a:r>
              <a:rPr lang="pt-PT" dirty="0"/>
              <a:t> </a:t>
            </a:r>
            <a:r>
              <a:rPr lang="pt-PT" dirty="0" err="1"/>
              <a:t>learned</a:t>
            </a:r>
            <a:r>
              <a:rPr lang="pt-PT" dirty="0"/>
              <a:t> in </a:t>
            </a:r>
            <a:r>
              <a:rPr lang="pt-PT" dirty="0" err="1"/>
              <a:t>the</a:t>
            </a:r>
            <a:r>
              <a:rPr lang="pt-PT" dirty="0"/>
              <a:t> training data </a:t>
            </a:r>
            <a:r>
              <a:rPr lang="pt-PT" dirty="0" err="1"/>
              <a:t>well</a:t>
            </a:r>
            <a:r>
              <a:rPr lang="pt-PT" dirty="0"/>
              <a:t>, </a:t>
            </a:r>
            <a:r>
              <a:rPr lang="pt-PT" dirty="0" err="1"/>
              <a:t>the</a:t>
            </a:r>
            <a:r>
              <a:rPr lang="pt-PT" dirty="0"/>
              <a:t> </a:t>
            </a:r>
            <a:r>
              <a:rPr lang="pt-PT" dirty="0" err="1"/>
              <a:t>model</a:t>
            </a:r>
            <a:r>
              <a:rPr lang="pt-PT" dirty="0"/>
              <a:t> </a:t>
            </a:r>
            <a:r>
              <a:rPr lang="pt-PT" dirty="0" err="1"/>
              <a:t>performed</a:t>
            </a:r>
            <a:r>
              <a:rPr lang="pt-PT" dirty="0"/>
              <a:t> </a:t>
            </a:r>
            <a:r>
              <a:rPr lang="pt-PT" dirty="0" err="1"/>
              <a:t>well</a:t>
            </a:r>
            <a:r>
              <a:rPr lang="pt-PT" dirty="0"/>
              <a:t> </a:t>
            </a:r>
            <a:r>
              <a:rPr lang="pt-PT" dirty="0" err="1"/>
              <a:t>on</a:t>
            </a:r>
            <a:r>
              <a:rPr lang="pt-PT" dirty="0"/>
              <a:t> </a:t>
            </a:r>
            <a:r>
              <a:rPr lang="pt-PT" dirty="0" err="1"/>
              <a:t>the</a:t>
            </a:r>
            <a:r>
              <a:rPr lang="pt-PT" dirty="0"/>
              <a:t> </a:t>
            </a:r>
            <a:r>
              <a:rPr lang="pt-PT" dirty="0" err="1"/>
              <a:t>validation</a:t>
            </a:r>
            <a:r>
              <a:rPr lang="pt-PT" dirty="0"/>
              <a:t> data, </a:t>
            </a:r>
            <a:r>
              <a:rPr lang="pt-PT" dirty="0" err="1"/>
              <a:t>presenting</a:t>
            </a:r>
            <a:r>
              <a:rPr lang="pt-PT" dirty="0"/>
              <a:t> a similar RMSE.</a:t>
            </a:r>
          </a:p>
          <a:p>
            <a:r>
              <a:rPr lang="pt-PT" dirty="0"/>
              <a:t>In case </a:t>
            </a:r>
            <a:r>
              <a:rPr lang="pt-PT" dirty="0" err="1"/>
              <a:t>that</a:t>
            </a:r>
            <a:r>
              <a:rPr lang="pt-PT" dirty="0"/>
              <a:t> </a:t>
            </a:r>
            <a:r>
              <a:rPr lang="pt-PT" dirty="0" err="1"/>
              <a:t>the</a:t>
            </a:r>
            <a:r>
              <a:rPr lang="pt-PT" dirty="0"/>
              <a:t> </a:t>
            </a:r>
            <a:r>
              <a:rPr lang="pt-PT" dirty="0" err="1"/>
              <a:t>plots</a:t>
            </a:r>
            <a:r>
              <a:rPr lang="pt-PT" dirty="0"/>
              <a:t> </a:t>
            </a:r>
            <a:r>
              <a:rPr lang="pt-PT" dirty="0" err="1"/>
              <a:t>would</a:t>
            </a:r>
            <a:r>
              <a:rPr lang="pt-PT" dirty="0"/>
              <a:t> </a:t>
            </a:r>
            <a:r>
              <a:rPr lang="pt-PT" dirty="0" err="1"/>
              <a:t>be</a:t>
            </a:r>
            <a:r>
              <a:rPr lang="pt-PT" dirty="0"/>
              <a:t> </a:t>
            </a:r>
            <a:r>
              <a:rPr lang="pt-PT" dirty="0" err="1"/>
              <a:t>different</a:t>
            </a:r>
            <a:r>
              <a:rPr lang="pt-PT" dirty="0"/>
              <a:t>, </a:t>
            </a:r>
            <a:r>
              <a:rPr lang="pt-PT" dirty="0" err="1"/>
              <a:t>this</a:t>
            </a:r>
            <a:r>
              <a:rPr lang="pt-PT" dirty="0"/>
              <a:t> </a:t>
            </a:r>
            <a:r>
              <a:rPr lang="pt-PT" dirty="0" err="1"/>
              <a:t>could</a:t>
            </a:r>
            <a:r>
              <a:rPr lang="pt-PT" dirty="0"/>
              <a:t> </a:t>
            </a:r>
            <a:r>
              <a:rPr lang="pt-PT" dirty="0" err="1"/>
              <a:t>indicate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t>
            </a:r>
            <a:r>
              <a:rPr lang="pt-PT" dirty="0" err="1"/>
              <a:t>overfitting</a:t>
            </a:r>
            <a:r>
              <a:rPr lang="pt-PT" dirty="0"/>
              <a:t> </a:t>
            </a:r>
            <a:r>
              <a:rPr lang="pt-PT" dirty="0" err="1"/>
              <a:t>the</a:t>
            </a:r>
            <a:r>
              <a:rPr lang="pt-PT" dirty="0"/>
              <a:t> training data </a:t>
            </a:r>
            <a:r>
              <a:rPr lang="pt-PT" dirty="0" err="1"/>
              <a:t>and</a:t>
            </a:r>
            <a:r>
              <a:rPr lang="pt-PT" dirty="0"/>
              <a:t> </a:t>
            </a:r>
            <a:r>
              <a:rPr lang="pt-PT" dirty="0" err="1"/>
              <a:t>not</a:t>
            </a:r>
            <a:r>
              <a:rPr lang="pt-PT" dirty="0"/>
              <a:t> </a:t>
            </a:r>
            <a:r>
              <a:rPr lang="pt-PT" dirty="0" err="1"/>
              <a:t>generalizing</a:t>
            </a:r>
            <a:r>
              <a:rPr lang="pt-PT" dirty="0"/>
              <a:t> </a:t>
            </a:r>
            <a:r>
              <a:rPr lang="pt-PT" dirty="0" err="1"/>
              <a:t>well</a:t>
            </a:r>
            <a:r>
              <a:rPr lang="pt-PT" dirty="0"/>
              <a:t> to </a:t>
            </a:r>
            <a:r>
              <a:rPr lang="pt-PT" dirty="0" err="1"/>
              <a:t>new</a:t>
            </a:r>
            <a:r>
              <a:rPr lang="pt-PT" dirty="0"/>
              <a:t> data.</a:t>
            </a:r>
          </a:p>
          <a:p>
            <a:r>
              <a:rPr lang="pt-PT" dirty="0" err="1"/>
              <a:t>After</a:t>
            </a:r>
            <a:r>
              <a:rPr lang="pt-PT" dirty="0"/>
              <a:t> </a:t>
            </a:r>
            <a:r>
              <a:rPr lang="pt-PT" dirty="0" err="1"/>
              <a:t>the</a:t>
            </a:r>
            <a:r>
              <a:rPr lang="pt-PT" dirty="0"/>
              <a:t> </a:t>
            </a:r>
            <a:r>
              <a:rPr lang="pt-PT" dirty="0" err="1"/>
              <a:t>submission</a:t>
            </a:r>
            <a:r>
              <a:rPr lang="pt-PT" dirty="0"/>
              <a:t> to </a:t>
            </a:r>
            <a:r>
              <a:rPr lang="pt-PT" dirty="0" err="1"/>
              <a:t>Kaggle</a:t>
            </a:r>
            <a:r>
              <a:rPr lang="pt-PT" dirty="0"/>
              <a:t>, </a:t>
            </a:r>
            <a:r>
              <a:rPr lang="pt-PT" dirty="0" err="1"/>
              <a:t>the</a:t>
            </a:r>
            <a:r>
              <a:rPr lang="pt-PT" dirty="0"/>
              <a:t> RMSE </a:t>
            </a:r>
            <a:r>
              <a:rPr lang="pt-PT" dirty="0" err="1"/>
              <a:t>value</a:t>
            </a:r>
            <a:r>
              <a:rPr lang="pt-PT" dirty="0"/>
              <a:t> </a:t>
            </a:r>
            <a:r>
              <a:rPr lang="pt-PT" dirty="0" err="1"/>
              <a:t>was</a:t>
            </a:r>
            <a:r>
              <a:rPr lang="pt-PT" dirty="0"/>
              <a:t> </a:t>
            </a:r>
            <a:r>
              <a:rPr lang="pt-PT" dirty="0" err="1"/>
              <a:t>very</a:t>
            </a:r>
            <a:r>
              <a:rPr lang="pt-PT" dirty="0"/>
              <a:t> similar.</a:t>
            </a:r>
          </a:p>
          <a:p>
            <a:r>
              <a:rPr lang="pt-PT" dirty="0"/>
              <a:t>In </a:t>
            </a:r>
            <a:r>
              <a:rPr lang="pt-PT" dirty="0" err="1"/>
              <a:t>summary</a:t>
            </a:r>
            <a:r>
              <a:rPr lang="pt-PT" dirty="0"/>
              <a:t>, </a:t>
            </a:r>
            <a:r>
              <a:rPr lang="pt-PT" dirty="0" err="1"/>
              <a:t>it’s</a:t>
            </a:r>
            <a:r>
              <a:rPr lang="pt-PT" dirty="0"/>
              <a:t> </a:t>
            </a:r>
            <a:r>
              <a:rPr lang="pt-PT" dirty="0" err="1"/>
              <a:t>possible</a:t>
            </a:r>
            <a:r>
              <a:rPr lang="pt-PT" dirty="0"/>
              <a:t> to </a:t>
            </a:r>
            <a:r>
              <a:rPr lang="pt-PT" dirty="0" err="1"/>
              <a:t>conclude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 </a:t>
            </a:r>
            <a:r>
              <a:rPr lang="pt-PT" dirty="0" err="1"/>
              <a:t>well-performing</a:t>
            </a:r>
            <a:r>
              <a:rPr lang="pt-PT" dirty="0"/>
              <a:t> </a:t>
            </a:r>
            <a:r>
              <a:rPr lang="pt-PT" dirty="0" err="1"/>
              <a:t>model</a:t>
            </a:r>
            <a:r>
              <a:rPr lang="pt-PT" dirty="0"/>
              <a:t>, </a:t>
            </a:r>
            <a:r>
              <a:rPr lang="pt-PT" dirty="0" err="1"/>
              <a:t>since</a:t>
            </a:r>
            <a:r>
              <a:rPr lang="pt-PT" dirty="0"/>
              <a:t> </a:t>
            </a:r>
            <a:r>
              <a:rPr lang="pt-PT" dirty="0" err="1"/>
              <a:t>the</a:t>
            </a:r>
            <a:r>
              <a:rPr lang="pt-PT" dirty="0"/>
              <a:t> diferences </a:t>
            </a:r>
            <a:r>
              <a:rPr lang="pt-PT" dirty="0" err="1"/>
              <a:t>between</a:t>
            </a:r>
            <a:r>
              <a:rPr lang="pt-PT" dirty="0"/>
              <a:t> </a:t>
            </a:r>
            <a:r>
              <a:rPr lang="pt-PT" dirty="0" err="1"/>
              <a:t>the</a:t>
            </a:r>
            <a:r>
              <a:rPr lang="pt-PT" dirty="0"/>
              <a:t> </a:t>
            </a:r>
            <a:r>
              <a:rPr lang="pt-PT" dirty="0" err="1"/>
              <a:t>two</a:t>
            </a:r>
            <a:r>
              <a:rPr lang="pt-PT" dirty="0"/>
              <a:t> </a:t>
            </a:r>
            <a:r>
              <a:rPr lang="pt-PT" dirty="0" err="1"/>
              <a:t>plots</a:t>
            </a:r>
            <a:r>
              <a:rPr lang="pt-PT" dirty="0"/>
              <a:t> are </a:t>
            </a:r>
            <a:r>
              <a:rPr lang="pt-PT" dirty="0" err="1"/>
              <a:t>not</a:t>
            </a:r>
            <a:r>
              <a:rPr lang="pt-PT" dirty="0"/>
              <a:t> </a:t>
            </a:r>
            <a:r>
              <a:rPr lang="pt-PT" dirty="0" err="1"/>
              <a:t>so</a:t>
            </a:r>
            <a:r>
              <a:rPr lang="pt-PT" dirty="0"/>
              <a:t> </a:t>
            </a:r>
            <a:r>
              <a:rPr lang="pt-PT" dirty="0" err="1"/>
              <a:t>significant</a:t>
            </a:r>
            <a:r>
              <a:rPr lang="pt-PT" dirty="0"/>
              <a:t>, </a:t>
            </a:r>
            <a:r>
              <a:rPr lang="pt-PT" dirty="0" err="1"/>
              <a:t>and</a:t>
            </a:r>
            <a:r>
              <a:rPr lang="pt-PT" dirty="0"/>
              <a:t> </a:t>
            </a:r>
            <a:r>
              <a:rPr lang="pt-PT" dirty="0" err="1"/>
              <a:t>the</a:t>
            </a:r>
            <a:r>
              <a:rPr lang="pt-PT" dirty="0"/>
              <a:t> </a:t>
            </a:r>
            <a:r>
              <a:rPr lang="pt-PT" dirty="0" err="1"/>
              <a:t>value</a:t>
            </a:r>
            <a:r>
              <a:rPr lang="pt-PT" dirty="0"/>
              <a:t> </a:t>
            </a:r>
            <a:r>
              <a:rPr lang="pt-PT" dirty="0" err="1"/>
              <a:t>computed</a:t>
            </a:r>
            <a:r>
              <a:rPr lang="pt-PT" dirty="0"/>
              <a:t> </a:t>
            </a:r>
            <a:r>
              <a:rPr lang="pt-PT" dirty="0" err="1"/>
              <a:t>by</a:t>
            </a:r>
            <a:r>
              <a:rPr lang="pt-PT" dirty="0"/>
              <a:t> </a:t>
            </a:r>
            <a:r>
              <a:rPr lang="pt-PT" dirty="0" err="1"/>
              <a:t>Kaggle</a:t>
            </a:r>
            <a:r>
              <a:rPr lang="pt-PT" dirty="0"/>
              <a:t> </a:t>
            </a:r>
            <a:r>
              <a:rPr lang="pt-PT" dirty="0" err="1"/>
              <a:t>has</a:t>
            </a:r>
            <a:r>
              <a:rPr lang="pt-PT" dirty="0"/>
              <a:t> no </a:t>
            </a:r>
            <a:r>
              <a:rPr lang="pt-PT" dirty="0" err="1"/>
              <a:t>large</a:t>
            </a:r>
            <a:r>
              <a:rPr lang="pt-PT" dirty="0"/>
              <a:t> </a:t>
            </a:r>
            <a:r>
              <a:rPr lang="pt-PT" dirty="0" err="1"/>
              <a:t>discrepancies</a:t>
            </a:r>
            <a:r>
              <a:rPr lang="pt-PT" dirty="0"/>
              <a:t>.</a:t>
            </a:r>
          </a:p>
        </p:txBody>
      </p:sp>
    </p:spTree>
    <p:extLst>
      <p:ext uri="{BB962C8B-B14F-4D97-AF65-F5344CB8AC3E}">
        <p14:creationId xmlns:p14="http://schemas.microsoft.com/office/powerpoint/2010/main" val="301321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[2.1]</a:t>
            </a:r>
            <a:endParaRPr dirty="0"/>
          </a:p>
        </p:txBody>
      </p:sp>
    </p:spTree>
    <p:extLst>
      <p:ext uri="{BB962C8B-B14F-4D97-AF65-F5344CB8AC3E}">
        <p14:creationId xmlns:p14="http://schemas.microsoft.com/office/powerpoint/2010/main" val="40472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Change</a:t>
            </a:r>
            <a:r>
              <a:rPr lang="pt-PT" dirty="0"/>
              <a:t> </a:t>
            </a:r>
            <a:r>
              <a:rPr lang="pt-PT" dirty="0" err="1"/>
              <a:t>the</a:t>
            </a:r>
            <a:r>
              <a:rPr lang="pt-PT" dirty="0"/>
              <a:t> </a:t>
            </a:r>
            <a:r>
              <a:rPr lang="pt-PT" dirty="0" err="1"/>
              <a:t>split</a:t>
            </a:r>
            <a:r>
              <a:rPr lang="pt-PT" dirty="0"/>
              <a:t> </a:t>
            </a:r>
            <a:r>
              <a:rPr lang="pt-PT" dirty="0" err="1"/>
              <a:t>percentages</a:t>
            </a:r>
            <a:r>
              <a:rPr lang="pt-PT" dirty="0"/>
              <a:t> to 1% </a:t>
            </a:r>
            <a:r>
              <a:rPr lang="pt-PT" dirty="0" err="1"/>
              <a:t>of</a:t>
            </a:r>
            <a:r>
              <a:rPr lang="pt-PT" dirty="0"/>
              <a:t> </a:t>
            </a:r>
            <a:r>
              <a:rPr lang="pt-PT" dirty="0" err="1"/>
              <a:t>the</a:t>
            </a:r>
            <a:r>
              <a:rPr lang="pt-PT" dirty="0"/>
              <a:t> </a:t>
            </a:r>
            <a:r>
              <a:rPr lang="pt-PT" dirty="0" err="1"/>
              <a:t>dataset</a:t>
            </a:r>
            <a:r>
              <a:rPr lang="pt-PT" dirty="0"/>
              <a:t>:</a:t>
            </a:r>
          </a:p>
          <a:p>
            <a:pPr lvl="1"/>
            <a:r>
              <a:rPr lang="pt-PT" dirty="0" err="1"/>
              <a:t>Decrease</a:t>
            </a:r>
            <a:r>
              <a:rPr lang="pt-PT" dirty="0"/>
              <a:t> </a:t>
            </a:r>
            <a:r>
              <a:rPr lang="pt-PT" dirty="0" err="1"/>
              <a:t>the</a:t>
            </a:r>
            <a:r>
              <a:rPr lang="pt-PT" dirty="0"/>
              <a:t> </a:t>
            </a:r>
            <a:r>
              <a:rPr lang="pt-PT" dirty="0" err="1"/>
              <a:t>percentages</a:t>
            </a:r>
            <a:r>
              <a:rPr lang="pt-PT" dirty="0"/>
              <a:t> to 1% to </a:t>
            </a:r>
            <a:r>
              <a:rPr lang="pt-PT" dirty="0" err="1"/>
              <a:t>run</a:t>
            </a:r>
            <a:r>
              <a:rPr lang="pt-PT" dirty="0"/>
              <a:t> </a:t>
            </a:r>
            <a:r>
              <a:rPr lang="pt-PT" dirty="0" err="1"/>
              <a:t>multiple</a:t>
            </a:r>
            <a:r>
              <a:rPr lang="pt-PT" dirty="0"/>
              <a:t> </a:t>
            </a:r>
            <a:r>
              <a:rPr lang="pt-PT" dirty="0" err="1"/>
              <a:t>tests</a:t>
            </a:r>
            <a:r>
              <a:rPr lang="pt-PT" dirty="0"/>
              <a:t> </a:t>
            </a:r>
            <a:r>
              <a:rPr lang="pt-PT" dirty="0" err="1"/>
              <a:t>quicly</a:t>
            </a:r>
            <a:r>
              <a:rPr lang="pt-PT" dirty="0"/>
              <a:t>.</a:t>
            </a:r>
          </a:p>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This</a:t>
            </a:r>
            <a:r>
              <a:rPr lang="pt-PT" dirty="0"/>
              <a:t> </a:t>
            </a:r>
            <a:r>
              <a:rPr lang="pt-PT" dirty="0" err="1"/>
              <a:t>function</a:t>
            </a:r>
            <a:r>
              <a:rPr lang="pt-PT" dirty="0"/>
              <a:t> runs 10 times for 14 </a:t>
            </a:r>
            <a:r>
              <a:rPr lang="pt-PT" dirty="0" err="1"/>
              <a:t>degrees</a:t>
            </a:r>
            <a:r>
              <a:rPr lang="pt-PT" dirty="0"/>
              <a:t>.</a:t>
            </a:r>
          </a:p>
          <a:p>
            <a:pPr marL="114300" indent="0">
              <a:buNone/>
            </a:pPr>
            <a:endParaRPr lang="pt-PT" dirty="0"/>
          </a:p>
        </p:txBody>
      </p:sp>
    </p:spTree>
    <p:extLst>
      <p:ext uri="{BB962C8B-B14F-4D97-AF65-F5344CB8AC3E}">
        <p14:creationId xmlns:p14="http://schemas.microsoft.com/office/powerpoint/2010/main" val="13961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a:t>Looping </a:t>
            </a:r>
            <a:r>
              <a:rPr lang="pt-PT" dirty="0" err="1"/>
              <a:t>the</a:t>
            </a:r>
            <a:r>
              <a:rPr lang="pt-PT" dirty="0"/>
              <a:t> </a:t>
            </a:r>
            <a:r>
              <a:rPr lang="pt-PT" dirty="0" err="1"/>
              <a:t>degrees</a:t>
            </a:r>
            <a:r>
              <a:rPr lang="pt-PT" dirty="0"/>
              <a:t>:</a:t>
            </a:r>
          </a:p>
          <a:p>
            <a:pPr lvl="2"/>
            <a:r>
              <a:rPr lang="pt-PT" dirty="0"/>
              <a:t>Increasing the degrees allows more complex relationships to be captured between the features and targets; </a:t>
            </a:r>
          </a:p>
          <a:p>
            <a:pPr lvl="2"/>
            <a:r>
              <a:rPr lang="pt-PT" dirty="0"/>
              <a:t>Higher degree polynomials can better fit complex patterns and capture more complex relationships.</a:t>
            </a:r>
          </a:p>
          <a:p>
            <a:pPr lvl="1"/>
            <a:r>
              <a:rPr lang="pt-PT" dirty="0" err="1"/>
              <a:t>Starts</a:t>
            </a:r>
            <a:r>
              <a:rPr lang="pt-PT" dirty="0"/>
              <a:t> </a:t>
            </a:r>
            <a:r>
              <a:rPr lang="pt-PT" dirty="0" err="1"/>
              <a:t>by</a:t>
            </a:r>
            <a:r>
              <a:rPr lang="pt-PT" dirty="0"/>
              <a:t> </a:t>
            </a:r>
            <a:r>
              <a:rPr lang="pt-PT" dirty="0" err="1"/>
              <a:t>initialiazing</a:t>
            </a:r>
            <a:r>
              <a:rPr lang="pt-PT" dirty="0"/>
              <a:t> some </a:t>
            </a:r>
            <a:r>
              <a:rPr lang="pt-PT" dirty="0" err="1"/>
              <a:t>variables</a:t>
            </a:r>
            <a:r>
              <a:rPr lang="pt-PT" dirty="0"/>
              <a:t> </a:t>
            </a:r>
            <a:r>
              <a:rPr lang="pt-PT" dirty="0" err="1"/>
              <a:t>such</a:t>
            </a:r>
            <a:r>
              <a:rPr lang="pt-PT" dirty="0"/>
              <a:t> as </a:t>
            </a:r>
            <a:r>
              <a:rPr lang="pt-PT" dirty="0" err="1"/>
              <a:t>bestRmse</a:t>
            </a:r>
            <a:r>
              <a:rPr lang="pt-PT" dirty="0"/>
              <a:t>, </a:t>
            </a:r>
            <a:r>
              <a:rPr lang="pt-PT" dirty="0" err="1"/>
              <a:t>bestModel</a:t>
            </a:r>
            <a:r>
              <a:rPr lang="pt-PT" dirty="0"/>
              <a:t>, </a:t>
            </a:r>
            <a:r>
              <a:rPr lang="pt-PT" dirty="0" err="1"/>
              <a:t>bestDegree</a:t>
            </a:r>
            <a:r>
              <a:rPr lang="pt-PT" dirty="0"/>
              <a:t> </a:t>
            </a:r>
            <a:r>
              <a:rPr lang="pt-PT" dirty="0" err="1"/>
              <a:t>and</a:t>
            </a:r>
            <a:r>
              <a:rPr lang="pt-PT" dirty="0"/>
              <a:t> </a:t>
            </a:r>
            <a:r>
              <a:rPr lang="pt-PT" dirty="0" err="1"/>
              <a:t>bestAlpha</a:t>
            </a:r>
            <a:r>
              <a:rPr lang="pt-PT" dirty="0"/>
              <a:t>:</a:t>
            </a:r>
          </a:p>
          <a:p>
            <a:pPr lvl="2"/>
            <a:r>
              <a:rPr lang="pt-PT" dirty="0"/>
              <a:t>Per </a:t>
            </a:r>
            <a:r>
              <a:rPr lang="pt-PT" dirty="0" err="1"/>
              <a:t>loop</a:t>
            </a:r>
            <a:r>
              <a:rPr lang="pt-PT" dirty="0"/>
              <a:t>, </a:t>
            </a:r>
            <a:r>
              <a:rPr lang="pt-PT" dirty="0" err="1"/>
              <a:t>these</a:t>
            </a:r>
            <a:r>
              <a:rPr lang="pt-PT" dirty="0"/>
              <a:t> </a:t>
            </a:r>
            <a:r>
              <a:rPr lang="pt-PT" dirty="0" err="1"/>
              <a:t>variables</a:t>
            </a:r>
            <a:r>
              <a:rPr lang="pt-PT" dirty="0"/>
              <a:t> </a:t>
            </a:r>
            <a:r>
              <a:rPr lang="pt-PT" dirty="0" err="1"/>
              <a:t>will</a:t>
            </a:r>
            <a:r>
              <a:rPr lang="pt-PT" dirty="0"/>
              <a:t> </a:t>
            </a:r>
            <a:r>
              <a:rPr lang="pt-PT" dirty="0" err="1"/>
              <a:t>be</a:t>
            </a:r>
            <a:r>
              <a:rPr lang="pt-PT" dirty="0"/>
              <a:t> </a:t>
            </a:r>
            <a:r>
              <a:rPr lang="pt-PT" dirty="0" err="1"/>
              <a:t>compared</a:t>
            </a:r>
            <a:r>
              <a:rPr lang="pt-PT" dirty="0"/>
              <a:t> </a:t>
            </a:r>
            <a:r>
              <a:rPr lang="pt-PT" dirty="0" err="1"/>
              <a:t>with</a:t>
            </a:r>
            <a:r>
              <a:rPr lang="pt-PT" dirty="0"/>
              <a:t> </a:t>
            </a:r>
            <a:r>
              <a:rPr lang="pt-PT" dirty="0" err="1"/>
              <a:t>the</a:t>
            </a:r>
            <a:r>
              <a:rPr lang="pt-PT" dirty="0"/>
              <a:t> </a:t>
            </a:r>
            <a:r>
              <a:rPr lang="pt-PT" dirty="0" err="1"/>
              <a:t>previous</a:t>
            </a:r>
            <a:r>
              <a:rPr lang="pt-PT" dirty="0"/>
              <a:t> </a:t>
            </a:r>
            <a:r>
              <a:rPr lang="pt-PT" dirty="0" err="1"/>
              <a:t>best</a:t>
            </a:r>
            <a:r>
              <a:rPr lang="pt-PT" dirty="0"/>
              <a:t> </a:t>
            </a:r>
            <a:r>
              <a:rPr lang="pt-PT" dirty="0" err="1"/>
              <a:t>ones</a:t>
            </a:r>
            <a:r>
              <a:rPr lang="pt-PT" dirty="0"/>
              <a:t>, in </a:t>
            </a:r>
            <a:r>
              <a:rPr lang="pt-PT" dirty="0" err="1"/>
              <a:t>order</a:t>
            </a:r>
            <a:r>
              <a:rPr lang="pt-PT" dirty="0"/>
              <a:t> to in </a:t>
            </a:r>
            <a:r>
              <a:rPr lang="pt-PT" dirty="0" err="1"/>
              <a:t>the</a:t>
            </a:r>
            <a:r>
              <a:rPr lang="pt-PT" dirty="0"/>
              <a:t> </a:t>
            </a:r>
            <a:r>
              <a:rPr lang="pt-PT" dirty="0" err="1"/>
              <a:t>end</a:t>
            </a:r>
            <a:r>
              <a:rPr lang="pt-PT" dirty="0"/>
              <a:t> </a:t>
            </a:r>
            <a:r>
              <a:rPr lang="pt-PT" dirty="0" err="1"/>
              <a:t>of</a:t>
            </a:r>
            <a:r>
              <a:rPr lang="pt-PT" dirty="0"/>
              <a:t> </a:t>
            </a:r>
            <a:r>
              <a:rPr lang="pt-PT" dirty="0" err="1"/>
              <a:t>the</a:t>
            </a:r>
            <a:r>
              <a:rPr lang="pt-PT" dirty="0"/>
              <a:t> </a:t>
            </a:r>
            <a:r>
              <a:rPr lang="pt-PT" dirty="0" err="1"/>
              <a:t>cycle</a:t>
            </a:r>
            <a:r>
              <a:rPr lang="pt-PT" dirty="0"/>
              <a:t>, display </a:t>
            </a:r>
            <a:r>
              <a:rPr lang="pt-PT" dirty="0" err="1"/>
              <a:t>the</a:t>
            </a:r>
            <a:r>
              <a:rPr lang="pt-PT" dirty="0"/>
              <a:t> </a:t>
            </a:r>
            <a:r>
              <a:rPr lang="pt-PT" dirty="0" err="1"/>
              <a:t>best</a:t>
            </a:r>
            <a:r>
              <a:rPr lang="pt-PT" dirty="0"/>
              <a:t> </a:t>
            </a:r>
            <a:r>
              <a:rPr lang="pt-PT" dirty="0" err="1"/>
              <a:t>parameters</a:t>
            </a:r>
            <a:r>
              <a:rPr lang="pt-PT" dirty="0"/>
              <a:t> </a:t>
            </a:r>
            <a:r>
              <a:rPr lang="pt-PT" dirty="0" err="1"/>
              <a:t>corresponding</a:t>
            </a:r>
            <a:r>
              <a:rPr lang="pt-PT" dirty="0"/>
              <a:t> to </a:t>
            </a:r>
            <a:r>
              <a:rPr lang="pt-PT" dirty="0" err="1"/>
              <a:t>the</a:t>
            </a:r>
            <a:r>
              <a:rPr lang="pt-PT" dirty="0"/>
              <a:t> </a:t>
            </a:r>
            <a:r>
              <a:rPr lang="pt-PT" dirty="0" err="1"/>
              <a:t>best</a:t>
            </a:r>
            <a:r>
              <a:rPr lang="pt-PT" dirty="0"/>
              <a:t> </a:t>
            </a:r>
            <a:r>
              <a:rPr lang="pt-PT" dirty="0" err="1"/>
              <a:t>performing</a:t>
            </a:r>
            <a:r>
              <a:rPr lang="pt-PT" dirty="0"/>
              <a:t> </a:t>
            </a:r>
            <a:r>
              <a:rPr lang="pt-PT" dirty="0" err="1"/>
              <a:t>model</a:t>
            </a:r>
            <a:r>
              <a:rPr lang="pt-PT" dirty="0"/>
              <a:t>.</a:t>
            </a:r>
          </a:p>
          <a:p>
            <a:pPr marL="114300" indent="0">
              <a:buNone/>
            </a:pPr>
            <a:endParaRPr lang="pt-PT" dirty="0"/>
          </a:p>
        </p:txBody>
      </p:sp>
    </p:spTree>
    <p:extLst>
      <p:ext uri="{BB962C8B-B14F-4D97-AF65-F5344CB8AC3E}">
        <p14:creationId xmlns:p14="http://schemas.microsoft.com/office/powerpoint/2010/main" val="90578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Concerns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Increasing</a:t>
            </a:r>
            <a:r>
              <a:rPr lang="pt-PT" dirty="0"/>
              <a:t> </a:t>
            </a:r>
            <a:r>
              <a:rPr lang="pt-PT" dirty="0" err="1"/>
              <a:t>the</a:t>
            </a:r>
            <a:r>
              <a:rPr lang="pt-PT" dirty="0"/>
              <a:t> </a:t>
            </a:r>
            <a:r>
              <a:rPr lang="pt-PT" dirty="0" err="1"/>
              <a:t>degrees</a:t>
            </a:r>
            <a:r>
              <a:rPr lang="pt-PT" dirty="0"/>
              <a:t>:</a:t>
            </a:r>
          </a:p>
          <a:p>
            <a:pPr lvl="2"/>
            <a:r>
              <a:rPr lang="pt-PT" dirty="0" err="1"/>
              <a:t>Memory</a:t>
            </a:r>
            <a:r>
              <a:rPr lang="pt-PT" dirty="0"/>
              <a:t> </a:t>
            </a:r>
            <a:r>
              <a:rPr lang="pt-PT" dirty="0" err="1"/>
              <a:t>usage</a:t>
            </a:r>
            <a:r>
              <a:rPr lang="pt-PT" dirty="0"/>
              <a:t>: led to a </a:t>
            </a:r>
            <a:r>
              <a:rPr lang="pt-PT" dirty="0" err="1"/>
              <a:t>significant</a:t>
            </a:r>
            <a:r>
              <a:rPr lang="pt-PT" dirty="0"/>
              <a:t> </a:t>
            </a:r>
            <a:r>
              <a:rPr lang="pt-PT" dirty="0" err="1"/>
              <a:t>increase</a:t>
            </a:r>
            <a:r>
              <a:rPr lang="pt-PT" dirty="0"/>
              <a:t> in </a:t>
            </a:r>
            <a:r>
              <a:rPr lang="pt-PT" dirty="0" err="1"/>
              <a:t>the</a:t>
            </a:r>
            <a:r>
              <a:rPr lang="pt-PT" dirty="0"/>
              <a:t> </a:t>
            </a:r>
            <a:r>
              <a:rPr lang="pt-PT" dirty="0" err="1"/>
              <a:t>memory</a:t>
            </a:r>
            <a:r>
              <a:rPr lang="pt-PT" dirty="0"/>
              <a:t> </a:t>
            </a:r>
            <a:r>
              <a:rPr lang="pt-PT" dirty="0" err="1"/>
              <a:t>required</a:t>
            </a:r>
            <a:r>
              <a:rPr lang="pt-PT" dirty="0"/>
              <a:t> to </a:t>
            </a:r>
            <a:r>
              <a:rPr lang="pt-PT" dirty="0" err="1"/>
              <a:t>store</a:t>
            </a:r>
            <a:r>
              <a:rPr lang="pt-PT" dirty="0"/>
              <a:t> </a:t>
            </a:r>
            <a:r>
              <a:rPr lang="pt-PT" dirty="0" err="1"/>
              <a:t>the</a:t>
            </a:r>
            <a:r>
              <a:rPr lang="pt-PT" dirty="0"/>
              <a:t> </a:t>
            </a:r>
            <a:r>
              <a:rPr lang="pt-PT" dirty="0" err="1"/>
              <a:t>expanded</a:t>
            </a:r>
            <a:r>
              <a:rPr lang="pt-PT" dirty="0"/>
              <a:t> </a:t>
            </a:r>
            <a:r>
              <a:rPr lang="pt-PT" dirty="0" err="1"/>
              <a:t>feature</a:t>
            </a:r>
            <a:r>
              <a:rPr lang="pt-PT" dirty="0"/>
              <a:t> </a:t>
            </a:r>
            <a:r>
              <a:rPr lang="pt-PT" dirty="0" err="1"/>
              <a:t>matrix</a:t>
            </a:r>
            <a:r>
              <a:rPr lang="pt-PT" dirty="0"/>
              <a:t>. </a:t>
            </a:r>
            <a:r>
              <a:rPr lang="pt-PT" dirty="0" err="1"/>
              <a:t>It</a:t>
            </a:r>
            <a:r>
              <a:rPr lang="pt-PT" dirty="0"/>
              <a:t> </a:t>
            </a:r>
            <a:r>
              <a:rPr lang="pt-PT" dirty="0" err="1"/>
              <a:t>was</a:t>
            </a:r>
            <a:r>
              <a:rPr lang="pt-PT" dirty="0"/>
              <a:t> </a:t>
            </a:r>
            <a:r>
              <a:rPr lang="pt-PT" dirty="0" err="1"/>
              <a:t>necessary</a:t>
            </a:r>
            <a:r>
              <a:rPr lang="pt-PT" dirty="0"/>
              <a:t> to </a:t>
            </a:r>
            <a:r>
              <a:rPr lang="pt-PT" dirty="0" err="1"/>
              <a:t>decrease</a:t>
            </a:r>
            <a:r>
              <a:rPr lang="pt-PT" dirty="0"/>
              <a:t> </a:t>
            </a:r>
            <a:r>
              <a:rPr lang="pt-PT" dirty="0" err="1"/>
              <a:t>the</a:t>
            </a:r>
            <a:r>
              <a:rPr lang="pt-PT" dirty="0"/>
              <a:t> </a:t>
            </a:r>
            <a:r>
              <a:rPr lang="pt-PT" dirty="0" err="1"/>
              <a:t>degree</a:t>
            </a:r>
            <a:r>
              <a:rPr lang="pt-PT" dirty="0"/>
              <a:t>;</a:t>
            </a:r>
          </a:p>
          <a:p>
            <a:pPr lvl="2"/>
            <a:r>
              <a:rPr lang="pt-PT" dirty="0" err="1"/>
              <a:t>Computational</a:t>
            </a:r>
            <a:r>
              <a:rPr lang="pt-PT" dirty="0"/>
              <a:t> </a:t>
            </a:r>
            <a:r>
              <a:rPr lang="pt-PT" dirty="0" err="1"/>
              <a:t>complexity</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features</a:t>
            </a:r>
            <a:r>
              <a:rPr lang="pt-PT" dirty="0"/>
              <a:t> </a:t>
            </a:r>
            <a:r>
              <a:rPr lang="pt-PT" dirty="0" err="1"/>
              <a:t>generated</a:t>
            </a:r>
            <a:r>
              <a:rPr lang="pt-PT" dirty="0"/>
              <a:t> </a:t>
            </a:r>
            <a:r>
              <a:rPr lang="pt-PT" dirty="0" err="1"/>
              <a:t>by</a:t>
            </a:r>
            <a:r>
              <a:rPr lang="pt-PT" dirty="0"/>
              <a:t> </a:t>
            </a:r>
            <a:r>
              <a:rPr lang="pt-PT" dirty="0" err="1"/>
              <a:t>the</a:t>
            </a:r>
            <a:r>
              <a:rPr lang="pt-PT" dirty="0"/>
              <a:t> </a:t>
            </a:r>
            <a:r>
              <a:rPr lang="pt-PT" dirty="0" err="1"/>
              <a:t>polynomial</a:t>
            </a:r>
            <a:r>
              <a:rPr lang="pt-PT" dirty="0"/>
              <a:t> </a:t>
            </a:r>
            <a:r>
              <a:rPr lang="pt-PT" dirty="0" err="1"/>
              <a:t>transformation</a:t>
            </a:r>
            <a:r>
              <a:rPr lang="pt-PT" dirty="0"/>
              <a:t> </a:t>
            </a:r>
            <a:r>
              <a:rPr lang="pt-PT" dirty="0" err="1"/>
              <a:t>increases</a:t>
            </a:r>
            <a:r>
              <a:rPr lang="pt-PT" dirty="0"/>
              <a:t> </a:t>
            </a:r>
            <a:r>
              <a:rPr lang="pt-PT" dirty="0" err="1"/>
              <a:t>exponentially</a:t>
            </a:r>
            <a:r>
              <a:rPr lang="pt-PT" dirty="0"/>
              <a:t>.</a:t>
            </a:r>
          </a:p>
        </p:txBody>
      </p:sp>
    </p:spTree>
    <p:extLst>
      <p:ext uri="{BB962C8B-B14F-4D97-AF65-F5344CB8AC3E}">
        <p14:creationId xmlns:p14="http://schemas.microsoft.com/office/powerpoint/2010/main" val="144029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66057"/>
            <a:ext cx="8520600" cy="451668"/>
          </a:xfrm>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5042FCAB-C32B-5B99-3CD2-5E50D1998849}"/>
              </a:ext>
            </a:extLst>
          </p:cNvPr>
          <p:cNvSpPr txBox="1">
            <a:spLocks/>
          </p:cNvSpPr>
          <p:nvPr/>
        </p:nvSpPr>
        <p:spPr>
          <a:xfrm>
            <a:off x="464100" y="119744"/>
            <a:ext cx="8520600" cy="105038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Plots for Degree 7</a:t>
            </a:r>
          </a:p>
        </p:txBody>
      </p:sp>
    </p:spTree>
    <p:extLst>
      <p:ext uri="{BB962C8B-B14F-4D97-AF65-F5344CB8AC3E}">
        <p14:creationId xmlns:p14="http://schemas.microsoft.com/office/powerpoint/2010/main" val="11100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635A-223D-844C-EEBA-56AF70B50BEC}"/>
              </a:ext>
            </a:extLst>
          </p:cNvPr>
          <p:cNvSpPr>
            <a:spLocks noGrp="1"/>
          </p:cNvSpPr>
          <p:nvPr>
            <p:ph type="title"/>
          </p:nvPr>
        </p:nvSpPr>
        <p:spPr>
          <a:xfrm>
            <a:off x="311700" y="585107"/>
            <a:ext cx="8520600" cy="432618"/>
          </a:xfrm>
        </p:spPr>
        <p:txBody>
          <a:bodyPr>
            <a:normAutofit fontScale="90000"/>
          </a:bodyPr>
          <a:lstStyle/>
          <a:p>
            <a:r>
              <a:rPr lang="en-US" dirty="0"/>
              <a:t>              Train Plot                vs                  Val Plot</a:t>
            </a:r>
          </a:p>
        </p:txBody>
      </p:sp>
      <p:pic>
        <p:nvPicPr>
          <p:cNvPr id="6" name="Picture 5" descr="A diagram of a graph&#10;&#10;Description automatically generated with medium confidence">
            <a:extLst>
              <a:ext uri="{FF2B5EF4-FFF2-40B4-BE49-F238E27FC236}">
                <a16:creationId xmlns:a16="http://schemas.microsoft.com/office/drawing/2014/main" id="{2939041E-F37C-8390-3E05-612DAB71E743}"/>
              </a:ext>
            </a:extLst>
          </p:cNvPr>
          <p:cNvPicPr>
            <a:picLocks noChangeAspect="1"/>
          </p:cNvPicPr>
          <p:nvPr/>
        </p:nvPicPr>
        <p:blipFill>
          <a:blip r:embed="rId2"/>
          <a:stretch>
            <a:fillRect/>
          </a:stretch>
        </p:blipFill>
        <p:spPr>
          <a:xfrm>
            <a:off x="1" y="1258589"/>
            <a:ext cx="4603246" cy="3299804"/>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934D589A-F407-3398-3AAB-7F550689BA98}"/>
              </a:ext>
            </a:extLst>
          </p:cNvPr>
          <p:cNvPicPr>
            <a:picLocks noChangeAspect="1"/>
          </p:cNvPicPr>
          <p:nvPr/>
        </p:nvPicPr>
        <p:blipFill>
          <a:blip r:embed="rId3"/>
          <a:stretch>
            <a:fillRect/>
          </a:stretch>
        </p:blipFill>
        <p:spPr>
          <a:xfrm>
            <a:off x="4603247" y="1258589"/>
            <a:ext cx="4504195" cy="3299804"/>
          </a:xfrm>
          <a:prstGeom prst="rect">
            <a:avLst/>
          </a:prstGeom>
        </p:spPr>
      </p:pic>
      <p:sp>
        <p:nvSpPr>
          <p:cNvPr id="9" name="Title 1">
            <a:extLst>
              <a:ext uri="{FF2B5EF4-FFF2-40B4-BE49-F238E27FC236}">
                <a16:creationId xmlns:a16="http://schemas.microsoft.com/office/drawing/2014/main" id="{8180884F-C0DA-349B-82FB-B3E81926B897}"/>
              </a:ext>
            </a:extLst>
          </p:cNvPr>
          <p:cNvSpPr txBox="1">
            <a:spLocks/>
          </p:cNvSpPr>
          <p:nvPr/>
        </p:nvSpPr>
        <p:spPr>
          <a:xfrm>
            <a:off x="464100" y="130629"/>
            <a:ext cx="8520600" cy="1039496"/>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Plot for Degree 14</a:t>
            </a:r>
          </a:p>
        </p:txBody>
      </p:sp>
    </p:spTree>
    <p:extLst>
      <p:ext uri="{BB962C8B-B14F-4D97-AF65-F5344CB8AC3E}">
        <p14:creationId xmlns:p14="http://schemas.microsoft.com/office/powerpoint/2010/main" val="330301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identification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Name: Duarte Coelho</a:t>
            </a:r>
            <a:endParaRPr dirty="0"/>
          </a:p>
          <a:p>
            <a:pPr marL="0" lvl="0" indent="0" algn="l" rtl="0">
              <a:spcBef>
                <a:spcPts val="1200"/>
              </a:spcBef>
              <a:spcAft>
                <a:spcPts val="0"/>
              </a:spcAft>
              <a:buNone/>
            </a:pPr>
            <a:r>
              <a:rPr lang="en" dirty="0"/>
              <a:t>Number: 69900</a:t>
            </a:r>
            <a:endParaRPr dirty="0"/>
          </a:p>
          <a:p>
            <a:pPr marL="0" lvl="0" indent="0" algn="l" rtl="0">
              <a:spcBef>
                <a:spcPts val="1200"/>
              </a:spcBef>
              <a:spcAft>
                <a:spcPts val="0"/>
              </a:spcAft>
              <a:buClr>
                <a:schemeClr val="dk1"/>
              </a:buClr>
              <a:buSzPts val="1100"/>
              <a:buFont typeface="Arial"/>
              <a:buNone/>
            </a:pPr>
            <a:r>
              <a:rPr lang="en" dirty="0"/>
              <a:t>Name: Tomás Martins</a:t>
            </a:r>
            <a:endParaRPr dirty="0"/>
          </a:p>
          <a:p>
            <a:pPr marL="0" lvl="0" indent="0" algn="l" rtl="0">
              <a:spcBef>
                <a:spcPts val="1200"/>
              </a:spcBef>
              <a:spcAft>
                <a:spcPts val="0"/>
              </a:spcAft>
              <a:buClr>
                <a:schemeClr val="dk1"/>
              </a:buClr>
              <a:buSzPts val="1100"/>
              <a:buFont typeface="Arial"/>
              <a:buNone/>
            </a:pPr>
            <a:r>
              <a:rPr lang="en" dirty="0"/>
              <a:t>Number: 69898</a:t>
            </a:r>
            <a:endParaRPr dirty="0"/>
          </a:p>
          <a:p>
            <a:pPr marL="0" lvl="0" indent="0" algn="l" rtl="0">
              <a:spcBef>
                <a:spcPts val="1200"/>
              </a:spcBef>
              <a:spcAft>
                <a:spcPts val="0"/>
              </a:spcAft>
              <a:buClr>
                <a:schemeClr val="dk1"/>
              </a:buClr>
              <a:buSzPts val="1100"/>
              <a:buFont typeface="Arial"/>
              <a:buNone/>
            </a:pPr>
            <a:r>
              <a:rPr lang="en" dirty="0"/>
              <a:t>Name: Carlota Gonçalves</a:t>
            </a:r>
            <a:endParaRPr dirty="0"/>
          </a:p>
          <a:p>
            <a:pPr marL="0" lvl="0" indent="0" algn="l" rtl="0">
              <a:spcBef>
                <a:spcPts val="1200"/>
              </a:spcBef>
              <a:spcAft>
                <a:spcPts val="0"/>
              </a:spcAft>
              <a:buClr>
                <a:schemeClr val="dk1"/>
              </a:buClr>
              <a:buSzPts val="1100"/>
              <a:buFont typeface="Arial"/>
              <a:buNone/>
            </a:pPr>
            <a:r>
              <a:rPr lang="en" dirty="0"/>
              <a:t>Number: 69934</a:t>
            </a:r>
            <a:endParaRPr dirty="0"/>
          </a:p>
          <a:p>
            <a:pPr marL="0" lvl="0" indent="0" algn="l" rtl="0">
              <a:spcBef>
                <a:spcPts val="1200"/>
              </a:spcBef>
              <a:spcAft>
                <a:spcPts val="0"/>
              </a:spcAft>
              <a:buNone/>
            </a:pPr>
            <a:r>
              <a:rPr lang="en" dirty="0"/>
              <a:t>Final score: 1.18915</a:t>
            </a:r>
            <a:endParaRPr dirty="0"/>
          </a:p>
          <a:p>
            <a:pPr marL="0" lvl="0" indent="0" algn="l" rtl="0">
              <a:spcBef>
                <a:spcPts val="1200"/>
              </a:spcBef>
              <a:spcAft>
                <a:spcPts val="1200"/>
              </a:spcAft>
              <a:buNone/>
            </a:pPr>
            <a:r>
              <a:rPr lang="en" dirty="0"/>
              <a:t>Leaderboard</a:t>
            </a:r>
            <a:r>
              <a:rPr lang="en-US" dirty="0"/>
              <a:t> private</a:t>
            </a:r>
            <a:r>
              <a:rPr lang="en" dirty="0"/>
              <a:t> ranking: 23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70B3-FDEE-9847-7419-E890DA0B9CF5}"/>
              </a:ext>
            </a:extLst>
          </p:cNvPr>
          <p:cNvSpPr>
            <a:spLocks noGrp="1"/>
          </p:cNvSpPr>
          <p:nvPr>
            <p:ph type="title"/>
          </p:nvPr>
        </p:nvSpPr>
        <p:spPr/>
        <p:txBody>
          <a:bodyPr>
            <a:normAutofit fontScale="90000"/>
          </a:bodyPr>
          <a:lstStyle/>
          <a:p>
            <a:pPr algn="ctr"/>
            <a:r>
              <a:rPr lang="en-US" dirty="0"/>
              <a:t>RMSE Values for Degree 14</a:t>
            </a:r>
          </a:p>
        </p:txBody>
      </p:sp>
      <p:pic>
        <p:nvPicPr>
          <p:cNvPr id="5" name="Picture 4" descr="A screen shot of a computer&#10;&#10;Description automatically generated">
            <a:extLst>
              <a:ext uri="{FF2B5EF4-FFF2-40B4-BE49-F238E27FC236}">
                <a16:creationId xmlns:a16="http://schemas.microsoft.com/office/drawing/2014/main" id="{76239B72-6736-904C-D2A2-16DF0FEF6B41}"/>
              </a:ext>
            </a:extLst>
          </p:cNvPr>
          <p:cNvPicPr>
            <a:picLocks noChangeAspect="1"/>
          </p:cNvPicPr>
          <p:nvPr/>
        </p:nvPicPr>
        <p:blipFill>
          <a:blip r:embed="rId2"/>
          <a:stretch>
            <a:fillRect/>
          </a:stretch>
        </p:blipFill>
        <p:spPr>
          <a:xfrm>
            <a:off x="1462087" y="1170849"/>
            <a:ext cx="6219825" cy="1247775"/>
          </a:xfrm>
          <a:prstGeom prst="rect">
            <a:avLst/>
          </a:prstGeom>
        </p:spPr>
      </p:pic>
      <p:pic>
        <p:nvPicPr>
          <p:cNvPr id="7" name="Picture 6" descr="A black background with white numbers and symbols&#10;&#10;Description automatically generated">
            <a:extLst>
              <a:ext uri="{FF2B5EF4-FFF2-40B4-BE49-F238E27FC236}">
                <a16:creationId xmlns:a16="http://schemas.microsoft.com/office/drawing/2014/main" id="{60E130B3-FED1-3E56-BF54-6DB90A204460}"/>
              </a:ext>
            </a:extLst>
          </p:cNvPr>
          <p:cNvPicPr>
            <a:picLocks noChangeAspect="1"/>
          </p:cNvPicPr>
          <p:nvPr/>
        </p:nvPicPr>
        <p:blipFill>
          <a:blip r:embed="rId3"/>
          <a:stretch>
            <a:fillRect/>
          </a:stretch>
        </p:blipFill>
        <p:spPr>
          <a:xfrm>
            <a:off x="1462087" y="3726055"/>
            <a:ext cx="6219825" cy="877968"/>
          </a:xfrm>
          <a:prstGeom prst="rect">
            <a:avLst/>
          </a:prstGeom>
        </p:spPr>
      </p:pic>
      <p:sp>
        <p:nvSpPr>
          <p:cNvPr id="10" name="Title 1">
            <a:extLst>
              <a:ext uri="{FF2B5EF4-FFF2-40B4-BE49-F238E27FC236}">
                <a16:creationId xmlns:a16="http://schemas.microsoft.com/office/drawing/2014/main" id="{C0E2CD57-6E91-072D-92B5-69FBCE3AFB64}"/>
              </a:ext>
            </a:extLst>
          </p:cNvPr>
          <p:cNvSpPr txBox="1">
            <a:spLocks/>
          </p:cNvSpPr>
          <p:nvPr/>
        </p:nvSpPr>
        <p:spPr>
          <a:xfrm>
            <a:off x="311700" y="310500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RMSE Values for Degree 7</a:t>
            </a:r>
          </a:p>
        </p:txBody>
      </p:sp>
    </p:spTree>
    <p:extLst>
      <p:ext uri="{BB962C8B-B14F-4D97-AF65-F5344CB8AC3E}">
        <p14:creationId xmlns:p14="http://schemas.microsoft.com/office/powerpoint/2010/main" val="36233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As it’s possible to see by the previous images:</a:t>
            </a:r>
          </a:p>
          <a:p>
            <a:pPr lvl="1"/>
            <a:r>
              <a:rPr lang="pt-PT" dirty="0"/>
              <a:t>Comparing the plots degree 7 vs degree 14:</a:t>
            </a:r>
          </a:p>
          <a:p>
            <a:pPr lvl="2"/>
            <a:r>
              <a:rPr lang="pt-PT" dirty="0"/>
              <a:t>In the degree 14 it’s clear to see the curve of the polynomial model, and its precision.</a:t>
            </a:r>
          </a:p>
          <a:p>
            <a:pPr lvl="2"/>
            <a:r>
              <a:rPr lang="pt-PT" dirty="0"/>
              <a:t>At first sight, it’s easy to say that the degree 14 would be the best degree. Running all the degrees with the function, in the end the feedback was precisly that, but let’s now compare the RMSE values.</a:t>
            </a:r>
          </a:p>
          <a:p>
            <a:pPr lvl="1"/>
            <a:r>
              <a:rPr lang="pt-PT" dirty="0"/>
              <a:t>Comparing RMSE values degree 7 vs degree 14:</a:t>
            </a:r>
          </a:p>
          <a:p>
            <a:pPr lvl="2"/>
            <a:r>
              <a:rPr lang="pt-PT" dirty="0"/>
              <a:t>In the degree 14, the RMSE values between training and validation are significantly different. In contrast, for the degree 7 the different is not so significant.</a:t>
            </a:r>
          </a:p>
          <a:p>
            <a:pPr lvl="2"/>
            <a:r>
              <a:rPr lang="pt-PT" dirty="0"/>
              <a:t>Looking at the values, it’s possible to conclude that the degree 14 is overfitting, creating this descrepancy between the RMSE values.</a:t>
            </a:r>
          </a:p>
          <a:p>
            <a:pPr lvl="1"/>
            <a:r>
              <a:rPr lang="pt-PT" dirty="0"/>
              <a:t>Comparing both together:</a:t>
            </a:r>
          </a:p>
          <a:p>
            <a:pPr lvl="2"/>
            <a:r>
              <a:rPr lang="pt-PT" dirty="0"/>
              <a:t>Although the plots are showing that the degree 14 is more precise, looking at the RMSE values proves wrong;</a:t>
            </a:r>
          </a:p>
          <a:p>
            <a:pPr lvl="2"/>
            <a:r>
              <a:rPr lang="pt-PT" dirty="0"/>
              <a:t>The degree 14 is overfitting, concluding that the target degree to choose needs to be in the middle to not have overfitting and at the same time lowering the memory usage.</a:t>
            </a:r>
          </a:p>
        </p:txBody>
      </p:sp>
    </p:spTree>
    <p:extLst>
      <p:ext uri="{BB962C8B-B14F-4D97-AF65-F5344CB8AC3E}">
        <p14:creationId xmlns:p14="http://schemas.microsoft.com/office/powerpoint/2010/main" val="261238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In conclusion, having the memory usage and computational complexity in mind, and after the comparising between an higher degree and a medium one:</a:t>
            </a:r>
          </a:p>
          <a:p>
            <a:pPr lvl="1"/>
            <a:r>
              <a:rPr lang="pt-PT" dirty="0"/>
              <a:t>Although the higher degrees can give a better RMSE value, it might be overfitting, caused bu capturing noise data;</a:t>
            </a:r>
          </a:p>
          <a:p>
            <a:pPr lvl="1"/>
            <a:r>
              <a:rPr lang="pt-PT" dirty="0"/>
              <a:t>Higher degree are increasing the computational complexity by exponential;</a:t>
            </a:r>
          </a:p>
          <a:p>
            <a:pPr lvl="1"/>
            <a:r>
              <a:rPr lang="pt-PT" dirty="0"/>
              <a:t>To have a well-performing polynomial model, it’s needed balancing between those two factors.</a:t>
            </a:r>
          </a:p>
        </p:txBody>
      </p:sp>
    </p:spTree>
    <p:extLst>
      <p:ext uri="{BB962C8B-B14F-4D97-AF65-F5344CB8AC3E}">
        <p14:creationId xmlns:p14="http://schemas.microsoft.com/office/powerpoint/2010/main" val="249215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[2.2]</a:t>
            </a:r>
            <a:endParaRPr dirty="0"/>
          </a:p>
        </p:txBody>
      </p:sp>
    </p:spTree>
    <p:extLst>
      <p:ext uri="{BB962C8B-B14F-4D97-AF65-F5344CB8AC3E}">
        <p14:creationId xmlns:p14="http://schemas.microsoft.com/office/powerpoint/2010/main" val="225096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Look into the polynomial model and compare it with the baseline model:</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371465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a:xfrm>
            <a:off x="311700" y="544285"/>
            <a:ext cx="8520600" cy="473439"/>
          </a:xfrm>
        </p:spPr>
        <p:txBody>
          <a:bodyPr>
            <a:normAutofit fontScale="90000"/>
          </a:bodyPr>
          <a:lstStyle/>
          <a:p>
            <a:r>
              <a:rPr lang="pt-PT" dirty="0"/>
              <a:t>	Train Plot		    vs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
        <p:nvSpPr>
          <p:cNvPr id="3" name="Title 1">
            <a:extLst>
              <a:ext uri="{FF2B5EF4-FFF2-40B4-BE49-F238E27FC236}">
                <a16:creationId xmlns:a16="http://schemas.microsoft.com/office/drawing/2014/main" id="{2FB5AFDC-B5DD-60C2-412E-57959AE97BFC}"/>
              </a:ext>
            </a:extLst>
          </p:cNvPr>
          <p:cNvSpPr txBox="1">
            <a:spLocks/>
          </p:cNvSpPr>
          <p:nvPr/>
        </p:nvSpPr>
        <p:spPr>
          <a:xfrm>
            <a:off x="464100" y="152401"/>
            <a:ext cx="8520600" cy="865323"/>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Baseline Model</a:t>
            </a:r>
          </a:p>
        </p:txBody>
      </p:sp>
    </p:spTree>
    <p:extLst>
      <p:ext uri="{BB962C8B-B14F-4D97-AF65-F5344CB8AC3E}">
        <p14:creationId xmlns:p14="http://schemas.microsoft.com/office/powerpoint/2010/main" val="402462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a:t>
            </a:r>
            <a:r>
              <a:rPr lang="pt-PT" dirty="0" err="1"/>
              <a:t>Train</a:t>
            </a:r>
            <a:r>
              <a:rPr lang="pt-PT" dirty="0"/>
              <a:t> </a:t>
            </a:r>
            <a:r>
              <a:rPr lang="pt-PT" dirty="0" err="1"/>
              <a:t>Plot</a:t>
            </a:r>
            <a:r>
              <a:rPr lang="pt-PT" dirty="0"/>
              <a:t>		    </a:t>
            </a:r>
            <a:r>
              <a:rPr lang="pt-PT" dirty="0" err="1"/>
              <a:t>vs</a:t>
            </a:r>
            <a:r>
              <a:rPr lang="pt-PT" dirty="0"/>
              <a:t>                   </a:t>
            </a:r>
            <a:r>
              <a:rPr lang="pt-PT" dirty="0" err="1"/>
              <a:t>Val</a:t>
            </a:r>
            <a:r>
              <a:rPr lang="pt-PT" dirty="0"/>
              <a:t> </a:t>
            </a:r>
            <a:r>
              <a:rPr lang="pt-PT" dirty="0" err="1"/>
              <a:t>Plot</a:t>
            </a:r>
            <a:endParaRPr lang="pt-PT" dirty="0"/>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69"/>
            <a:ext cx="8520600" cy="98506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Polynomial Regression Model</a:t>
            </a:r>
          </a:p>
        </p:txBody>
      </p:sp>
    </p:spTree>
    <p:extLst>
      <p:ext uri="{BB962C8B-B14F-4D97-AF65-F5344CB8AC3E}">
        <p14:creationId xmlns:p14="http://schemas.microsoft.com/office/powerpoint/2010/main" val="244245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It’s easy to see the main difference between both models:</a:t>
            </a:r>
          </a:p>
          <a:p>
            <a:pPr lvl="2"/>
            <a:r>
              <a:rPr lang="pt-PT" dirty="0"/>
              <a:t>The baseline model is linear, and it’s clear to see the line;</a:t>
            </a:r>
          </a:p>
          <a:p>
            <a:pPr lvl="2"/>
            <a:r>
              <a:rPr lang="pt-PT" dirty="0"/>
              <a:t>The polynomial model is superlinear, and it’s possible to see the curve/diagonal, due to the increasing of the degrees.</a:t>
            </a:r>
          </a:p>
          <a:p>
            <a:pPr lvl="1"/>
            <a:r>
              <a:rPr lang="pt-PT" dirty="0"/>
              <a:t>Precision on the true values:</a:t>
            </a:r>
          </a:p>
          <a:p>
            <a:pPr lvl="2"/>
            <a:r>
              <a:rPr lang="pt-PT" dirty="0"/>
              <a:t>The baseline model is not so precise as it’s possible to see in the plots that the predicted values get “lost” from the true values;</a:t>
            </a:r>
          </a:p>
          <a:p>
            <a:pPr lvl="2"/>
            <a:r>
              <a:rPr lang="pt-PT" dirty="0"/>
              <a:t>The polynomial model is more precise, not having so much values far from the true values.</a:t>
            </a:r>
          </a:p>
        </p:txBody>
      </p:sp>
    </p:spTree>
    <p:extLst>
      <p:ext uri="{BB962C8B-B14F-4D97-AF65-F5344CB8AC3E}">
        <p14:creationId xmlns:p14="http://schemas.microsoft.com/office/powerpoint/2010/main" val="110832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lnSpcReduction="10000"/>
          </a:bodyPr>
          <a:lstStyle/>
          <a:p>
            <a:r>
              <a:rPr lang="pt-PT" dirty="0"/>
              <a:t>Compare the RMSE values:</a:t>
            </a:r>
          </a:p>
          <a:p>
            <a:pPr lvl="1"/>
            <a:r>
              <a:rPr lang="pt-PT" dirty="0"/>
              <a:t>Baseline model RMSE ~= 1.43 vs Polynomial model RMSE ~= 1.22:</a:t>
            </a:r>
          </a:p>
          <a:p>
            <a:pPr lvl="2"/>
            <a:r>
              <a:rPr lang="en-US" dirty="0"/>
              <a:t>This comparison suggests that the polynomial model captures the underlying relationships in the data more effectively;</a:t>
            </a:r>
          </a:p>
          <a:p>
            <a:pPr lvl="2"/>
            <a:r>
              <a:rPr lang="en-US" dirty="0"/>
              <a:t>Both have a well-performing model, since the local values are similar to the ones computed by Kaggle.</a:t>
            </a:r>
          </a:p>
          <a:p>
            <a:r>
              <a:rPr lang="pt-PT" dirty="0"/>
              <a:t>Compare complexity vs precision:</a:t>
            </a:r>
          </a:p>
          <a:p>
            <a:pPr lvl="1"/>
            <a:r>
              <a:rPr lang="en-US" dirty="0"/>
              <a:t>The polynomial model is more complex than the baseline model, as it shows better precision; The increased complexity should be monitored to avoid overfitting, especially if the polynomial degree is high.</a:t>
            </a:r>
          </a:p>
          <a:p>
            <a:r>
              <a:rPr lang="en-US" dirty="0"/>
              <a:t>In conclusion, the polynomial model is better, but it requires a balancing between the complexity and the risk of overfitting. Experimentation and iterative testing are key points for the polynomial model.</a:t>
            </a:r>
            <a:endParaRPr lang="pt-PT" dirty="0"/>
          </a:p>
        </p:txBody>
      </p:sp>
    </p:spTree>
    <p:extLst>
      <p:ext uri="{BB962C8B-B14F-4D97-AF65-F5344CB8AC3E}">
        <p14:creationId xmlns:p14="http://schemas.microsoft.com/office/powerpoint/2010/main" val="205708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[3.1]</a:t>
            </a:r>
            <a:endParaRPr dirty="0"/>
          </a:p>
        </p:txBody>
      </p:sp>
    </p:spTree>
    <p:extLst>
      <p:ext uri="{BB962C8B-B14F-4D97-AF65-F5344CB8AC3E}">
        <p14:creationId xmlns:p14="http://schemas.microsoft.com/office/powerpoint/2010/main" val="76386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a:t>Verify linear relationships between them;</a:t>
            </a:r>
          </a:p>
          <a:p>
            <a:pPr lvl="1"/>
            <a:r>
              <a:rPr lang="pt-PT" dirty="0"/>
              <a:t>Eliminate the more redundant variables;</a:t>
            </a:r>
          </a:p>
          <a:p>
            <a:pPr lvl="1"/>
            <a:r>
              <a:rPr lang="pt-PT" dirty="0"/>
              <a:t>Check the impact on eliminating each variable on the baseline model.</a:t>
            </a:r>
          </a:p>
        </p:txBody>
      </p:sp>
    </p:spTree>
    <p:extLst>
      <p:ext uri="{BB962C8B-B14F-4D97-AF65-F5344CB8AC3E}">
        <p14:creationId xmlns:p14="http://schemas.microsoft.com/office/powerpoint/2010/main" val="683521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Three topics are visible in the previous correlation map:</a:t>
            </a:r>
          </a:p>
          <a:p>
            <a:pPr lvl="1"/>
            <a:r>
              <a:rPr lang="en-US" dirty="0"/>
              <a:t>x1_initial_position and y1_initial_position have no values/no correlation with other features, so it can be removed;</a:t>
            </a:r>
          </a:p>
          <a:p>
            <a:pPr lvl="1"/>
            <a:r>
              <a:rPr lang="en-US" dirty="0"/>
              <a:t>x3_initial_position and x2_initial_position are highly correlated, so it needs to be removed;</a:t>
            </a:r>
          </a:p>
          <a:p>
            <a:pPr lvl="1"/>
            <a:r>
              <a:rPr lang="en-US" dirty="0"/>
              <a:t>y3_initial_position and y2_initial_position are highly correlated, so it needs to be removed.</a:t>
            </a:r>
          </a:p>
        </p:txBody>
      </p:sp>
      <p:pic>
        <p:nvPicPr>
          <p:cNvPr id="8" name="Picture 7">
            <a:extLst>
              <a:ext uri="{FF2B5EF4-FFF2-40B4-BE49-F238E27FC236}">
                <a16:creationId xmlns:a16="http://schemas.microsoft.com/office/drawing/2014/main" id="{B07BA284-66BA-451A-6083-EEE9B86FEE35}"/>
              </a:ext>
            </a:extLst>
          </p:cNvPr>
          <p:cNvPicPr>
            <a:picLocks noChangeAspect="1"/>
          </p:cNvPicPr>
          <p:nvPr/>
        </p:nvPicPr>
        <p:blipFill>
          <a:blip r:embed="rId2"/>
          <a:stretch>
            <a:fillRect/>
          </a:stretch>
        </p:blipFill>
        <p:spPr>
          <a:xfrm>
            <a:off x="1479160" y="269921"/>
            <a:ext cx="6185679" cy="3202622"/>
          </a:xfrm>
          <a:prstGeom prst="rect">
            <a:avLst/>
          </a:prstGeom>
        </p:spPr>
      </p:pic>
    </p:spTree>
    <p:extLst>
      <p:ext uri="{BB962C8B-B14F-4D97-AF65-F5344CB8AC3E}">
        <p14:creationId xmlns:p14="http://schemas.microsoft.com/office/powerpoint/2010/main" val="234017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x1_initial_position and y1_initial_position removal:</a:t>
            </a:r>
          </a:p>
          <a:p>
            <a:pPr lvl="1"/>
            <a:r>
              <a:rPr lang="en-US" dirty="0"/>
              <a:t>No big changes occurred in the baseline model RMSE values, that would confirm the independence of the eliminated features;</a:t>
            </a:r>
          </a:p>
          <a:p>
            <a:pPr lvl="1"/>
            <a:r>
              <a:rPr lang="en-US" dirty="0"/>
              <a:t>The new training plot is displayed above, with no big changes as well.</a:t>
            </a:r>
          </a:p>
        </p:txBody>
      </p:sp>
      <p:pic>
        <p:nvPicPr>
          <p:cNvPr id="6" name="Picture 5" descr="A comparison of a line graph&#10;&#10;Description automatically generated with medium confidence">
            <a:extLst>
              <a:ext uri="{FF2B5EF4-FFF2-40B4-BE49-F238E27FC236}">
                <a16:creationId xmlns:a16="http://schemas.microsoft.com/office/drawing/2014/main" id="{EE86361A-F26E-2FB5-ADA7-F48BB544579C}"/>
              </a:ext>
            </a:extLst>
          </p:cNvPr>
          <p:cNvPicPr>
            <a:picLocks noChangeAspect="1"/>
          </p:cNvPicPr>
          <p:nvPr/>
        </p:nvPicPr>
        <p:blipFill>
          <a:blip r:embed="rId2"/>
          <a:stretch>
            <a:fillRect/>
          </a:stretch>
        </p:blipFill>
        <p:spPr>
          <a:xfrm>
            <a:off x="3076795" y="293915"/>
            <a:ext cx="2990409" cy="3352883"/>
          </a:xfrm>
          <a:prstGeom prst="rect">
            <a:avLst/>
          </a:prstGeom>
        </p:spPr>
      </p:pic>
    </p:spTree>
    <p:extLst>
      <p:ext uri="{BB962C8B-B14F-4D97-AF65-F5344CB8AC3E}">
        <p14:creationId xmlns:p14="http://schemas.microsoft.com/office/powerpoint/2010/main" val="2299546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589313"/>
            <a:ext cx="8520600" cy="355418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x2_initial_position and y3_initial_position removal:</a:t>
            </a:r>
          </a:p>
          <a:p>
            <a:pPr lvl="1"/>
            <a:r>
              <a:rPr lang="en-US" dirty="0"/>
              <a:t>No big changes occurred in the baseline model RMSE values, that would confirm the model is stable, and suggests that the remaining features are sufficient to capture the essential patterns in the data;</a:t>
            </a:r>
          </a:p>
          <a:p>
            <a:pPr lvl="1"/>
            <a:r>
              <a:rPr lang="en-US" dirty="0"/>
              <a:t>The new training plot is displayed above, with no big changes as well;</a:t>
            </a:r>
          </a:p>
          <a:p>
            <a:pPr lvl="1"/>
            <a:r>
              <a:rPr lang="en-US" dirty="0"/>
              <a:t>The correlation map is no longer showing correlation between features.</a:t>
            </a:r>
          </a:p>
        </p:txBody>
      </p:sp>
      <p:pic>
        <p:nvPicPr>
          <p:cNvPr id="3" name="Picture 2" descr="A group of blue dots with red lines&#10;&#10;Description automatically generated">
            <a:extLst>
              <a:ext uri="{FF2B5EF4-FFF2-40B4-BE49-F238E27FC236}">
                <a16:creationId xmlns:a16="http://schemas.microsoft.com/office/drawing/2014/main" id="{EBA058A2-20DB-D205-8D7A-A7C50076BEF5}"/>
              </a:ext>
            </a:extLst>
          </p:cNvPr>
          <p:cNvPicPr>
            <a:picLocks noChangeAspect="1"/>
          </p:cNvPicPr>
          <p:nvPr/>
        </p:nvPicPr>
        <p:blipFill>
          <a:blip r:embed="rId2"/>
          <a:stretch>
            <a:fillRect/>
          </a:stretch>
        </p:blipFill>
        <p:spPr>
          <a:xfrm>
            <a:off x="495996" y="76200"/>
            <a:ext cx="3449378" cy="3656428"/>
          </a:xfrm>
          <a:prstGeom prst="rect">
            <a:avLst/>
          </a:prstGeom>
        </p:spPr>
      </p:pic>
      <p:pic>
        <p:nvPicPr>
          <p:cNvPr id="7" name="Picture 6" descr="A colorful squares with white and red squares&#10;&#10;Description automatically generated with medium confidence">
            <a:extLst>
              <a:ext uri="{FF2B5EF4-FFF2-40B4-BE49-F238E27FC236}">
                <a16:creationId xmlns:a16="http://schemas.microsoft.com/office/drawing/2014/main" id="{0CDB17EB-932A-4594-5479-67CBE481021B}"/>
              </a:ext>
            </a:extLst>
          </p:cNvPr>
          <p:cNvPicPr>
            <a:picLocks noChangeAspect="1"/>
          </p:cNvPicPr>
          <p:nvPr/>
        </p:nvPicPr>
        <p:blipFill>
          <a:blip r:embed="rId3"/>
          <a:stretch>
            <a:fillRect/>
          </a:stretch>
        </p:blipFill>
        <p:spPr>
          <a:xfrm>
            <a:off x="3945374" y="587106"/>
            <a:ext cx="4936814" cy="2624180"/>
          </a:xfrm>
          <a:prstGeom prst="rect">
            <a:avLst/>
          </a:prstGeom>
        </p:spPr>
      </p:pic>
    </p:spTree>
    <p:extLst>
      <p:ext uri="{BB962C8B-B14F-4D97-AF65-F5344CB8AC3E}">
        <p14:creationId xmlns:p14="http://schemas.microsoft.com/office/powerpoint/2010/main" val="307847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By eliminating the selected features, no big changes occured in the model, plots and RMSE. </a:t>
            </a:r>
          </a:p>
          <a:p>
            <a:r>
              <a:rPr lang="pt-PT" dirty="0"/>
              <a:t>With this there are some positive aspects to conclude:</a:t>
            </a:r>
          </a:p>
          <a:p>
            <a:pPr lvl="1"/>
            <a:r>
              <a:rPr lang="pt-PT" dirty="0"/>
              <a:t>The model proves stability;</a:t>
            </a:r>
          </a:p>
          <a:p>
            <a:pPr lvl="1"/>
            <a:r>
              <a:rPr lang="pt-PT" dirty="0"/>
              <a:t>The model is reducing complexity;</a:t>
            </a:r>
          </a:p>
          <a:p>
            <a:pPr lvl="1"/>
            <a:r>
              <a:rPr lang="pt-PT" dirty="0"/>
              <a:t>The model is focusing on important features;</a:t>
            </a:r>
          </a:p>
          <a:p>
            <a:pPr lvl="1"/>
            <a:r>
              <a:rPr lang="pt-PT" dirty="0"/>
              <a:t>The model is reducing the probability of overfitting.</a:t>
            </a:r>
          </a:p>
          <a:p>
            <a:endParaRPr lang="pt-PT" dirty="0"/>
          </a:p>
        </p:txBody>
      </p:sp>
    </p:spTree>
    <p:extLst>
      <p:ext uri="{BB962C8B-B14F-4D97-AF65-F5344CB8AC3E}">
        <p14:creationId xmlns:p14="http://schemas.microsoft.com/office/powerpoint/2010/main" val="46342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[3.2]</a:t>
            </a:r>
            <a:endParaRPr dirty="0"/>
          </a:p>
        </p:txBody>
      </p:sp>
    </p:spTree>
    <p:extLst>
      <p:ext uri="{BB962C8B-B14F-4D97-AF65-F5344CB8AC3E}">
        <p14:creationId xmlns:p14="http://schemas.microsoft.com/office/powerpoint/2010/main" val="2093372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Apply the reduced features to the polynomial model</a:t>
            </a:r>
          </a:p>
          <a:p>
            <a:r>
              <a:rPr lang="pt-PT" dirty="0"/>
              <a:t>Compare the polynomial model with reduced features and without the reduced features:</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5434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Not reduced features</a:t>
            </a:r>
          </a:p>
        </p:txBody>
      </p:sp>
    </p:spTree>
    <p:extLst>
      <p:ext uri="{BB962C8B-B14F-4D97-AF65-F5344CB8AC3E}">
        <p14:creationId xmlns:p14="http://schemas.microsoft.com/office/powerpoint/2010/main" val="2912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Reduced features</a:t>
            </a:r>
          </a:p>
        </p:txBody>
      </p:sp>
      <p:pic>
        <p:nvPicPr>
          <p:cNvPr id="5" name="Picture 4" descr="A group of blue dots with red lines&#10;&#10;Description automatically generated">
            <a:extLst>
              <a:ext uri="{FF2B5EF4-FFF2-40B4-BE49-F238E27FC236}">
                <a16:creationId xmlns:a16="http://schemas.microsoft.com/office/drawing/2014/main" id="{0E2CE331-A19F-62DC-26BD-601AA879495E}"/>
              </a:ext>
            </a:extLst>
          </p:cNvPr>
          <p:cNvPicPr>
            <a:picLocks noChangeAspect="1"/>
          </p:cNvPicPr>
          <p:nvPr/>
        </p:nvPicPr>
        <p:blipFill>
          <a:blip r:embed="rId2"/>
          <a:stretch>
            <a:fillRect/>
          </a:stretch>
        </p:blipFill>
        <p:spPr>
          <a:xfrm>
            <a:off x="978484" y="1444500"/>
            <a:ext cx="3001419" cy="3352649"/>
          </a:xfrm>
          <a:prstGeom prst="rect">
            <a:avLst/>
          </a:prstGeom>
        </p:spPr>
      </p:pic>
      <p:pic>
        <p:nvPicPr>
          <p:cNvPr id="7" name="Picture 6" descr="A group of blue dots with red line&#10;&#10;Description automatically generated">
            <a:extLst>
              <a:ext uri="{FF2B5EF4-FFF2-40B4-BE49-F238E27FC236}">
                <a16:creationId xmlns:a16="http://schemas.microsoft.com/office/drawing/2014/main" id="{1C7259DB-2832-4E26-647B-EB44BD7A20C0}"/>
              </a:ext>
            </a:extLst>
          </p:cNvPr>
          <p:cNvPicPr>
            <a:picLocks noChangeAspect="1"/>
          </p:cNvPicPr>
          <p:nvPr/>
        </p:nvPicPr>
        <p:blipFill>
          <a:blip r:embed="rId3"/>
          <a:stretch>
            <a:fillRect/>
          </a:stretch>
        </p:blipFill>
        <p:spPr>
          <a:xfrm>
            <a:off x="5268685" y="1444500"/>
            <a:ext cx="2896831" cy="3253975"/>
          </a:xfrm>
          <a:prstGeom prst="rect">
            <a:avLst/>
          </a:prstGeom>
        </p:spPr>
      </p:pic>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spTree>
    <p:extLst>
      <p:ext uri="{BB962C8B-B14F-4D97-AF65-F5344CB8AC3E}">
        <p14:creationId xmlns:p14="http://schemas.microsoft.com/office/powerpoint/2010/main" val="2455592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Polynomial curve/diagonal:</a:t>
            </a:r>
          </a:p>
          <a:p>
            <a:pPr lvl="2"/>
            <a:r>
              <a:rPr lang="pt-PT" dirty="0"/>
              <a:t>It’s easier to identify a clear curve/diagonal on the polynomial model with reduced features.</a:t>
            </a:r>
          </a:p>
          <a:p>
            <a:pPr lvl="1"/>
            <a:r>
              <a:rPr lang="pt-PT" dirty="0"/>
              <a:t>Precision on the true values:</a:t>
            </a:r>
          </a:p>
          <a:p>
            <a:pPr lvl="2"/>
            <a:r>
              <a:rPr lang="pt-PT" dirty="0"/>
              <a:t>The polynomial model with reduced features has more precision, as it’s possible to see that the predicted values are closer to the true ones.</a:t>
            </a:r>
          </a:p>
        </p:txBody>
      </p:sp>
    </p:spTree>
    <p:extLst>
      <p:ext uri="{BB962C8B-B14F-4D97-AF65-F5344CB8AC3E}">
        <p14:creationId xmlns:p14="http://schemas.microsoft.com/office/powerpoint/2010/main" val="26673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a:p>
            <a:pPr lvl="1"/>
            <a:r>
              <a:rPr lang="pt-PT" dirty="0"/>
              <a:t>Look </a:t>
            </a:r>
            <a:r>
              <a:rPr lang="pt-PT" dirty="0" err="1"/>
              <a:t>into</a:t>
            </a:r>
            <a:r>
              <a:rPr lang="pt-PT" dirty="0"/>
              <a:t> </a:t>
            </a:r>
            <a:r>
              <a:rPr lang="pt-PT" dirty="0" err="1"/>
              <a:t>the</a:t>
            </a:r>
            <a:r>
              <a:rPr lang="pt-PT" dirty="0"/>
              <a:t> </a:t>
            </a:r>
            <a:r>
              <a:rPr lang="pt-PT" dirty="0" err="1"/>
              <a:t>dataset</a:t>
            </a:r>
            <a:r>
              <a:rPr lang="pt-PT" dirty="0"/>
              <a:t>, in </a:t>
            </a:r>
            <a:r>
              <a:rPr lang="pt-PT" dirty="0" err="1"/>
              <a:t>order</a:t>
            </a:r>
            <a:r>
              <a:rPr lang="pt-PT" dirty="0"/>
              <a:t> to </a:t>
            </a:r>
            <a:r>
              <a:rPr lang="pt-PT" dirty="0" err="1"/>
              <a:t>understand</a:t>
            </a:r>
            <a:r>
              <a:rPr lang="pt-PT" dirty="0"/>
              <a:t> </a:t>
            </a:r>
            <a:r>
              <a:rPr lang="pt-PT" dirty="0" err="1"/>
              <a:t>the</a:t>
            </a:r>
            <a:r>
              <a:rPr lang="pt-PT" dirty="0"/>
              <a:t> </a:t>
            </a:r>
            <a:r>
              <a:rPr lang="pt-PT" dirty="0" err="1"/>
              <a:t>dataset</a:t>
            </a:r>
            <a:r>
              <a:rPr lang="pt-PT" dirty="0"/>
              <a:t> </a:t>
            </a:r>
            <a:r>
              <a:rPr lang="pt-PT" dirty="0" err="1"/>
              <a:t>and</a:t>
            </a:r>
            <a:r>
              <a:rPr lang="pt-PT" dirty="0"/>
              <a:t> </a:t>
            </a:r>
            <a:r>
              <a:rPr lang="pt-PT" dirty="0" err="1"/>
              <a:t>how</a:t>
            </a:r>
            <a:r>
              <a:rPr lang="pt-PT" dirty="0"/>
              <a:t> </a:t>
            </a:r>
            <a:r>
              <a:rPr lang="pt-PT" dirty="0" err="1"/>
              <a:t>it</a:t>
            </a:r>
            <a:r>
              <a:rPr lang="pt-PT" dirty="0"/>
              <a:t> </a:t>
            </a:r>
            <a:r>
              <a:rPr lang="pt-PT" dirty="0" err="1"/>
              <a:t>reacts</a:t>
            </a:r>
            <a:r>
              <a:rPr lang="pt-PT" dirty="0"/>
              <a:t> for </a:t>
            </a:r>
            <a:r>
              <a:rPr lang="pt-PT" dirty="0" err="1"/>
              <a:t>different</a:t>
            </a:r>
            <a:r>
              <a:rPr lang="pt-PT" dirty="0"/>
              <a:t> </a:t>
            </a:r>
            <a:r>
              <a:rPr lang="pt-PT" dirty="0" err="1"/>
              <a:t>situations</a:t>
            </a:r>
            <a:r>
              <a:rPr lang="pt-PT" dirty="0"/>
              <a:t>;</a:t>
            </a:r>
          </a:p>
          <a:p>
            <a:pPr lvl="1"/>
            <a:r>
              <a:rPr lang="pt-PT" dirty="0" err="1"/>
              <a:t>See</a:t>
            </a:r>
            <a:r>
              <a:rPr lang="pt-PT" dirty="0"/>
              <a:t> </a:t>
            </a:r>
            <a:r>
              <a:rPr lang="pt-PT" dirty="0" err="1"/>
              <a:t>different</a:t>
            </a:r>
            <a:r>
              <a:rPr lang="pt-PT" dirty="0"/>
              <a:t> </a:t>
            </a:r>
            <a:r>
              <a:rPr lang="pt-PT" dirty="0" err="1"/>
              <a:t>trajectories</a:t>
            </a:r>
            <a:r>
              <a:rPr lang="pt-PT" dirty="0"/>
              <a:t>, in </a:t>
            </a:r>
            <a:r>
              <a:rPr lang="pt-PT" dirty="0" err="1"/>
              <a:t>order</a:t>
            </a:r>
            <a:r>
              <a:rPr lang="pt-PT" dirty="0"/>
              <a:t> to </a:t>
            </a:r>
            <a:r>
              <a:rPr lang="pt-PT" dirty="0" err="1"/>
              <a:t>understand</a:t>
            </a:r>
            <a:r>
              <a:rPr lang="pt-PT" dirty="0"/>
              <a:t> </a:t>
            </a:r>
            <a:r>
              <a:rPr lang="pt-PT" dirty="0" err="1"/>
              <a:t>how</a:t>
            </a:r>
            <a:r>
              <a:rPr lang="pt-PT" dirty="0"/>
              <a:t> </a:t>
            </a:r>
            <a:r>
              <a:rPr lang="pt-PT" dirty="0" err="1"/>
              <a:t>the</a:t>
            </a:r>
            <a:r>
              <a:rPr lang="pt-PT" dirty="0"/>
              <a:t> masses move </a:t>
            </a:r>
            <a:r>
              <a:rPr lang="pt-PT" dirty="0" err="1"/>
              <a:t>during</a:t>
            </a:r>
            <a:r>
              <a:rPr lang="pt-PT" dirty="0"/>
              <a:t> time.</a:t>
            </a:r>
          </a:p>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anomalies</a:t>
            </a:r>
            <a:r>
              <a:rPr lang="pt-PT" dirty="0"/>
              <a:t> </a:t>
            </a:r>
            <a:r>
              <a:rPr lang="pt-PT" dirty="0" err="1"/>
              <a:t>or</a:t>
            </a:r>
            <a:r>
              <a:rPr lang="pt-PT" dirty="0"/>
              <a:t> </a:t>
            </a:r>
            <a:r>
              <a:rPr lang="pt-PT" dirty="0" err="1"/>
              <a:t>unnecessary</a:t>
            </a:r>
            <a:r>
              <a:rPr lang="pt-PT" dirty="0"/>
              <a:t> data (i.e.: </a:t>
            </a:r>
            <a:r>
              <a:rPr lang="pt-PT" dirty="0" err="1"/>
              <a:t>collisions</a:t>
            </a:r>
            <a:r>
              <a:rPr lang="pt-PT" dirty="0"/>
              <a:t>, </a:t>
            </a:r>
            <a:r>
              <a:rPr lang="pt-PT" dirty="0" err="1"/>
              <a:t>velocities</a:t>
            </a:r>
            <a:r>
              <a:rPr lang="pt-PT" dirty="0"/>
              <a:t>, </a:t>
            </a:r>
            <a:r>
              <a:rPr lang="pt-PT" dirty="0" err="1"/>
              <a:t>initial</a:t>
            </a:r>
            <a:r>
              <a:rPr lang="pt-PT" dirty="0"/>
              <a:t> </a:t>
            </a:r>
            <a:r>
              <a:rPr lang="pt-PT" dirty="0" err="1"/>
              <a:t>positions</a:t>
            </a:r>
            <a:r>
              <a:rPr lang="pt-PT" dirty="0"/>
              <a:t>);</a:t>
            </a:r>
          </a:p>
          <a:p>
            <a:pPr lvl="1"/>
            <a:r>
              <a:rPr lang="pt-PT" dirty="0" err="1"/>
              <a:t>Make</a:t>
            </a:r>
            <a:r>
              <a:rPr lang="pt-PT" dirty="0"/>
              <a:t> </a:t>
            </a:r>
            <a:r>
              <a:rPr lang="pt-PT" dirty="0" err="1"/>
              <a:t>sure</a:t>
            </a:r>
            <a:r>
              <a:rPr lang="pt-PT" dirty="0"/>
              <a:t> </a:t>
            </a:r>
            <a:r>
              <a:rPr lang="pt-PT" dirty="0" err="1"/>
              <a:t>there</a:t>
            </a:r>
            <a:r>
              <a:rPr lang="pt-PT" dirty="0"/>
              <a:t> no </a:t>
            </a:r>
            <a:r>
              <a:rPr lang="pt-PT" dirty="0" err="1"/>
              <a:t>dependencies</a:t>
            </a:r>
            <a:r>
              <a:rPr lang="pt-PT" dirty="0"/>
              <a:t> </a:t>
            </a:r>
            <a:r>
              <a:rPr lang="pt-PT" dirty="0" err="1"/>
              <a:t>or</a:t>
            </a:r>
            <a:r>
              <a:rPr lang="pt-PT" dirty="0"/>
              <a:t> </a:t>
            </a:r>
            <a:r>
              <a:rPr lang="pt-PT" dirty="0" err="1"/>
              <a:t>duplicated</a:t>
            </a:r>
            <a:r>
              <a:rPr lang="pt-PT" dirty="0"/>
              <a:t> </a:t>
            </a:r>
            <a:r>
              <a:rPr lang="pt-PT" dirty="0" err="1"/>
              <a:t>entries</a:t>
            </a:r>
            <a:r>
              <a:rPr lang="pt-PT" dirty="0"/>
              <a:t>, to do </a:t>
            </a:r>
            <a:r>
              <a:rPr lang="pt-PT" dirty="0" err="1"/>
              <a:t>the</a:t>
            </a:r>
            <a:r>
              <a:rPr lang="pt-PT" dirty="0"/>
              <a:t> </a:t>
            </a:r>
            <a:r>
              <a:rPr lang="pt-PT" dirty="0" err="1"/>
              <a:t>spliting</a:t>
            </a:r>
            <a:r>
              <a:rPr lang="pt-PT" dirty="0"/>
              <a:t>.</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of</a:t>
            </a:r>
            <a:r>
              <a:rPr lang="pt-PT" dirty="0"/>
              <a:t> </a:t>
            </a:r>
            <a:r>
              <a:rPr lang="pt-PT" dirty="0" err="1"/>
              <a:t>each</a:t>
            </a:r>
            <a:r>
              <a:rPr lang="pt-PT" dirty="0"/>
              <a:t> </a:t>
            </a:r>
            <a:r>
              <a:rPr lang="pt-PT" dirty="0" err="1"/>
              <a:t>iteration</a:t>
            </a:r>
            <a:r>
              <a:rPr lang="pt-PT" dirty="0"/>
              <a:t> </a:t>
            </a:r>
            <a:r>
              <a:rPr lang="pt-PT" dirty="0" err="1"/>
              <a:t>of</a:t>
            </a:r>
            <a:r>
              <a:rPr lang="pt-PT" dirty="0"/>
              <a:t> </a:t>
            </a:r>
            <a:r>
              <a:rPr lang="pt-PT" dirty="0" err="1"/>
              <a:t>positions</a:t>
            </a:r>
            <a:r>
              <a:rPr lang="pt-PT" dirty="0"/>
              <a:t>.</a:t>
            </a:r>
          </a:p>
          <a:p>
            <a:r>
              <a:rPr lang="pt-PT" dirty="0"/>
              <a:t>Split </a:t>
            </a:r>
            <a:r>
              <a:rPr lang="pt-PT" dirty="0" err="1"/>
              <a:t>the</a:t>
            </a:r>
            <a:r>
              <a:rPr lang="pt-PT" dirty="0"/>
              <a:t> </a:t>
            </a:r>
            <a:r>
              <a:rPr lang="pt-PT" dirty="0" err="1"/>
              <a:t>dataset</a:t>
            </a:r>
            <a:r>
              <a:rPr lang="pt-PT" dirty="0"/>
              <a:t>:</a:t>
            </a:r>
          </a:p>
          <a:p>
            <a:pPr lvl="1"/>
            <a:r>
              <a:rPr lang="pt-PT" dirty="0"/>
              <a:t>Split </a:t>
            </a:r>
            <a:r>
              <a:rPr lang="pt-PT" dirty="0" err="1"/>
              <a:t>the</a:t>
            </a:r>
            <a:r>
              <a:rPr lang="pt-PT" dirty="0"/>
              <a:t> </a:t>
            </a:r>
            <a:r>
              <a:rPr lang="pt-PT" dirty="0" err="1"/>
              <a:t>dataset</a:t>
            </a:r>
            <a:r>
              <a:rPr lang="pt-PT" dirty="0"/>
              <a:t> </a:t>
            </a:r>
            <a:r>
              <a:rPr lang="pt-PT" dirty="0" err="1"/>
              <a:t>between</a:t>
            </a:r>
            <a:r>
              <a:rPr lang="pt-PT" dirty="0"/>
              <a:t> training </a:t>
            </a:r>
            <a:r>
              <a:rPr lang="pt-PT" dirty="0" err="1"/>
              <a:t>and</a:t>
            </a:r>
            <a:r>
              <a:rPr lang="pt-PT" dirty="0"/>
              <a:t> </a:t>
            </a:r>
            <a:r>
              <a:rPr lang="pt-PT" dirty="0" err="1"/>
              <a:t>validation</a:t>
            </a:r>
            <a:r>
              <a:rPr lang="pt-PT" dirty="0"/>
              <a:t> sets, </a:t>
            </a:r>
            <a:r>
              <a:rPr lang="pt-PT" dirty="0" err="1"/>
              <a:t>with</a:t>
            </a:r>
            <a:r>
              <a:rPr lang="pt-PT" dirty="0"/>
              <a:t> 80% to </a:t>
            </a:r>
            <a:r>
              <a:rPr lang="pt-PT" dirty="0" err="1"/>
              <a:t>train</a:t>
            </a:r>
            <a:r>
              <a:rPr lang="pt-PT" dirty="0"/>
              <a:t> </a:t>
            </a:r>
            <a:r>
              <a:rPr lang="pt-PT" dirty="0" err="1"/>
              <a:t>and</a:t>
            </a:r>
            <a:r>
              <a:rPr lang="pt-PT" dirty="0"/>
              <a:t> 20% to </a:t>
            </a:r>
            <a:r>
              <a:rPr lang="pt-PT" dirty="0" err="1"/>
              <a:t>validate</a:t>
            </a:r>
            <a:r>
              <a:rPr lang="pt-PT" dirty="0"/>
              <a:t>.</a:t>
            </a:r>
          </a:p>
        </p:txBody>
      </p:sp>
    </p:spTree>
    <p:extLst>
      <p:ext uri="{BB962C8B-B14F-4D97-AF65-F5344CB8AC3E}">
        <p14:creationId xmlns:p14="http://schemas.microsoft.com/office/powerpoint/2010/main" val="376775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10000"/>
          </a:bodyPr>
          <a:lstStyle/>
          <a:p>
            <a:r>
              <a:rPr lang="pt-PT" dirty="0"/>
              <a:t>Compare the RMSE values:</a:t>
            </a:r>
          </a:p>
          <a:p>
            <a:pPr lvl="1"/>
            <a:r>
              <a:rPr lang="pt-PT" dirty="0"/>
              <a:t>Polynomial model with reduced features RMSE ~= 1.19 vs Polynomial model without reduced features RMSE ~= 1.22:</a:t>
            </a:r>
          </a:p>
          <a:p>
            <a:pPr lvl="2"/>
            <a:r>
              <a:rPr lang="en-US" dirty="0"/>
              <a:t>This comparison suggests that the polynomial model with reduced features is more effective;</a:t>
            </a:r>
          </a:p>
          <a:p>
            <a:pPr lvl="2"/>
            <a:r>
              <a:rPr lang="en-US" dirty="0"/>
              <a:t>Both have a well-performing model, since the local values are similar to the ones computed by Kaggle.</a:t>
            </a:r>
          </a:p>
          <a:p>
            <a:r>
              <a:rPr lang="pt-PT" dirty="0"/>
              <a:t>Compare complexity vs precision:</a:t>
            </a:r>
          </a:p>
          <a:p>
            <a:pPr lvl="1"/>
            <a:r>
              <a:rPr lang="pt-PT" dirty="0"/>
              <a:t>The complexity is reduced when the non significant features are eliminated;</a:t>
            </a:r>
          </a:p>
          <a:p>
            <a:pPr lvl="1"/>
            <a:r>
              <a:rPr lang="pt-PT" dirty="0"/>
              <a:t>The precision is increased when the non significant features are eliminated.</a:t>
            </a:r>
          </a:p>
          <a:p>
            <a:r>
              <a:rPr lang="en-US" dirty="0"/>
              <a:t>In conclusion:</a:t>
            </a:r>
          </a:p>
          <a:p>
            <a:pPr lvl="1"/>
            <a:r>
              <a:rPr lang="en-US" dirty="0"/>
              <a:t>The features selected to be eliminated were actually non significant features, as we saw that the RMSE value is better;</a:t>
            </a:r>
          </a:p>
          <a:p>
            <a:pPr lvl="1"/>
            <a:r>
              <a:rPr lang="en-US" dirty="0"/>
              <a:t>Reducing the features, it’s reducing the risk of overfitting as well, that allows the degree to be increased to 14;</a:t>
            </a:r>
          </a:p>
          <a:p>
            <a:pPr lvl="1"/>
            <a:r>
              <a:rPr lang="en-US" dirty="0"/>
              <a:t>By reducing the features, it’s reducing the complexity of the model as well, and permitting that the model can use more memory.</a:t>
            </a:r>
          </a:p>
          <a:p>
            <a:pPr lvl="1"/>
            <a:endParaRPr lang="pt-PT" dirty="0"/>
          </a:p>
        </p:txBody>
      </p:sp>
    </p:spTree>
    <p:extLst>
      <p:ext uri="{BB962C8B-B14F-4D97-AF65-F5344CB8AC3E}">
        <p14:creationId xmlns:p14="http://schemas.microsoft.com/office/powerpoint/2010/main" val="2200240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[3.3]</a:t>
            </a:r>
            <a:endParaRPr dirty="0"/>
          </a:p>
        </p:txBody>
      </p:sp>
    </p:spTree>
    <p:extLst>
      <p:ext uri="{BB962C8B-B14F-4D97-AF65-F5344CB8AC3E}">
        <p14:creationId xmlns:p14="http://schemas.microsoft.com/office/powerpoint/2010/main" val="409025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 </a:t>
            </a:r>
          </a:p>
          <a:p>
            <a:pPr lvl="1"/>
            <a:r>
              <a:rPr lang="pt-PT" dirty="0" err="1"/>
              <a:t>Check</a:t>
            </a:r>
            <a:r>
              <a:rPr lang="pt-PT" dirty="0"/>
              <a:t> the impact </a:t>
            </a:r>
            <a:r>
              <a:rPr lang="pt-PT" dirty="0" err="1"/>
              <a:t>on</a:t>
            </a:r>
            <a:r>
              <a:rPr lang="pt-PT" dirty="0"/>
              <a:t> </a:t>
            </a:r>
            <a:r>
              <a:rPr lang="pt-PT" dirty="0" err="1"/>
              <a:t>adding</a:t>
            </a:r>
            <a:r>
              <a:rPr lang="pt-PT" dirty="0"/>
              <a:t> </a:t>
            </a:r>
            <a:r>
              <a:rPr lang="pt-PT" dirty="0" err="1"/>
              <a:t>new</a:t>
            </a:r>
            <a:r>
              <a:rPr lang="pt-PT" dirty="0"/>
              <a:t> </a:t>
            </a:r>
            <a:r>
              <a:rPr lang="pt-PT" dirty="0" err="1"/>
              <a:t>features</a:t>
            </a:r>
            <a:r>
              <a:rPr lang="pt-PT" dirty="0"/>
              <a:t> </a:t>
            </a:r>
            <a:r>
              <a:rPr lang="pt-PT" dirty="0" err="1"/>
              <a:t>on</a:t>
            </a:r>
            <a:r>
              <a:rPr lang="pt-PT" dirty="0"/>
              <a:t> the baseline model.</a:t>
            </a:r>
          </a:p>
        </p:txBody>
      </p:sp>
    </p:spTree>
    <p:extLst>
      <p:ext uri="{BB962C8B-B14F-4D97-AF65-F5344CB8AC3E}">
        <p14:creationId xmlns:p14="http://schemas.microsoft.com/office/powerpoint/2010/main" val="2671300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Relative</a:t>
            </a:r>
            <a:r>
              <a:rPr lang="pt-PT" dirty="0"/>
              <a:t> </a:t>
            </a:r>
            <a:r>
              <a:rPr lang="pt-PT" dirty="0" err="1"/>
              <a:t>positions</a:t>
            </a:r>
            <a:r>
              <a:rPr lang="pt-PT" dirty="0"/>
              <a:t>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Newton </a:t>
            </a:r>
            <a:r>
              <a:rPr lang="pt-PT" dirty="0" err="1"/>
              <a:t>equations</a:t>
            </a:r>
            <a:r>
              <a:rPr lang="pt-PT" dirty="0"/>
              <a:t> </a:t>
            </a:r>
            <a:r>
              <a:rPr lang="pt-PT" dirty="0" err="1"/>
              <a:t>of</a:t>
            </a:r>
            <a:r>
              <a:rPr lang="pt-PT" dirty="0"/>
              <a:t> </a:t>
            </a:r>
            <a:r>
              <a:rPr lang="pt-PT" dirty="0" err="1"/>
              <a:t>motion</a:t>
            </a:r>
            <a:r>
              <a:rPr lang="pt-PT" dirty="0"/>
              <a:t> for </a:t>
            </a:r>
            <a:r>
              <a:rPr lang="pt-PT" dirty="0" err="1"/>
              <a:t>vector</a:t>
            </a:r>
            <a:r>
              <a:rPr lang="pt-PT" dirty="0"/>
              <a:t> </a:t>
            </a:r>
            <a:r>
              <a:rPr lang="pt-PT" dirty="0" err="1"/>
              <a:t>positions</a:t>
            </a:r>
            <a:r>
              <a:rPr lang="pt-PT" dirty="0"/>
              <a:t>:</a:t>
            </a:r>
          </a:p>
        </p:txBody>
      </p:sp>
      <p:pic>
        <p:nvPicPr>
          <p:cNvPr id="5" name="Picture 4">
            <a:extLst>
              <a:ext uri="{FF2B5EF4-FFF2-40B4-BE49-F238E27FC236}">
                <a16:creationId xmlns:a16="http://schemas.microsoft.com/office/drawing/2014/main" id="{3B9AA95C-F313-3D4E-84E2-09F71F90A505}"/>
              </a:ext>
            </a:extLst>
          </p:cNvPr>
          <p:cNvPicPr>
            <a:picLocks noChangeAspect="1"/>
          </p:cNvPicPr>
          <p:nvPr/>
        </p:nvPicPr>
        <p:blipFill>
          <a:blip r:embed="rId2"/>
          <a:stretch>
            <a:fillRect/>
          </a:stretch>
        </p:blipFill>
        <p:spPr>
          <a:xfrm>
            <a:off x="566594" y="2416939"/>
            <a:ext cx="3817951" cy="2019475"/>
          </a:xfrm>
          <a:prstGeom prst="rect">
            <a:avLst/>
          </a:prstGeom>
        </p:spPr>
      </p:pic>
      <p:pic>
        <p:nvPicPr>
          <p:cNvPr id="7" name="Picture 6">
            <a:extLst>
              <a:ext uri="{FF2B5EF4-FFF2-40B4-BE49-F238E27FC236}">
                <a16:creationId xmlns:a16="http://schemas.microsoft.com/office/drawing/2014/main" id="{29D1C04F-9A46-3C57-24E0-263195158A4E}"/>
              </a:ext>
            </a:extLst>
          </p:cNvPr>
          <p:cNvPicPr>
            <a:picLocks noChangeAspect="1"/>
          </p:cNvPicPr>
          <p:nvPr/>
        </p:nvPicPr>
        <p:blipFill>
          <a:blip r:embed="rId3"/>
          <a:stretch>
            <a:fillRect/>
          </a:stretch>
        </p:blipFill>
        <p:spPr>
          <a:xfrm>
            <a:off x="4534646" y="3083746"/>
            <a:ext cx="4042760" cy="685859"/>
          </a:xfrm>
          <a:prstGeom prst="rect">
            <a:avLst/>
          </a:prstGeom>
        </p:spPr>
      </p:pic>
    </p:spTree>
    <p:extLst>
      <p:ext uri="{BB962C8B-B14F-4D97-AF65-F5344CB8AC3E}">
        <p14:creationId xmlns:p14="http://schemas.microsoft.com/office/powerpoint/2010/main" val="227669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Distance</a:t>
            </a:r>
            <a:r>
              <a:rPr lang="pt-PT" dirty="0"/>
              <a:t> </a:t>
            </a:r>
            <a:r>
              <a:rPr lang="pt-PT" dirty="0" err="1"/>
              <a:t>between</a:t>
            </a:r>
            <a:r>
              <a:rPr lang="pt-PT" dirty="0"/>
              <a:t> masses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a:t>
            </a:r>
            <a:r>
              <a:rPr lang="pt-PT" dirty="0" err="1"/>
              <a:t>motion</a:t>
            </a:r>
            <a:r>
              <a:rPr lang="pt-PT" dirty="0"/>
              <a:t> </a:t>
            </a:r>
            <a:r>
              <a:rPr lang="pt-PT" dirty="0" err="1"/>
              <a:t>of</a:t>
            </a:r>
            <a:r>
              <a:rPr lang="pt-PT" dirty="0"/>
              <a:t> </a:t>
            </a:r>
            <a:r>
              <a:rPr lang="pt-PT" dirty="0" err="1"/>
              <a:t>the</a:t>
            </a:r>
            <a:r>
              <a:rPr lang="pt-PT" dirty="0"/>
              <a:t> </a:t>
            </a:r>
            <a:r>
              <a:rPr lang="pt-PT" dirty="0" err="1"/>
              <a:t>planetoid</a:t>
            </a:r>
            <a:r>
              <a:rPr lang="pt-PT" dirty="0"/>
              <a:t>:</a:t>
            </a:r>
          </a:p>
        </p:txBody>
      </p:sp>
      <p:pic>
        <p:nvPicPr>
          <p:cNvPr id="6" name="Picture 5">
            <a:extLst>
              <a:ext uri="{FF2B5EF4-FFF2-40B4-BE49-F238E27FC236}">
                <a16:creationId xmlns:a16="http://schemas.microsoft.com/office/drawing/2014/main" id="{20E16586-784E-7623-13A8-5AD5278AAAF3}"/>
              </a:ext>
            </a:extLst>
          </p:cNvPr>
          <p:cNvPicPr>
            <a:picLocks noChangeAspect="1"/>
          </p:cNvPicPr>
          <p:nvPr/>
        </p:nvPicPr>
        <p:blipFill>
          <a:blip r:embed="rId2"/>
          <a:stretch>
            <a:fillRect/>
          </a:stretch>
        </p:blipFill>
        <p:spPr>
          <a:xfrm>
            <a:off x="311700" y="2423547"/>
            <a:ext cx="3337849" cy="1783235"/>
          </a:xfrm>
          <a:prstGeom prst="rect">
            <a:avLst/>
          </a:prstGeom>
        </p:spPr>
      </p:pic>
      <p:pic>
        <p:nvPicPr>
          <p:cNvPr id="9" name="Picture 8">
            <a:extLst>
              <a:ext uri="{FF2B5EF4-FFF2-40B4-BE49-F238E27FC236}">
                <a16:creationId xmlns:a16="http://schemas.microsoft.com/office/drawing/2014/main" id="{30B260B3-3A07-C873-1DBE-D8F23EBF10F5}"/>
              </a:ext>
            </a:extLst>
          </p:cNvPr>
          <p:cNvPicPr>
            <a:picLocks noChangeAspect="1"/>
          </p:cNvPicPr>
          <p:nvPr/>
        </p:nvPicPr>
        <p:blipFill>
          <a:blip r:embed="rId3"/>
          <a:stretch>
            <a:fillRect/>
          </a:stretch>
        </p:blipFill>
        <p:spPr>
          <a:xfrm>
            <a:off x="3827445" y="3078710"/>
            <a:ext cx="5004855" cy="481066"/>
          </a:xfrm>
          <a:prstGeom prst="rect">
            <a:avLst/>
          </a:prstGeom>
        </p:spPr>
      </p:pic>
    </p:spTree>
    <p:extLst>
      <p:ext uri="{BB962C8B-B14F-4D97-AF65-F5344CB8AC3E}">
        <p14:creationId xmlns:p14="http://schemas.microsoft.com/office/powerpoint/2010/main" val="1536750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err="1"/>
              <a:t>Inverse</a:t>
            </a:r>
            <a:r>
              <a:rPr lang="pt-PT" dirty="0"/>
              <a:t> </a:t>
            </a:r>
            <a:r>
              <a:rPr lang="pt-PT" dirty="0" err="1"/>
              <a:t>and</a:t>
            </a:r>
            <a:r>
              <a:rPr lang="pt-PT" dirty="0"/>
              <a:t> </a:t>
            </a:r>
            <a:r>
              <a:rPr lang="pt-PT" dirty="0" err="1"/>
              <a:t>variance</a:t>
            </a:r>
            <a:r>
              <a:rPr lang="pt-PT" dirty="0"/>
              <a:t> </a:t>
            </a:r>
            <a:r>
              <a:rPr lang="pt-PT" dirty="0" err="1"/>
              <a:t>of</a:t>
            </a:r>
            <a:r>
              <a:rPr lang="pt-PT" dirty="0"/>
              <a:t> </a:t>
            </a:r>
            <a:r>
              <a:rPr lang="pt-PT" dirty="0" err="1"/>
              <a:t>distance</a:t>
            </a:r>
            <a:r>
              <a:rPr lang="pt-PT" dirty="0"/>
              <a:t> </a:t>
            </a:r>
            <a:r>
              <a:rPr lang="pt-PT" dirty="0" err="1"/>
              <a:t>between</a:t>
            </a:r>
            <a:r>
              <a:rPr lang="pt-PT" dirty="0"/>
              <a:t> masses:</a:t>
            </a:r>
          </a:p>
          <a:p>
            <a:pPr lvl="2"/>
            <a:r>
              <a:rPr lang="pt-PT" dirty="0" err="1"/>
              <a:t>These</a:t>
            </a:r>
            <a:r>
              <a:rPr lang="pt-PT" dirty="0"/>
              <a:t> can </a:t>
            </a:r>
            <a:r>
              <a:rPr lang="pt-PT" dirty="0" err="1"/>
              <a:t>help</a:t>
            </a:r>
            <a:r>
              <a:rPr lang="pt-PT" dirty="0"/>
              <a:t> to capture more </a:t>
            </a:r>
            <a:r>
              <a:rPr lang="pt-PT" dirty="0" err="1"/>
              <a:t>complex</a:t>
            </a:r>
            <a:r>
              <a:rPr lang="pt-PT" dirty="0"/>
              <a:t> </a:t>
            </a:r>
            <a:r>
              <a:rPr lang="pt-PT" dirty="0" err="1"/>
              <a:t>relationships</a:t>
            </a:r>
            <a:r>
              <a:rPr lang="pt-PT" dirty="0"/>
              <a:t>.</a:t>
            </a:r>
          </a:p>
        </p:txBody>
      </p:sp>
      <p:pic>
        <p:nvPicPr>
          <p:cNvPr id="5" name="Picture 4">
            <a:extLst>
              <a:ext uri="{FF2B5EF4-FFF2-40B4-BE49-F238E27FC236}">
                <a16:creationId xmlns:a16="http://schemas.microsoft.com/office/drawing/2014/main" id="{9D90F686-C4EA-F882-CC3D-BAB5CE16A9AA}"/>
              </a:ext>
            </a:extLst>
          </p:cNvPr>
          <p:cNvPicPr>
            <a:picLocks noChangeAspect="1"/>
          </p:cNvPicPr>
          <p:nvPr/>
        </p:nvPicPr>
        <p:blipFill>
          <a:blip r:embed="rId2"/>
          <a:stretch>
            <a:fillRect/>
          </a:stretch>
        </p:blipFill>
        <p:spPr>
          <a:xfrm>
            <a:off x="873512" y="2571750"/>
            <a:ext cx="7396976" cy="1191930"/>
          </a:xfrm>
          <a:prstGeom prst="rect">
            <a:avLst/>
          </a:prstGeom>
        </p:spPr>
      </p:pic>
    </p:spTree>
    <p:extLst>
      <p:ext uri="{BB962C8B-B14F-4D97-AF65-F5344CB8AC3E}">
        <p14:creationId xmlns:p14="http://schemas.microsoft.com/office/powerpoint/2010/main" val="122916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err="1"/>
              <a:t>Comparing</a:t>
            </a:r>
            <a:r>
              <a:rPr lang="pt-PT" dirty="0"/>
              <a:t> </a:t>
            </a:r>
            <a:r>
              <a:rPr lang="pt-PT" dirty="0" err="1"/>
              <a:t>the</a:t>
            </a:r>
            <a:r>
              <a:rPr lang="pt-PT" dirty="0"/>
              <a:t> RMSE </a:t>
            </a:r>
            <a:r>
              <a:rPr lang="pt-PT" dirty="0" err="1"/>
              <a:t>values</a:t>
            </a:r>
            <a:r>
              <a:rPr lang="pt-PT" dirty="0"/>
              <a:t>, </a:t>
            </a:r>
            <a:r>
              <a:rPr lang="pt-PT" dirty="0" err="1"/>
              <a:t>it’s</a:t>
            </a:r>
            <a:r>
              <a:rPr lang="pt-PT" dirty="0"/>
              <a:t> clear to </a:t>
            </a:r>
            <a:r>
              <a:rPr lang="pt-PT" dirty="0" err="1"/>
              <a:t>conclude</a:t>
            </a:r>
            <a:r>
              <a:rPr lang="pt-PT" dirty="0"/>
              <a:t> </a:t>
            </a:r>
            <a:r>
              <a:rPr lang="pt-PT" dirty="0" err="1"/>
              <a:t>that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were</a:t>
            </a:r>
            <a:r>
              <a:rPr lang="pt-PT" dirty="0"/>
              <a:t> </a:t>
            </a:r>
            <a:r>
              <a:rPr lang="pt-PT" dirty="0" err="1"/>
              <a:t>able</a:t>
            </a:r>
            <a:r>
              <a:rPr lang="pt-PT" dirty="0"/>
              <a:t> to improve </a:t>
            </a:r>
            <a:r>
              <a:rPr lang="pt-PT" dirty="0" err="1"/>
              <a:t>the</a:t>
            </a:r>
            <a:r>
              <a:rPr lang="pt-PT" dirty="0"/>
              <a:t> </a:t>
            </a:r>
            <a:r>
              <a:rPr lang="pt-PT" dirty="0" err="1"/>
              <a:t>baseline</a:t>
            </a:r>
            <a:r>
              <a:rPr lang="pt-PT" dirty="0"/>
              <a:t> </a:t>
            </a:r>
            <a:r>
              <a:rPr lang="pt-PT" dirty="0" err="1"/>
              <a:t>model</a:t>
            </a:r>
            <a:r>
              <a:rPr lang="pt-PT" dirty="0"/>
              <a:t>. </a:t>
            </a:r>
            <a:r>
              <a:rPr lang="pt-PT" dirty="0" err="1"/>
              <a:t>The</a:t>
            </a:r>
            <a:r>
              <a:rPr lang="pt-PT" dirty="0"/>
              <a:t> </a:t>
            </a:r>
            <a:r>
              <a:rPr lang="pt-PT" dirty="0" err="1"/>
              <a:t>submission</a:t>
            </a:r>
            <a:r>
              <a:rPr lang="pt-PT" dirty="0"/>
              <a:t> </a:t>
            </a:r>
            <a:r>
              <a:rPr lang="pt-PT" dirty="0" err="1"/>
              <a:t>of</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without</a:t>
            </a:r>
            <a:r>
              <a:rPr lang="pt-PT" dirty="0"/>
              <a:t> </a:t>
            </a:r>
            <a:r>
              <a:rPr lang="pt-PT" dirty="0" err="1"/>
              <a:t>new</a:t>
            </a:r>
            <a:r>
              <a:rPr lang="pt-PT" dirty="0"/>
              <a:t> </a:t>
            </a:r>
            <a:r>
              <a:rPr lang="pt-PT" dirty="0" err="1"/>
              <a:t>features</a:t>
            </a:r>
            <a:r>
              <a:rPr lang="pt-PT" dirty="0"/>
              <a:t>, </a:t>
            </a:r>
            <a:r>
              <a:rPr lang="pt-PT" dirty="0" err="1"/>
              <a:t>on</a:t>
            </a:r>
            <a:r>
              <a:rPr lang="pt-PT" dirty="0"/>
              <a:t> </a:t>
            </a:r>
            <a:r>
              <a:rPr lang="pt-PT" dirty="0" err="1"/>
              <a:t>Kaggle</a:t>
            </a:r>
            <a:r>
              <a:rPr lang="pt-PT" dirty="0"/>
              <a:t> </a:t>
            </a:r>
            <a:r>
              <a:rPr lang="pt-PT" dirty="0" err="1"/>
              <a:t>was</a:t>
            </a:r>
            <a:r>
              <a:rPr lang="pt-PT" dirty="0"/>
              <a:t> ~=1.43, </a:t>
            </a:r>
            <a:r>
              <a:rPr lang="pt-PT" dirty="0" err="1"/>
              <a:t>and</a:t>
            </a:r>
            <a:r>
              <a:rPr lang="pt-PT" dirty="0"/>
              <a:t> </a:t>
            </a:r>
            <a:r>
              <a:rPr lang="pt-PT" dirty="0" err="1"/>
              <a:t>the</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~=1.37.</a:t>
            </a:r>
          </a:p>
          <a:p>
            <a:r>
              <a:rPr lang="pt-PT" dirty="0"/>
              <a:t>In </a:t>
            </a:r>
            <a:r>
              <a:rPr lang="pt-PT" dirty="0" err="1"/>
              <a:t>conclusion</a:t>
            </a:r>
            <a:r>
              <a:rPr lang="pt-PT" dirty="0"/>
              <a:t>, </a:t>
            </a:r>
            <a:r>
              <a:rPr lang="pt-PT" dirty="0" err="1"/>
              <a:t>the</a:t>
            </a:r>
            <a:r>
              <a:rPr lang="pt-PT" dirty="0"/>
              <a:t> more </a:t>
            </a:r>
            <a:r>
              <a:rPr lang="pt-PT" dirty="0" err="1"/>
              <a:t>features</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has</a:t>
            </a:r>
            <a:r>
              <a:rPr lang="pt-PT" dirty="0"/>
              <a:t>, </a:t>
            </a:r>
            <a:r>
              <a:rPr lang="pt-PT" dirty="0" err="1"/>
              <a:t>the</a:t>
            </a:r>
            <a:r>
              <a:rPr lang="pt-PT" dirty="0"/>
              <a:t> more precise </a:t>
            </a:r>
            <a:r>
              <a:rPr lang="pt-PT" dirty="0" err="1"/>
              <a:t>it</a:t>
            </a:r>
            <a:r>
              <a:rPr lang="pt-PT" dirty="0"/>
              <a:t> </a:t>
            </a:r>
            <a:r>
              <a:rPr lang="pt-PT" dirty="0" err="1"/>
              <a:t>will</a:t>
            </a:r>
            <a:r>
              <a:rPr lang="pt-PT" dirty="0"/>
              <a:t> </a:t>
            </a:r>
            <a:r>
              <a:rPr lang="pt-PT" dirty="0" err="1"/>
              <a:t>be</a:t>
            </a:r>
            <a:r>
              <a:rPr lang="pt-PT" dirty="0"/>
              <a:t>. </a:t>
            </a:r>
            <a:r>
              <a:rPr lang="pt-PT" dirty="0" err="1"/>
              <a:t>This</a:t>
            </a:r>
            <a:r>
              <a:rPr lang="pt-PT" dirty="0"/>
              <a:t> </a:t>
            </a:r>
            <a:r>
              <a:rPr lang="pt-PT" dirty="0" err="1"/>
              <a:t>occurs</a:t>
            </a:r>
            <a:r>
              <a:rPr lang="pt-PT" dirty="0"/>
              <a:t> </a:t>
            </a:r>
            <a:r>
              <a:rPr lang="pt-PT" dirty="0" err="1"/>
              <a:t>because</a:t>
            </a:r>
            <a:r>
              <a:rPr lang="pt-PT" dirty="0"/>
              <a:t> </a:t>
            </a:r>
            <a:r>
              <a:rPr lang="pt-PT" dirty="0" err="1"/>
              <a:t>the</a:t>
            </a:r>
            <a:r>
              <a:rPr lang="pt-PT" dirty="0"/>
              <a:t> </a:t>
            </a:r>
            <a:r>
              <a:rPr lang="pt-PT" dirty="0" err="1"/>
              <a:t>additional</a:t>
            </a:r>
            <a:r>
              <a:rPr lang="pt-PT" dirty="0"/>
              <a:t> </a:t>
            </a:r>
            <a:r>
              <a:rPr lang="pt-PT" dirty="0" err="1"/>
              <a:t>features</a:t>
            </a:r>
            <a:r>
              <a:rPr lang="pt-PT" dirty="0"/>
              <a:t> can capture more </a:t>
            </a:r>
            <a:r>
              <a:rPr lang="pt-PT" dirty="0" err="1"/>
              <a:t>information</a:t>
            </a:r>
            <a:r>
              <a:rPr lang="pt-PT" dirty="0"/>
              <a:t> </a:t>
            </a:r>
            <a:r>
              <a:rPr lang="pt-PT" dirty="0" err="1"/>
              <a:t>and</a:t>
            </a:r>
            <a:r>
              <a:rPr lang="pt-PT" dirty="0"/>
              <a:t> </a:t>
            </a:r>
            <a:r>
              <a:rPr lang="pt-PT" dirty="0" err="1"/>
              <a:t>patterns</a:t>
            </a:r>
            <a:r>
              <a:rPr lang="pt-PT" dirty="0"/>
              <a:t> in </a:t>
            </a:r>
            <a:r>
              <a:rPr lang="pt-PT" dirty="0" err="1"/>
              <a:t>the</a:t>
            </a:r>
            <a:r>
              <a:rPr lang="pt-PT" dirty="0"/>
              <a:t> data, </a:t>
            </a:r>
            <a:r>
              <a:rPr lang="pt-PT" dirty="0" err="1"/>
              <a:t>which</a:t>
            </a:r>
            <a:r>
              <a:rPr lang="pt-PT" dirty="0"/>
              <a:t> leads to </a:t>
            </a:r>
            <a:r>
              <a:rPr lang="pt-PT" dirty="0" err="1"/>
              <a:t>better</a:t>
            </a:r>
            <a:r>
              <a:rPr lang="pt-PT" dirty="0"/>
              <a:t> </a:t>
            </a:r>
            <a:r>
              <a:rPr lang="pt-PT" dirty="0" err="1"/>
              <a:t>predictions</a:t>
            </a:r>
            <a:r>
              <a:rPr lang="pt-PT" dirty="0"/>
              <a:t> (</a:t>
            </a:r>
            <a:r>
              <a:rPr lang="pt-PT" dirty="0" err="1"/>
              <a:t>better</a:t>
            </a:r>
            <a:r>
              <a:rPr lang="pt-PT" dirty="0"/>
              <a:t> RMSE </a:t>
            </a:r>
            <a:r>
              <a:rPr lang="pt-PT" dirty="0" err="1"/>
              <a:t>values</a:t>
            </a:r>
            <a:r>
              <a:rPr lang="pt-PT" dirty="0"/>
              <a:t>).</a:t>
            </a:r>
          </a:p>
        </p:txBody>
      </p:sp>
    </p:spTree>
    <p:extLst>
      <p:ext uri="{BB962C8B-B14F-4D97-AF65-F5344CB8AC3E}">
        <p14:creationId xmlns:p14="http://schemas.microsoft.com/office/powerpoint/2010/main" val="3144099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[3.4]</a:t>
            </a:r>
            <a:endParaRPr dirty="0"/>
          </a:p>
        </p:txBody>
      </p:sp>
    </p:spTree>
    <p:extLst>
      <p:ext uri="{BB962C8B-B14F-4D97-AF65-F5344CB8AC3E}">
        <p14:creationId xmlns:p14="http://schemas.microsoft.com/office/powerpoint/2010/main" val="263485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[3.4]</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Apply</a:t>
            </a:r>
            <a:r>
              <a:rPr lang="pt-PT" dirty="0"/>
              <a:t> </a:t>
            </a:r>
            <a:r>
              <a:rPr lang="pt-PT" dirty="0" err="1"/>
              <a:t>the</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endParaRPr lang="pt-PT" dirty="0"/>
          </a:p>
          <a:p>
            <a:r>
              <a:rPr lang="pt-PT" dirty="0"/>
              <a:t>Compare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r>
              <a:rPr lang="pt-PT" dirty="0"/>
              <a:t> </a:t>
            </a:r>
            <a:r>
              <a:rPr lang="pt-PT" dirty="0" err="1"/>
              <a:t>and</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a:t>
            </a:r>
          </a:p>
          <a:p>
            <a:pPr lvl="1"/>
            <a:r>
              <a:rPr lang="pt-PT" dirty="0"/>
              <a:t>Compare </a:t>
            </a:r>
            <a:r>
              <a:rPr lang="pt-PT" dirty="0" err="1"/>
              <a:t>plots</a:t>
            </a:r>
            <a:r>
              <a:rPr lang="pt-PT" dirty="0"/>
              <a:t>;</a:t>
            </a:r>
          </a:p>
          <a:p>
            <a:pPr lvl="1"/>
            <a:r>
              <a:rPr lang="pt-PT" dirty="0"/>
              <a:t>Compare RMSE </a:t>
            </a:r>
            <a:r>
              <a:rPr lang="pt-PT" dirty="0" err="1"/>
              <a:t>values</a:t>
            </a:r>
            <a:r>
              <a:rPr lang="pt-PT" dirty="0"/>
              <a:t>;</a:t>
            </a:r>
          </a:p>
          <a:p>
            <a:pPr lvl="1"/>
            <a:r>
              <a:rPr lang="pt-PT" dirty="0"/>
              <a:t>Compare </a:t>
            </a:r>
            <a:r>
              <a:rPr lang="pt-PT" dirty="0" err="1"/>
              <a:t>complexity</a:t>
            </a:r>
            <a:r>
              <a:rPr lang="pt-PT" dirty="0"/>
              <a:t> </a:t>
            </a:r>
            <a:r>
              <a:rPr lang="pt-PT" dirty="0" err="1"/>
              <a:t>vs</a:t>
            </a:r>
            <a:r>
              <a:rPr lang="pt-PT" dirty="0"/>
              <a:t> </a:t>
            </a:r>
            <a:r>
              <a:rPr lang="pt-PT" dirty="0" err="1"/>
              <a:t>precision</a:t>
            </a:r>
            <a:r>
              <a:rPr lang="pt-PT" dirty="0"/>
              <a:t>.</a:t>
            </a:r>
          </a:p>
          <a:p>
            <a:r>
              <a:rPr lang="pt-PT" dirty="0"/>
              <a:t>Compare </a:t>
            </a:r>
            <a:r>
              <a:rPr lang="pt-PT" dirty="0" err="1"/>
              <a:t>polynomial</a:t>
            </a:r>
            <a:r>
              <a:rPr lang="pt-PT" dirty="0"/>
              <a:t> </a:t>
            </a:r>
            <a:r>
              <a:rPr lang="pt-PT" dirty="0" err="1"/>
              <a:t>model</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 </a:t>
            </a:r>
            <a:r>
              <a:rPr lang="pt-PT" dirty="0" err="1"/>
              <a:t>and</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endParaRPr lang="pt-PT" dirty="0"/>
          </a:p>
          <a:p>
            <a:endParaRPr lang="pt-PT" dirty="0"/>
          </a:p>
        </p:txBody>
      </p:sp>
    </p:spTree>
    <p:extLst>
      <p:ext uri="{BB962C8B-B14F-4D97-AF65-F5344CB8AC3E}">
        <p14:creationId xmlns:p14="http://schemas.microsoft.com/office/powerpoint/2010/main" val="135485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 </a:t>
            </a:r>
            <a:r>
              <a:rPr lang="pt-PT" dirty="0" err="1"/>
              <a:t>new</a:t>
            </a:r>
            <a:r>
              <a:rPr lang="pt-PT" dirty="0"/>
              <a:t> </a:t>
            </a:r>
            <a:r>
              <a:rPr lang="pt-PT" dirty="0" err="1"/>
              <a:t>features</a:t>
            </a:r>
            <a:endParaRPr lang="pt-PT" dirty="0"/>
          </a:p>
        </p:txBody>
      </p:sp>
    </p:spTree>
    <p:extLst>
      <p:ext uri="{BB962C8B-B14F-4D97-AF65-F5344CB8AC3E}">
        <p14:creationId xmlns:p14="http://schemas.microsoft.com/office/powerpoint/2010/main" val="7650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a:xfrm>
            <a:off x="311700" y="1152475"/>
            <a:ext cx="8520600" cy="3744580"/>
          </a:xfrm>
        </p:spPr>
        <p:txBody>
          <a:bodyPr>
            <a:normAutofit/>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p:txBody>
      </p:sp>
      <p:pic>
        <p:nvPicPr>
          <p:cNvPr id="5" name="Picture 4">
            <a:extLst>
              <a:ext uri="{FF2B5EF4-FFF2-40B4-BE49-F238E27FC236}">
                <a16:creationId xmlns:a16="http://schemas.microsoft.com/office/drawing/2014/main" id="{BF729F78-9E1B-5E3A-734D-E9CBCD656D7A}"/>
              </a:ext>
            </a:extLst>
          </p:cNvPr>
          <p:cNvPicPr>
            <a:picLocks noChangeAspect="1"/>
          </p:cNvPicPr>
          <p:nvPr/>
        </p:nvPicPr>
        <p:blipFill>
          <a:blip r:embed="rId2"/>
          <a:stretch>
            <a:fillRect/>
          </a:stretch>
        </p:blipFill>
        <p:spPr>
          <a:xfrm>
            <a:off x="489856" y="1633600"/>
            <a:ext cx="2501731" cy="1876299"/>
          </a:xfrm>
          <a:prstGeom prst="rect">
            <a:avLst/>
          </a:prstGeom>
        </p:spPr>
      </p:pic>
      <p:pic>
        <p:nvPicPr>
          <p:cNvPr id="7" name="Picture 6">
            <a:extLst>
              <a:ext uri="{FF2B5EF4-FFF2-40B4-BE49-F238E27FC236}">
                <a16:creationId xmlns:a16="http://schemas.microsoft.com/office/drawing/2014/main" id="{9BA1C3FB-6A4D-DF08-2535-6CF5F312B9FE}"/>
              </a:ext>
            </a:extLst>
          </p:cNvPr>
          <p:cNvPicPr>
            <a:picLocks noChangeAspect="1"/>
          </p:cNvPicPr>
          <p:nvPr/>
        </p:nvPicPr>
        <p:blipFill>
          <a:blip r:embed="rId3"/>
          <a:stretch>
            <a:fillRect/>
          </a:stretch>
        </p:blipFill>
        <p:spPr>
          <a:xfrm>
            <a:off x="6157757" y="1152475"/>
            <a:ext cx="2496387" cy="1872290"/>
          </a:xfrm>
          <a:prstGeom prst="rect">
            <a:avLst/>
          </a:prstGeom>
        </p:spPr>
      </p:pic>
      <p:pic>
        <p:nvPicPr>
          <p:cNvPr id="9" name="Picture 8">
            <a:extLst>
              <a:ext uri="{FF2B5EF4-FFF2-40B4-BE49-F238E27FC236}">
                <a16:creationId xmlns:a16="http://schemas.microsoft.com/office/drawing/2014/main" id="{8A6E5922-E459-6BD6-56E6-CAB9AE0B24FE}"/>
              </a:ext>
            </a:extLst>
          </p:cNvPr>
          <p:cNvPicPr>
            <a:picLocks noChangeAspect="1"/>
          </p:cNvPicPr>
          <p:nvPr/>
        </p:nvPicPr>
        <p:blipFill>
          <a:blip r:embed="rId4"/>
          <a:stretch>
            <a:fillRect/>
          </a:stretch>
        </p:blipFill>
        <p:spPr>
          <a:xfrm>
            <a:off x="6157757" y="3024765"/>
            <a:ext cx="2496387" cy="1872290"/>
          </a:xfrm>
          <a:prstGeom prst="rect">
            <a:avLst/>
          </a:prstGeom>
        </p:spPr>
      </p:pic>
      <p:pic>
        <p:nvPicPr>
          <p:cNvPr id="11" name="Picture 10">
            <a:extLst>
              <a:ext uri="{FF2B5EF4-FFF2-40B4-BE49-F238E27FC236}">
                <a16:creationId xmlns:a16="http://schemas.microsoft.com/office/drawing/2014/main" id="{9A2AA816-3EBE-9A75-65D9-8CBBF4D44B10}"/>
              </a:ext>
            </a:extLst>
          </p:cNvPr>
          <p:cNvPicPr>
            <a:picLocks noChangeAspect="1"/>
          </p:cNvPicPr>
          <p:nvPr/>
        </p:nvPicPr>
        <p:blipFill>
          <a:blip r:embed="rId5"/>
          <a:stretch>
            <a:fillRect/>
          </a:stretch>
        </p:blipFill>
        <p:spPr>
          <a:xfrm>
            <a:off x="2830670" y="1633599"/>
            <a:ext cx="2501732" cy="1876299"/>
          </a:xfrm>
          <a:prstGeom prst="rect">
            <a:avLst/>
          </a:prstGeom>
        </p:spPr>
      </p:pic>
    </p:spTree>
    <p:extLst>
      <p:ext uri="{BB962C8B-B14F-4D97-AF65-F5344CB8AC3E}">
        <p14:creationId xmlns:p14="http://schemas.microsoft.com/office/powerpoint/2010/main" val="3177827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With new features</a:t>
            </a:r>
          </a:p>
        </p:txBody>
      </p:sp>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pic>
        <p:nvPicPr>
          <p:cNvPr id="4" name="Picture 3">
            <a:extLst>
              <a:ext uri="{FF2B5EF4-FFF2-40B4-BE49-F238E27FC236}">
                <a16:creationId xmlns:a16="http://schemas.microsoft.com/office/drawing/2014/main" id="{AC8F1753-E8C4-9AB7-981A-2B6EAADB237A}"/>
              </a:ext>
            </a:extLst>
          </p:cNvPr>
          <p:cNvPicPr>
            <a:picLocks noChangeAspect="1"/>
          </p:cNvPicPr>
          <p:nvPr/>
        </p:nvPicPr>
        <p:blipFill>
          <a:blip r:embed="rId2"/>
          <a:stretch>
            <a:fillRect/>
          </a:stretch>
        </p:blipFill>
        <p:spPr>
          <a:xfrm>
            <a:off x="929677" y="1397619"/>
            <a:ext cx="3010421" cy="3419445"/>
          </a:xfrm>
          <a:prstGeom prst="rect">
            <a:avLst/>
          </a:prstGeom>
        </p:spPr>
      </p:pic>
      <p:pic>
        <p:nvPicPr>
          <p:cNvPr id="9" name="Picture 8">
            <a:extLst>
              <a:ext uri="{FF2B5EF4-FFF2-40B4-BE49-F238E27FC236}">
                <a16:creationId xmlns:a16="http://schemas.microsoft.com/office/drawing/2014/main" id="{B3082B40-C71C-41CD-3A99-43AC7AA58DA8}"/>
              </a:ext>
            </a:extLst>
          </p:cNvPr>
          <p:cNvPicPr>
            <a:picLocks noChangeAspect="1"/>
          </p:cNvPicPr>
          <p:nvPr/>
        </p:nvPicPr>
        <p:blipFill>
          <a:blip r:embed="rId3"/>
          <a:stretch>
            <a:fillRect/>
          </a:stretch>
        </p:blipFill>
        <p:spPr>
          <a:xfrm>
            <a:off x="5367454" y="1304075"/>
            <a:ext cx="3010420" cy="3365308"/>
          </a:xfrm>
          <a:prstGeom prst="rect">
            <a:avLst/>
          </a:prstGeom>
        </p:spPr>
      </p:pic>
    </p:spTree>
    <p:extLst>
      <p:ext uri="{BB962C8B-B14F-4D97-AF65-F5344CB8AC3E}">
        <p14:creationId xmlns:p14="http://schemas.microsoft.com/office/powerpoint/2010/main" val="1984366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a:bodyPr>
          <a:lstStyle/>
          <a:p>
            <a:r>
              <a:rPr lang="pt-PT" dirty="0"/>
              <a:t>Compare the plots:</a:t>
            </a:r>
          </a:p>
          <a:p>
            <a:pPr lvl="1"/>
            <a:r>
              <a:rPr lang="pt-PT" dirty="0"/>
              <a:t>Spread:</a:t>
            </a:r>
          </a:p>
          <a:p>
            <a:pPr lvl="2"/>
            <a:r>
              <a:rPr lang="pt-PT" dirty="0" err="1"/>
              <a:t>The</a:t>
            </a:r>
            <a:r>
              <a:rPr lang="pt-PT" dirty="0"/>
              <a:t> </a:t>
            </a:r>
            <a:r>
              <a:rPr lang="pt-PT" dirty="0" err="1"/>
              <a:t>plot</a:t>
            </a:r>
            <a:r>
              <a:rPr lang="pt-PT" dirty="0"/>
              <a:t> for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spreaded</a:t>
            </a:r>
            <a:r>
              <a:rPr lang="pt-PT" dirty="0"/>
              <a:t> </a:t>
            </a:r>
            <a:r>
              <a:rPr lang="pt-PT" dirty="0" err="1"/>
              <a:t>along</a:t>
            </a:r>
            <a:r>
              <a:rPr lang="pt-PT" dirty="0"/>
              <a:t> </a:t>
            </a:r>
            <a:r>
              <a:rPr lang="pt-PT" dirty="0" err="1"/>
              <a:t>the</a:t>
            </a:r>
            <a:r>
              <a:rPr lang="pt-PT" dirty="0"/>
              <a:t> diagonal (</a:t>
            </a:r>
            <a:r>
              <a:rPr lang="pt-PT" dirty="0" err="1"/>
              <a:t>true</a:t>
            </a:r>
            <a:r>
              <a:rPr lang="pt-PT" dirty="0"/>
              <a:t> </a:t>
            </a:r>
            <a:r>
              <a:rPr lang="pt-PT" dirty="0" err="1"/>
              <a:t>values</a:t>
            </a:r>
            <a:r>
              <a:rPr lang="pt-PT" dirty="0"/>
              <a:t>). In </a:t>
            </a:r>
            <a:r>
              <a:rPr lang="pt-PT" dirty="0" err="1"/>
              <a:t>contrast</a:t>
            </a:r>
            <a:r>
              <a:rPr lang="pt-PT" dirty="0"/>
              <a:t>, </a:t>
            </a:r>
            <a:r>
              <a:rPr lang="pt-PT" dirty="0" err="1"/>
              <a:t>the</a:t>
            </a:r>
            <a:r>
              <a:rPr lang="pt-PT" dirty="0"/>
              <a:t> </a:t>
            </a:r>
            <a:r>
              <a:rPr lang="pt-PT" dirty="0" err="1"/>
              <a:t>polynomial</a:t>
            </a:r>
            <a:r>
              <a:rPr lang="pt-PT" dirty="0"/>
              <a:t> </a:t>
            </a:r>
            <a:r>
              <a:rPr lang="pt-PT" dirty="0" err="1"/>
              <a:t>model</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compact</a:t>
            </a:r>
            <a:r>
              <a:rPr lang="pt-PT" dirty="0"/>
              <a:t> in </a:t>
            </a:r>
            <a:r>
              <a:rPr lang="pt-PT" dirty="0" err="1"/>
              <a:t>one</a:t>
            </a:r>
            <a:r>
              <a:rPr lang="pt-PT" dirty="0"/>
              <a:t> </a:t>
            </a:r>
            <a:r>
              <a:rPr lang="pt-PT" dirty="0" err="1"/>
              <a:t>point</a:t>
            </a:r>
            <a:r>
              <a:rPr lang="pt-PT" dirty="0"/>
              <a:t> </a:t>
            </a:r>
            <a:r>
              <a:rPr lang="pt-PT" dirty="0" err="1"/>
              <a:t>of</a:t>
            </a:r>
            <a:r>
              <a:rPr lang="pt-PT" dirty="0"/>
              <a:t> </a:t>
            </a:r>
            <a:r>
              <a:rPr lang="pt-PT" dirty="0" err="1"/>
              <a:t>the</a:t>
            </a:r>
            <a:r>
              <a:rPr lang="pt-PT" dirty="0"/>
              <a:t> diagonal. </a:t>
            </a:r>
            <a:r>
              <a:rPr lang="pt-PT" dirty="0" err="1"/>
              <a:t>The</a:t>
            </a:r>
            <a:r>
              <a:rPr lang="pt-PT" dirty="0"/>
              <a:t> curve </a:t>
            </a:r>
            <a:r>
              <a:rPr lang="pt-PT" dirty="0" err="1"/>
              <a:t>is</a:t>
            </a:r>
            <a:r>
              <a:rPr lang="pt-PT" dirty="0"/>
              <a:t> more </a:t>
            </a:r>
            <a:r>
              <a:rPr lang="pt-PT" dirty="0" err="1"/>
              <a:t>visible</a:t>
            </a:r>
            <a:r>
              <a:rPr lang="pt-PT" dirty="0"/>
              <a:t> </a:t>
            </a:r>
            <a:r>
              <a:rPr lang="pt-PT" dirty="0" err="1"/>
              <a:t>when</a:t>
            </a:r>
            <a:r>
              <a:rPr lang="pt-PT" dirty="0"/>
              <a:t> </a:t>
            </a:r>
            <a:r>
              <a:rPr lang="pt-PT" dirty="0" err="1"/>
              <a:t>adding</a:t>
            </a:r>
            <a:r>
              <a:rPr lang="pt-PT" dirty="0"/>
              <a:t> </a:t>
            </a:r>
            <a:r>
              <a:rPr lang="pt-PT" dirty="0" err="1"/>
              <a:t>the</a:t>
            </a:r>
            <a:r>
              <a:rPr lang="pt-PT" dirty="0"/>
              <a:t> </a:t>
            </a:r>
            <a:r>
              <a:rPr lang="pt-PT" dirty="0" err="1"/>
              <a:t>new</a:t>
            </a:r>
            <a:r>
              <a:rPr lang="pt-PT" dirty="0"/>
              <a:t> </a:t>
            </a:r>
            <a:r>
              <a:rPr lang="pt-PT" dirty="0" err="1"/>
              <a:t>features</a:t>
            </a:r>
            <a:r>
              <a:rPr lang="pt-PT" dirty="0"/>
              <a:t>;</a:t>
            </a:r>
          </a:p>
          <a:p>
            <a:pPr lvl="2"/>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a:t>
            </a:r>
            <a:r>
              <a:rPr lang="pt-PT" dirty="0" err="1"/>
              <a:t>able</a:t>
            </a:r>
            <a:r>
              <a:rPr lang="pt-PT" dirty="0"/>
              <a:t> to capture more </a:t>
            </a:r>
            <a:r>
              <a:rPr lang="pt-PT" dirty="0" err="1"/>
              <a:t>complex</a:t>
            </a:r>
            <a:r>
              <a:rPr lang="pt-PT" dirty="0"/>
              <a:t> </a:t>
            </a:r>
            <a:r>
              <a:rPr lang="pt-PT" dirty="0" err="1"/>
              <a:t>relationships</a:t>
            </a:r>
            <a:r>
              <a:rPr lang="pt-PT" dirty="0"/>
              <a:t>.</a:t>
            </a:r>
          </a:p>
          <a:p>
            <a:pPr lvl="1"/>
            <a:r>
              <a:rPr lang="pt-PT" dirty="0" err="1"/>
              <a:t>Precision</a:t>
            </a:r>
            <a:r>
              <a:rPr lang="pt-PT" dirty="0"/>
              <a:t> on the true values:</a:t>
            </a:r>
          </a:p>
          <a:p>
            <a:pPr lvl="2"/>
            <a:r>
              <a:rPr lang="pt-PT" dirty="0"/>
              <a:t>The polynomial model </a:t>
            </a:r>
            <a:r>
              <a:rPr lang="pt-PT" dirty="0" err="1"/>
              <a:t>with</a:t>
            </a:r>
            <a:r>
              <a:rPr lang="pt-PT" dirty="0"/>
              <a:t> </a:t>
            </a:r>
            <a:r>
              <a:rPr lang="pt-PT" dirty="0" err="1"/>
              <a:t>new</a:t>
            </a:r>
            <a:r>
              <a:rPr lang="pt-PT" dirty="0"/>
              <a:t> </a:t>
            </a:r>
            <a:r>
              <a:rPr lang="pt-PT" dirty="0" err="1"/>
              <a:t>features</a:t>
            </a:r>
            <a:r>
              <a:rPr lang="pt-PT" dirty="0"/>
              <a:t> </a:t>
            </a:r>
            <a:r>
              <a:rPr lang="pt-PT" dirty="0" err="1"/>
              <a:t>is</a:t>
            </a:r>
            <a:r>
              <a:rPr lang="pt-PT" dirty="0"/>
              <a:t> </a:t>
            </a:r>
            <a:r>
              <a:rPr lang="pt-PT" dirty="0" err="1"/>
              <a:t>not</a:t>
            </a:r>
            <a:r>
              <a:rPr lang="pt-PT" dirty="0"/>
              <a:t> </a:t>
            </a:r>
            <a:r>
              <a:rPr lang="pt-PT" dirty="0" err="1"/>
              <a:t>so</a:t>
            </a:r>
            <a:r>
              <a:rPr lang="pt-PT" dirty="0"/>
              <a:t> precise, as </a:t>
            </a:r>
            <a:r>
              <a:rPr lang="pt-PT" dirty="0" err="1"/>
              <a:t>the</a:t>
            </a:r>
            <a:r>
              <a:rPr lang="pt-PT" dirty="0"/>
              <a:t> </a:t>
            </a:r>
            <a:r>
              <a:rPr lang="pt-PT" dirty="0" err="1"/>
              <a:t>polynomial</a:t>
            </a:r>
            <a:r>
              <a:rPr lang="pt-PT" dirty="0"/>
              <a:t> </a:t>
            </a:r>
            <a:r>
              <a:rPr lang="pt-PT" dirty="0" err="1"/>
              <a:t>model</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a:t>
            </a:r>
          </a:p>
          <a:p>
            <a:pPr lvl="2"/>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t>
            </a:r>
            <a:r>
              <a:rPr lang="pt-PT" dirty="0" err="1"/>
              <a:t>were</a:t>
            </a:r>
            <a:r>
              <a:rPr lang="pt-PT" dirty="0"/>
              <a:t> </a:t>
            </a:r>
            <a:r>
              <a:rPr lang="pt-PT" dirty="0" err="1"/>
              <a:t>not</a:t>
            </a:r>
            <a:r>
              <a:rPr lang="pt-PT" dirty="0"/>
              <a:t> </a:t>
            </a:r>
            <a:r>
              <a:rPr lang="pt-PT" dirty="0" err="1"/>
              <a:t>significantly</a:t>
            </a:r>
            <a:r>
              <a:rPr lang="pt-PT" dirty="0"/>
              <a:t> </a:t>
            </a:r>
            <a:r>
              <a:rPr lang="pt-PT" dirty="0" err="1"/>
              <a:t>improving</a:t>
            </a:r>
            <a:r>
              <a:rPr lang="pt-PT" dirty="0"/>
              <a:t> </a:t>
            </a:r>
            <a:r>
              <a:rPr lang="pt-PT" dirty="0" err="1"/>
              <a:t>the</a:t>
            </a:r>
            <a:r>
              <a:rPr lang="pt-PT" dirty="0"/>
              <a:t> </a:t>
            </a:r>
            <a:r>
              <a:rPr lang="pt-PT" dirty="0" err="1"/>
              <a:t>model</a:t>
            </a:r>
            <a:r>
              <a:rPr lang="pt-PT" dirty="0"/>
              <a:t>.</a:t>
            </a:r>
          </a:p>
        </p:txBody>
      </p:sp>
    </p:spTree>
    <p:extLst>
      <p:ext uri="{BB962C8B-B14F-4D97-AF65-F5344CB8AC3E}">
        <p14:creationId xmlns:p14="http://schemas.microsoft.com/office/powerpoint/2010/main" val="2604462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10000"/>
          </a:bodyPr>
          <a:lstStyle/>
          <a:p>
            <a:r>
              <a:rPr lang="pt-PT" dirty="0"/>
              <a:t>Compare the RMSE values:</a:t>
            </a:r>
          </a:p>
          <a:p>
            <a:pPr lvl="1"/>
            <a:r>
              <a:rPr lang="pt-PT" dirty="0"/>
              <a:t>Polynomial model </a:t>
            </a:r>
            <a:r>
              <a:rPr lang="pt-PT" dirty="0" err="1"/>
              <a:t>with</a:t>
            </a:r>
            <a:r>
              <a:rPr lang="pt-PT" dirty="0"/>
              <a:t> </a:t>
            </a:r>
            <a:r>
              <a:rPr lang="pt-PT" dirty="0" err="1"/>
              <a:t>new</a:t>
            </a:r>
            <a:r>
              <a:rPr lang="pt-PT" dirty="0"/>
              <a:t> features RMSE ~= 1.22 vs Polynomial model without reduced features RMSE ~= 1.22:</a:t>
            </a:r>
          </a:p>
          <a:p>
            <a:pPr lvl="2"/>
            <a:r>
              <a:rPr lang="en-US" dirty="0"/>
              <a:t>This comparison suggests, that the new features added to the polynomial model are not improving the model;</a:t>
            </a:r>
          </a:p>
          <a:p>
            <a:pPr lvl="2"/>
            <a:r>
              <a:rPr lang="en-US" dirty="0"/>
              <a:t>Both have a well-performing model, since the local values are similar to the ones computed by Kaggle;</a:t>
            </a:r>
          </a:p>
          <a:p>
            <a:pPr lvl="2"/>
            <a:r>
              <a:rPr lang="en-US" dirty="0"/>
              <a:t>On the other hand, the polynomial model without the new features is already capturing most of the relevant complex information of the data.</a:t>
            </a:r>
          </a:p>
          <a:p>
            <a:r>
              <a:rPr lang="pt-PT" dirty="0"/>
              <a:t>Compare complexity vs precision:</a:t>
            </a:r>
          </a:p>
          <a:p>
            <a:pPr lvl="1"/>
            <a:r>
              <a:rPr lang="pt-PT" dirty="0"/>
              <a:t>The complexity </a:t>
            </a:r>
            <a:r>
              <a:rPr lang="pt-PT" dirty="0" err="1"/>
              <a:t>is</a:t>
            </a:r>
            <a:r>
              <a:rPr lang="pt-PT" dirty="0"/>
              <a:t> </a:t>
            </a:r>
            <a:r>
              <a:rPr lang="pt-PT" dirty="0" err="1"/>
              <a:t>augmented</a:t>
            </a:r>
            <a:r>
              <a:rPr lang="pt-PT" dirty="0"/>
              <a:t> </a:t>
            </a:r>
            <a:r>
              <a:rPr lang="pt-PT" dirty="0" err="1"/>
              <a:t>when</a:t>
            </a:r>
            <a:r>
              <a:rPr lang="pt-PT" dirty="0"/>
              <a:t> </a:t>
            </a:r>
            <a:r>
              <a:rPr lang="pt-PT" dirty="0" err="1"/>
              <a:t>new</a:t>
            </a:r>
            <a:r>
              <a:rPr lang="pt-PT" dirty="0"/>
              <a:t> </a:t>
            </a:r>
            <a:r>
              <a:rPr lang="pt-PT" dirty="0" err="1"/>
              <a:t>features</a:t>
            </a:r>
            <a:r>
              <a:rPr lang="pt-PT" dirty="0"/>
              <a:t> are </a:t>
            </a:r>
            <a:r>
              <a:rPr lang="pt-PT" dirty="0" err="1"/>
              <a:t>added</a:t>
            </a:r>
            <a:r>
              <a:rPr lang="pt-PT" dirty="0"/>
              <a:t> to </a:t>
            </a:r>
            <a:r>
              <a:rPr lang="pt-PT" dirty="0" err="1"/>
              <a:t>the</a:t>
            </a:r>
            <a:r>
              <a:rPr lang="pt-PT" dirty="0"/>
              <a:t> </a:t>
            </a:r>
            <a:r>
              <a:rPr lang="pt-PT" dirty="0" err="1"/>
              <a:t>model</a:t>
            </a:r>
            <a:r>
              <a:rPr lang="pt-PT" dirty="0"/>
              <a:t>;</a:t>
            </a:r>
          </a:p>
          <a:p>
            <a:pPr lvl="1"/>
            <a:r>
              <a:rPr lang="pt-PT" dirty="0"/>
              <a:t>The </a:t>
            </a:r>
            <a:r>
              <a:rPr lang="pt-PT" dirty="0" err="1"/>
              <a:t>precision</a:t>
            </a:r>
            <a:r>
              <a:rPr lang="pt-PT" dirty="0"/>
              <a:t> </a:t>
            </a:r>
            <a:r>
              <a:rPr lang="pt-PT" dirty="0" err="1"/>
              <a:t>is</a:t>
            </a:r>
            <a:r>
              <a:rPr lang="pt-PT" dirty="0"/>
              <a:t> </a:t>
            </a:r>
            <a:r>
              <a:rPr lang="pt-PT" dirty="0" err="1"/>
              <a:t>maintained</a:t>
            </a:r>
            <a:r>
              <a:rPr lang="pt-PT" dirty="0"/>
              <a:t>, </a:t>
            </a:r>
            <a:r>
              <a:rPr lang="pt-PT" dirty="0" err="1"/>
              <a:t>when</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are </a:t>
            </a:r>
            <a:r>
              <a:rPr lang="pt-PT" dirty="0" err="1"/>
              <a:t>not</a:t>
            </a:r>
            <a:r>
              <a:rPr lang="pt-PT" dirty="0"/>
              <a:t> </a:t>
            </a:r>
            <a:r>
              <a:rPr lang="pt-PT" dirty="0" err="1"/>
              <a:t>offering</a:t>
            </a:r>
            <a:r>
              <a:rPr lang="pt-PT" dirty="0"/>
              <a:t> a </a:t>
            </a:r>
            <a:r>
              <a:rPr lang="pt-PT" dirty="0" err="1"/>
              <a:t>good</a:t>
            </a:r>
            <a:r>
              <a:rPr lang="pt-PT" dirty="0"/>
              <a:t> </a:t>
            </a:r>
            <a:r>
              <a:rPr lang="pt-PT" dirty="0" err="1"/>
              <a:t>value</a:t>
            </a:r>
            <a:r>
              <a:rPr lang="pt-PT" dirty="0"/>
              <a:t>.</a:t>
            </a:r>
          </a:p>
          <a:p>
            <a:r>
              <a:rPr lang="en-US" dirty="0"/>
              <a:t>In conclusion:</a:t>
            </a:r>
          </a:p>
          <a:p>
            <a:pPr lvl="1"/>
            <a:r>
              <a:rPr lang="en-US" dirty="0"/>
              <a:t>The features selected to be added were not the best, as we saw that the RMSE value very similar;</a:t>
            </a:r>
          </a:p>
          <a:p>
            <a:pPr lvl="1"/>
            <a:r>
              <a:rPr lang="en-US" dirty="0"/>
              <a:t>Adding new features, it’s augmenting the complexity.</a:t>
            </a:r>
            <a:endParaRPr lang="pt-PT" dirty="0"/>
          </a:p>
        </p:txBody>
      </p:sp>
    </p:spTree>
    <p:extLst>
      <p:ext uri="{BB962C8B-B14F-4D97-AF65-F5344CB8AC3E}">
        <p14:creationId xmlns:p14="http://schemas.microsoft.com/office/powerpoint/2010/main" val="797558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7A425-36EA-9808-3A7A-0460D60BFB49}"/>
              </a:ext>
            </a:extLst>
          </p:cNvPr>
          <p:cNvSpPr>
            <a:spLocks noGrp="1"/>
          </p:cNvSpPr>
          <p:nvPr>
            <p:ph type="title"/>
          </p:nvPr>
        </p:nvSpPr>
        <p:spPr/>
        <p:txBody>
          <a:bodyPr/>
          <a:lstStyle/>
          <a:p>
            <a:r>
              <a:rPr lang="en-US" dirty="0"/>
              <a:t>Overall assessment </a:t>
            </a:r>
            <a:endParaRPr lang="pt-PT" dirty="0"/>
          </a:p>
        </p:txBody>
      </p:sp>
    </p:spTree>
    <p:extLst>
      <p:ext uri="{BB962C8B-B14F-4D97-AF65-F5344CB8AC3E}">
        <p14:creationId xmlns:p14="http://schemas.microsoft.com/office/powerpoint/2010/main" val="926299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wrong</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a:t>A </a:t>
            </a:r>
            <a:r>
              <a:rPr lang="pt-PT" dirty="0" err="1"/>
              <a:t>lot</a:t>
            </a:r>
            <a:r>
              <a:rPr lang="pt-PT" dirty="0"/>
              <a:t> </a:t>
            </a:r>
            <a:r>
              <a:rPr lang="pt-PT" dirty="0" err="1"/>
              <a:t>of</a:t>
            </a:r>
            <a:r>
              <a:rPr lang="pt-PT" dirty="0"/>
              <a:t> time to explore </a:t>
            </a:r>
            <a:r>
              <a:rPr lang="pt-PT" dirty="0" err="1"/>
              <a:t>the</a:t>
            </a:r>
            <a:r>
              <a:rPr lang="pt-PT" dirty="0"/>
              <a:t> data </a:t>
            </a:r>
            <a:r>
              <a:rPr lang="pt-PT" dirty="0" err="1"/>
              <a:t>and</a:t>
            </a:r>
            <a:r>
              <a:rPr lang="pt-PT" dirty="0"/>
              <a:t> </a:t>
            </a:r>
            <a:r>
              <a:rPr lang="pt-PT" dirty="0" err="1"/>
              <a:t>understand</a:t>
            </a:r>
            <a:r>
              <a:rPr lang="pt-PT" dirty="0"/>
              <a:t> </a:t>
            </a:r>
            <a:r>
              <a:rPr lang="pt-PT" dirty="0" err="1"/>
              <a:t>the</a:t>
            </a:r>
            <a:r>
              <a:rPr lang="pt-PT" dirty="0"/>
              <a:t> </a:t>
            </a:r>
            <a:r>
              <a:rPr lang="pt-PT" dirty="0" err="1"/>
              <a:t>problem</a:t>
            </a:r>
            <a:r>
              <a:rPr lang="pt-PT" dirty="0"/>
              <a:t>:</a:t>
            </a:r>
          </a:p>
          <a:p>
            <a:pPr marL="742950" lvl="1" indent="-285750">
              <a:spcAft>
                <a:spcPts val="1200"/>
              </a:spcAft>
            </a:pPr>
            <a:r>
              <a:rPr lang="pt-PT" dirty="0" err="1"/>
              <a:t>Difficulties</a:t>
            </a:r>
            <a:r>
              <a:rPr lang="pt-PT" dirty="0"/>
              <a:t> to </a:t>
            </a:r>
            <a:r>
              <a:rPr lang="pt-PT" dirty="0" err="1"/>
              <a:t>start</a:t>
            </a:r>
            <a:r>
              <a:rPr lang="pt-PT" dirty="0"/>
              <a:t>.</a:t>
            </a:r>
          </a:p>
          <a:p>
            <a:pPr marL="285750" indent="-285750">
              <a:spcAft>
                <a:spcPts val="1200"/>
              </a:spcAft>
            </a:pPr>
            <a:r>
              <a:rPr lang="pt-PT" dirty="0" err="1"/>
              <a:t>Adding</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r>
              <a:rPr lang="pt-PT" dirty="0"/>
              <a:t>:</a:t>
            </a:r>
          </a:p>
          <a:p>
            <a:pPr marL="742950" lvl="1" indent="-285750">
              <a:spcAft>
                <a:spcPts val="1200"/>
              </a:spcAft>
            </a:pPr>
            <a:r>
              <a:rPr lang="pt-PT" dirty="0" err="1"/>
              <a:t>We</a:t>
            </a:r>
            <a:r>
              <a:rPr lang="pt-PT" dirty="0"/>
              <a:t> </a:t>
            </a:r>
            <a:r>
              <a:rPr lang="pt-PT" dirty="0" err="1"/>
              <a:t>were</a:t>
            </a:r>
            <a:r>
              <a:rPr lang="pt-PT" dirty="0"/>
              <a:t> </a:t>
            </a:r>
            <a:r>
              <a:rPr lang="pt-PT" dirty="0" err="1"/>
              <a:t>not</a:t>
            </a:r>
            <a:r>
              <a:rPr lang="pt-PT" dirty="0"/>
              <a:t> </a:t>
            </a:r>
            <a:r>
              <a:rPr lang="pt-PT" dirty="0" err="1"/>
              <a:t>able</a:t>
            </a:r>
            <a:r>
              <a:rPr lang="pt-PT" dirty="0"/>
              <a:t> to improve </a:t>
            </a:r>
            <a:r>
              <a:rPr lang="pt-PT" dirty="0" err="1"/>
              <a:t>the</a:t>
            </a:r>
            <a:r>
              <a:rPr lang="pt-PT" dirty="0"/>
              <a:t> </a:t>
            </a:r>
            <a:r>
              <a:rPr lang="pt-PT" dirty="0" err="1"/>
              <a:t>model</a:t>
            </a:r>
            <a:r>
              <a:rPr lang="pt-PT" dirty="0"/>
              <a:t>.</a:t>
            </a:r>
          </a:p>
          <a:p>
            <a:pPr marL="285750" indent="-285750">
              <a:spcAft>
                <a:spcPts val="1200"/>
              </a:spcAft>
            </a:pP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great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err="1"/>
              <a:t>After</a:t>
            </a:r>
            <a:r>
              <a:rPr lang="pt-PT" dirty="0"/>
              <a:t> </a:t>
            </a:r>
            <a:r>
              <a:rPr lang="pt-PT" dirty="0" err="1"/>
              <a:t>the</a:t>
            </a:r>
            <a:r>
              <a:rPr lang="pt-PT" dirty="0"/>
              <a:t> </a:t>
            </a:r>
            <a:r>
              <a:rPr lang="pt-PT" dirty="0" err="1"/>
              <a:t>first</a:t>
            </a:r>
            <a:r>
              <a:rPr lang="pt-PT" dirty="0"/>
              <a:t> </a:t>
            </a:r>
            <a:r>
              <a:rPr lang="pt-PT" dirty="0" err="1"/>
              <a:t>talk</a:t>
            </a:r>
            <a:r>
              <a:rPr lang="pt-PT" dirty="0"/>
              <a:t> </a:t>
            </a:r>
            <a:r>
              <a:rPr lang="pt-PT" dirty="0" err="1"/>
              <a:t>with</a:t>
            </a:r>
            <a:r>
              <a:rPr lang="pt-PT" dirty="0"/>
              <a:t> </a:t>
            </a:r>
            <a:r>
              <a:rPr lang="pt-PT" dirty="0" err="1"/>
              <a:t>the</a:t>
            </a:r>
            <a:r>
              <a:rPr lang="pt-PT" dirty="0"/>
              <a:t> </a:t>
            </a:r>
            <a:r>
              <a:rPr lang="pt-PT" dirty="0" err="1"/>
              <a:t>teacher</a:t>
            </a:r>
            <a:r>
              <a:rPr lang="pt-PT" dirty="0"/>
              <a:t>:</a:t>
            </a:r>
          </a:p>
          <a:p>
            <a:pPr marL="742950" lvl="1" indent="-285750">
              <a:spcAft>
                <a:spcPts val="1200"/>
              </a:spcAft>
            </a:pPr>
            <a:r>
              <a:rPr lang="pt-PT" dirty="0" err="1"/>
              <a:t>It</a:t>
            </a:r>
            <a:r>
              <a:rPr lang="pt-PT" dirty="0"/>
              <a:t> </a:t>
            </a:r>
            <a:r>
              <a:rPr lang="pt-PT" dirty="0" err="1"/>
              <a:t>was</a:t>
            </a:r>
            <a:r>
              <a:rPr lang="pt-PT" dirty="0"/>
              <a:t> </a:t>
            </a:r>
            <a:r>
              <a:rPr lang="pt-PT" dirty="0" err="1"/>
              <a:t>easier</a:t>
            </a:r>
            <a:r>
              <a:rPr lang="pt-PT" dirty="0"/>
              <a:t> to </a:t>
            </a:r>
            <a:r>
              <a:rPr lang="pt-PT" dirty="0" err="1"/>
              <a:t>understand</a:t>
            </a:r>
            <a:r>
              <a:rPr lang="pt-PT" dirty="0"/>
              <a:t> </a:t>
            </a:r>
            <a:r>
              <a:rPr lang="pt-PT" dirty="0" err="1"/>
              <a:t>the</a:t>
            </a:r>
            <a:r>
              <a:rPr lang="pt-PT" dirty="0"/>
              <a:t> </a:t>
            </a:r>
            <a:r>
              <a:rPr lang="pt-PT" dirty="0" err="1"/>
              <a:t>problem</a:t>
            </a:r>
            <a:r>
              <a:rPr lang="pt-PT" dirty="0"/>
              <a:t> </a:t>
            </a:r>
            <a:r>
              <a:rPr lang="pt-PT" dirty="0" err="1"/>
              <a:t>when</a:t>
            </a:r>
            <a:r>
              <a:rPr lang="pt-PT" dirty="0"/>
              <a:t> </a:t>
            </a:r>
            <a:r>
              <a:rPr lang="pt-PT" dirty="0" err="1"/>
              <a:t>explained</a:t>
            </a:r>
            <a:r>
              <a:rPr lang="pt-PT" dirty="0"/>
              <a:t> in </a:t>
            </a:r>
            <a:r>
              <a:rPr lang="pt-PT" dirty="0" err="1"/>
              <a:t>person</a:t>
            </a:r>
            <a:r>
              <a:rPr lang="pt-PT" dirty="0"/>
              <a:t>.</a:t>
            </a:r>
          </a:p>
          <a:p>
            <a:pPr marL="285750" indent="-285750">
              <a:spcAft>
                <a:spcPts val="1200"/>
              </a:spcAft>
            </a:pPr>
            <a:r>
              <a:rPr lang="pt-PT" dirty="0" err="1"/>
              <a:t>Understanding</a:t>
            </a:r>
            <a:r>
              <a:rPr lang="pt-PT" dirty="0"/>
              <a:t>/</a:t>
            </a:r>
            <a:r>
              <a:rPr lang="pt-PT" dirty="0" err="1"/>
              <a:t>Learn</a:t>
            </a:r>
            <a:r>
              <a:rPr lang="pt-PT" dirty="0"/>
              <a:t> </a:t>
            </a:r>
            <a:r>
              <a:rPr lang="pt-PT" dirty="0" err="1"/>
              <a:t>the</a:t>
            </a:r>
            <a:r>
              <a:rPr lang="pt-PT" dirty="0"/>
              <a:t> </a:t>
            </a:r>
            <a:r>
              <a:rPr lang="pt-PT" dirty="0" err="1"/>
              <a:t>difference</a:t>
            </a:r>
            <a:r>
              <a:rPr lang="pt-PT" dirty="0"/>
              <a:t> </a:t>
            </a:r>
            <a:r>
              <a:rPr lang="pt-PT" dirty="0" err="1"/>
              <a:t>between</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and</a:t>
            </a:r>
            <a:r>
              <a:rPr lang="pt-PT" dirty="0"/>
              <a:t> </a:t>
            </a:r>
            <a:r>
              <a:rPr lang="pt-PT" dirty="0" err="1"/>
              <a:t>the</a:t>
            </a:r>
            <a:r>
              <a:rPr lang="pt-PT" dirty="0"/>
              <a:t> </a:t>
            </a:r>
            <a:r>
              <a:rPr lang="pt-PT" dirty="0" err="1"/>
              <a:t>polynomial</a:t>
            </a:r>
            <a:r>
              <a:rPr lang="pt-PT" dirty="0"/>
              <a:t> </a:t>
            </a:r>
            <a:r>
              <a:rPr lang="pt-PT" dirty="0" err="1"/>
              <a:t>model</a:t>
            </a:r>
            <a:r>
              <a:rPr lang="pt-PT" dirty="0"/>
              <a:t>:</a:t>
            </a:r>
          </a:p>
          <a:p>
            <a:pPr marL="742950" lvl="1" indent="-285750">
              <a:spcAft>
                <a:spcPts val="1200"/>
              </a:spcAft>
            </a:pPr>
            <a:r>
              <a:rPr lang="pt-PT" dirty="0" err="1"/>
              <a:t>Since</a:t>
            </a:r>
            <a:r>
              <a:rPr lang="pt-PT" dirty="0"/>
              <a:t> </a:t>
            </a:r>
            <a:r>
              <a:rPr lang="pt-PT" dirty="0" err="1"/>
              <a:t>the</a:t>
            </a:r>
            <a:r>
              <a:rPr lang="pt-PT" dirty="0"/>
              <a:t> </a:t>
            </a:r>
            <a:r>
              <a:rPr lang="pt-PT" dirty="0" err="1"/>
              <a:t>exploration</a:t>
            </a:r>
            <a:r>
              <a:rPr lang="pt-PT" dirty="0"/>
              <a:t> </a:t>
            </a:r>
            <a:r>
              <a:rPr lang="pt-PT" dirty="0" err="1"/>
              <a:t>of</a:t>
            </a:r>
            <a:r>
              <a:rPr lang="pt-PT" dirty="0"/>
              <a:t> </a:t>
            </a:r>
            <a:r>
              <a:rPr lang="pt-PT" dirty="0" err="1"/>
              <a:t>the</a:t>
            </a:r>
            <a:r>
              <a:rPr lang="pt-PT" dirty="0"/>
              <a:t> data, to </a:t>
            </a:r>
            <a:r>
              <a:rPr lang="pt-PT" dirty="0" err="1"/>
              <a:t>the</a:t>
            </a:r>
            <a:r>
              <a:rPr lang="pt-PT" dirty="0"/>
              <a:t> </a:t>
            </a:r>
            <a:r>
              <a:rPr lang="pt-PT" dirty="0" err="1"/>
              <a:t>splitting</a:t>
            </a:r>
            <a:r>
              <a:rPr lang="pt-PT" dirty="0"/>
              <a:t> </a:t>
            </a:r>
            <a:r>
              <a:rPr lang="pt-PT" dirty="0" err="1"/>
              <a:t>of</a:t>
            </a:r>
            <a:r>
              <a:rPr lang="pt-PT" dirty="0"/>
              <a:t> </a:t>
            </a:r>
            <a:r>
              <a:rPr lang="pt-PT" dirty="0" err="1"/>
              <a:t>the</a:t>
            </a:r>
            <a:r>
              <a:rPr lang="pt-PT" dirty="0"/>
              <a:t> data </a:t>
            </a:r>
            <a:r>
              <a:rPr lang="pt-PT" dirty="0" err="1"/>
              <a:t>and</a:t>
            </a:r>
            <a:r>
              <a:rPr lang="pt-PT" dirty="0"/>
              <a:t> </a:t>
            </a:r>
            <a:r>
              <a:rPr lang="pt-PT" dirty="0" err="1"/>
              <a:t>the</a:t>
            </a:r>
            <a:r>
              <a:rPr lang="pt-PT" dirty="0"/>
              <a:t> </a:t>
            </a:r>
            <a:r>
              <a:rPr lang="pt-PT" dirty="0" err="1"/>
              <a:t>building</a:t>
            </a:r>
            <a:r>
              <a:rPr lang="pt-PT" dirty="0"/>
              <a:t> </a:t>
            </a:r>
            <a:r>
              <a:rPr lang="pt-PT" dirty="0" err="1"/>
              <a:t>of</a:t>
            </a:r>
            <a:r>
              <a:rPr lang="pt-PT" dirty="0"/>
              <a:t> </a:t>
            </a:r>
            <a:r>
              <a:rPr lang="pt-PT" dirty="0" err="1"/>
              <a:t>the</a:t>
            </a:r>
            <a:r>
              <a:rPr lang="pt-PT" dirty="0"/>
              <a:t> </a:t>
            </a:r>
            <a:r>
              <a:rPr lang="pt-PT" dirty="0" err="1"/>
              <a:t>model</a:t>
            </a:r>
            <a:r>
              <a:rPr lang="pt-PT" dirty="0"/>
              <a:t>, </a:t>
            </a:r>
            <a:r>
              <a:rPr lang="pt-PT" dirty="0" err="1"/>
              <a:t>it</a:t>
            </a:r>
            <a:r>
              <a:rPr lang="pt-PT" dirty="0"/>
              <a:t> </a:t>
            </a:r>
            <a:r>
              <a:rPr lang="pt-PT" dirty="0" err="1"/>
              <a:t>was</a:t>
            </a:r>
            <a:r>
              <a:rPr lang="pt-PT" dirty="0"/>
              <a:t> clear to </a:t>
            </a:r>
            <a:r>
              <a:rPr lang="pt-PT" dirty="0" err="1"/>
              <a:t>understand</a:t>
            </a:r>
            <a:r>
              <a:rPr lang="pt-PT" dirty="0"/>
              <a:t> </a:t>
            </a:r>
            <a:r>
              <a:rPr lang="pt-PT" dirty="0" err="1"/>
              <a:t>the</a:t>
            </a:r>
            <a:r>
              <a:rPr lang="pt-PT" dirty="0"/>
              <a:t> </a:t>
            </a:r>
            <a:r>
              <a:rPr lang="pt-PT" dirty="0" err="1"/>
              <a:t>process</a:t>
            </a:r>
            <a:r>
              <a:rPr lang="pt-PT" dirty="0"/>
              <a:t> </a:t>
            </a:r>
            <a:r>
              <a:rPr lang="pt-PT" dirty="0" err="1"/>
              <a:t>and</a:t>
            </a:r>
            <a:r>
              <a:rPr lang="pt-PT" dirty="0"/>
              <a:t> </a:t>
            </a:r>
            <a:r>
              <a:rPr lang="pt-PT" dirty="0" err="1"/>
              <a:t>how</a:t>
            </a:r>
            <a:r>
              <a:rPr lang="pt-PT" dirty="0"/>
              <a:t> to implemente </a:t>
            </a:r>
            <a:r>
              <a:rPr lang="pt-PT" dirty="0" err="1"/>
              <a:t>it</a:t>
            </a:r>
            <a:r>
              <a:rPr lang="pt-PT"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lnSpcReduction="10000"/>
          </a:bodyPr>
          <a:lstStyle/>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the</a:t>
            </a:r>
            <a:r>
              <a:rPr lang="pt-PT" dirty="0"/>
              <a:t> </a:t>
            </a:r>
            <a:r>
              <a:rPr lang="pt-PT" dirty="0" err="1"/>
              <a:t>unnecessary</a:t>
            </a:r>
            <a:r>
              <a:rPr lang="pt-PT" dirty="0"/>
              <a:t> </a:t>
            </a:r>
            <a:r>
              <a:rPr lang="pt-PT" dirty="0" err="1"/>
              <a:t>big</a:t>
            </a:r>
            <a:r>
              <a:rPr lang="pt-PT" dirty="0"/>
              <a:t> </a:t>
            </a:r>
            <a:r>
              <a:rPr lang="pt-PT" dirty="0" err="1"/>
              <a:t>amount</a:t>
            </a:r>
            <a:r>
              <a:rPr lang="pt-PT" dirty="0"/>
              <a:t> </a:t>
            </a:r>
            <a:r>
              <a:rPr lang="pt-PT" dirty="0" err="1"/>
              <a:t>of</a:t>
            </a:r>
            <a:r>
              <a:rPr lang="pt-PT" dirty="0"/>
              <a:t> 0.0, </a:t>
            </a:r>
            <a:r>
              <a:rPr lang="pt-PT" dirty="0" err="1"/>
              <a:t>due</a:t>
            </a:r>
            <a:r>
              <a:rPr lang="pt-PT" dirty="0"/>
              <a:t> to </a:t>
            </a:r>
            <a:r>
              <a:rPr lang="pt-PT" dirty="0" err="1"/>
              <a:t>the</a:t>
            </a:r>
            <a:r>
              <a:rPr lang="pt-PT" dirty="0"/>
              <a:t> </a:t>
            </a:r>
            <a:r>
              <a:rPr lang="pt-PT" dirty="0" err="1"/>
              <a:t>colisions</a:t>
            </a:r>
            <a:r>
              <a:rPr lang="pt-PT" dirty="0"/>
              <a:t>:</a:t>
            </a:r>
          </a:p>
          <a:p>
            <a:pPr lvl="2"/>
            <a:r>
              <a:rPr lang="pt-PT" dirty="0"/>
              <a:t>Remove data </a:t>
            </a:r>
            <a:r>
              <a:rPr lang="pt-PT" dirty="0" err="1"/>
              <a:t>that</a:t>
            </a:r>
            <a:r>
              <a:rPr lang="pt-PT" dirty="0"/>
              <a:t> </a:t>
            </a:r>
            <a:r>
              <a:rPr lang="pt-PT" dirty="0" err="1"/>
              <a:t>was</a:t>
            </a:r>
            <a:r>
              <a:rPr lang="pt-PT" dirty="0"/>
              <a:t> </a:t>
            </a:r>
            <a:r>
              <a:rPr lang="pt-PT" dirty="0" err="1"/>
              <a:t>not</a:t>
            </a:r>
            <a:r>
              <a:rPr lang="pt-PT" dirty="0"/>
              <a:t> </a:t>
            </a:r>
            <a:r>
              <a:rPr lang="pt-PT" dirty="0" err="1"/>
              <a:t>giving</a:t>
            </a:r>
            <a:r>
              <a:rPr lang="pt-PT" dirty="0"/>
              <a:t> </a:t>
            </a:r>
            <a:r>
              <a:rPr lang="pt-PT" dirty="0" err="1"/>
              <a:t>any</a:t>
            </a:r>
            <a:r>
              <a:rPr lang="pt-PT" dirty="0"/>
              <a:t> </a:t>
            </a:r>
            <a:r>
              <a:rPr lang="pt-PT" dirty="0" err="1"/>
              <a:t>information</a:t>
            </a:r>
            <a:r>
              <a:rPr lang="pt-PT" dirty="0"/>
              <a:t>;</a:t>
            </a:r>
          </a:p>
          <a:p>
            <a:pPr lvl="2"/>
            <a:r>
              <a:rPr lang="pt-PT" dirty="0" err="1"/>
              <a:t>By</a:t>
            </a:r>
            <a:r>
              <a:rPr lang="pt-PT" dirty="0"/>
              <a:t> </a:t>
            </a:r>
            <a:r>
              <a:rPr lang="pt-PT" dirty="0" err="1"/>
              <a:t>removing</a:t>
            </a:r>
            <a:r>
              <a:rPr lang="pt-PT" dirty="0"/>
              <a:t> </a:t>
            </a:r>
            <a:r>
              <a:rPr lang="pt-PT" dirty="0" err="1"/>
              <a:t>this</a:t>
            </a:r>
            <a:r>
              <a:rPr lang="pt-PT" dirty="0"/>
              <a:t> </a:t>
            </a:r>
            <a:r>
              <a:rPr lang="pt-PT" dirty="0" err="1"/>
              <a:t>lines</a:t>
            </a:r>
            <a:r>
              <a:rPr lang="pt-PT" dirty="0"/>
              <a:t>, </a:t>
            </a:r>
            <a:r>
              <a:rPr lang="pt-PT" dirty="0" err="1"/>
              <a:t>it</a:t>
            </a:r>
            <a:r>
              <a:rPr lang="pt-PT" dirty="0"/>
              <a:t> </a:t>
            </a:r>
            <a:r>
              <a:rPr lang="pt-PT" dirty="0" err="1"/>
              <a:t>was</a:t>
            </a:r>
            <a:r>
              <a:rPr lang="pt-PT" dirty="0"/>
              <a:t> </a:t>
            </a:r>
            <a:r>
              <a:rPr lang="pt-PT" dirty="0" err="1"/>
              <a:t>easier</a:t>
            </a:r>
            <a:r>
              <a:rPr lang="pt-PT" dirty="0"/>
              <a:t> to </a:t>
            </a:r>
            <a:r>
              <a:rPr lang="pt-PT" dirty="0" err="1"/>
              <a:t>find</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1"/>
            <a:r>
              <a:rPr lang="pt-PT" dirty="0"/>
              <a:t>Remove </a:t>
            </a:r>
            <a:r>
              <a:rPr lang="pt-PT" dirty="0" err="1"/>
              <a:t>velocities</a:t>
            </a:r>
            <a:r>
              <a:rPr lang="pt-PT" dirty="0"/>
              <a:t> </a:t>
            </a:r>
            <a:r>
              <a:rPr lang="pt-PT" dirty="0" err="1"/>
              <a:t>that</a:t>
            </a:r>
            <a:r>
              <a:rPr lang="pt-PT" dirty="0"/>
              <a:t> </a:t>
            </a:r>
            <a:r>
              <a:rPr lang="pt-PT" dirty="0" err="1"/>
              <a:t>were</a:t>
            </a:r>
            <a:r>
              <a:rPr lang="pt-PT" dirty="0"/>
              <a:t> </a:t>
            </a:r>
            <a:r>
              <a:rPr lang="pt-PT" dirty="0" err="1"/>
              <a:t>not</a:t>
            </a:r>
            <a:r>
              <a:rPr lang="pt-PT" dirty="0"/>
              <a:t> </a:t>
            </a:r>
            <a:r>
              <a:rPr lang="pt-PT" dirty="0" err="1"/>
              <a:t>being</a:t>
            </a:r>
            <a:r>
              <a:rPr lang="pt-PT" dirty="0"/>
              <a:t> </a:t>
            </a:r>
            <a:r>
              <a:rPr lang="pt-PT" dirty="0" err="1"/>
              <a:t>used</a:t>
            </a:r>
            <a:r>
              <a:rPr lang="pt-PT" dirty="0"/>
              <a:t> in </a:t>
            </a:r>
            <a:r>
              <a:rPr lang="pt-PT" dirty="0" err="1"/>
              <a:t>this</a:t>
            </a:r>
            <a:r>
              <a:rPr lang="pt-PT" dirty="0"/>
              <a:t> </a:t>
            </a:r>
            <a:r>
              <a:rPr lang="pt-PT" dirty="0" err="1"/>
              <a:t>model</a:t>
            </a:r>
            <a:r>
              <a:rPr lang="pt-PT" dirty="0"/>
              <a:t>:</a:t>
            </a:r>
          </a:p>
          <a:p>
            <a:pPr lvl="2"/>
            <a:r>
              <a:rPr lang="pt-PT" dirty="0" err="1"/>
              <a:t>This</a:t>
            </a:r>
            <a:r>
              <a:rPr lang="pt-PT" dirty="0"/>
              <a:t> </a:t>
            </a:r>
            <a:r>
              <a:rPr lang="pt-PT" dirty="0" err="1"/>
              <a:t>columns</a:t>
            </a:r>
            <a:r>
              <a:rPr lang="pt-PT" dirty="0"/>
              <a:t> </a:t>
            </a:r>
            <a:r>
              <a:rPr lang="pt-PT" dirty="0" err="1"/>
              <a:t>will</a:t>
            </a:r>
            <a:r>
              <a:rPr lang="pt-PT" dirty="0"/>
              <a:t> </a:t>
            </a:r>
            <a:r>
              <a:rPr lang="pt-PT" dirty="0" err="1"/>
              <a:t>be</a:t>
            </a:r>
            <a:r>
              <a:rPr lang="pt-PT" dirty="0"/>
              <a:t> </a:t>
            </a:r>
            <a:r>
              <a:rPr lang="pt-PT" dirty="0" err="1"/>
              <a:t>ignored</a:t>
            </a:r>
            <a:r>
              <a:rPr lang="pt-PT" dirty="0"/>
              <a:t>.</a:t>
            </a:r>
          </a:p>
          <a:p>
            <a:pPr lvl="1"/>
            <a:r>
              <a:rPr lang="pt-PT" dirty="0"/>
              <a:t>Remove </a:t>
            </a:r>
            <a:r>
              <a:rPr lang="pt-PT" dirty="0" err="1"/>
              <a:t>initial</a:t>
            </a:r>
            <a:r>
              <a:rPr lang="pt-PT" dirty="0"/>
              <a:t> </a:t>
            </a:r>
            <a:r>
              <a:rPr lang="pt-PT" dirty="0" err="1"/>
              <a:t>positions</a:t>
            </a:r>
            <a:r>
              <a:rPr lang="pt-PT" dirty="0"/>
              <a:t> </a:t>
            </a:r>
            <a:r>
              <a:rPr lang="pt-PT" dirty="0" err="1"/>
              <a:t>from</a:t>
            </a:r>
            <a:r>
              <a:rPr lang="pt-PT" dirty="0"/>
              <a:t> </a:t>
            </a:r>
            <a:r>
              <a:rPr lang="pt-PT" dirty="0" err="1"/>
              <a:t>the</a:t>
            </a:r>
            <a:r>
              <a:rPr lang="pt-PT" dirty="0"/>
              <a:t> </a:t>
            </a:r>
            <a:r>
              <a:rPr lang="pt-PT" dirty="0" err="1"/>
              <a:t>dataset</a:t>
            </a:r>
            <a:r>
              <a:rPr lang="pt-PT" dirty="0"/>
              <a:t>:</a:t>
            </a:r>
          </a:p>
          <a:p>
            <a:pPr lvl="2"/>
            <a:r>
              <a:rPr lang="pt-PT" dirty="0" err="1"/>
              <a:t>Since</a:t>
            </a:r>
            <a:r>
              <a:rPr lang="pt-PT" dirty="0"/>
              <a:t> </a:t>
            </a:r>
            <a:r>
              <a:rPr lang="pt-PT" dirty="0" err="1"/>
              <a:t>the</a:t>
            </a:r>
            <a:r>
              <a:rPr lang="pt-PT" dirty="0"/>
              <a:t> </a:t>
            </a:r>
            <a:r>
              <a:rPr lang="pt-PT" dirty="0" err="1"/>
              <a:t>solution</a:t>
            </a:r>
            <a:r>
              <a:rPr lang="pt-PT" dirty="0"/>
              <a:t> </a:t>
            </a:r>
            <a:r>
              <a:rPr lang="pt-PT" dirty="0" err="1"/>
              <a:t>would</a:t>
            </a:r>
            <a:r>
              <a:rPr lang="pt-PT" dirty="0"/>
              <a:t> </a:t>
            </a:r>
            <a:r>
              <a:rPr lang="pt-PT" dirty="0" err="1"/>
              <a:t>be</a:t>
            </a:r>
            <a:r>
              <a:rPr lang="pt-PT" dirty="0"/>
              <a:t> to </a:t>
            </a:r>
            <a:r>
              <a:rPr lang="pt-PT" dirty="0" err="1"/>
              <a:t>predict</a:t>
            </a:r>
            <a:r>
              <a:rPr lang="pt-PT" dirty="0"/>
              <a:t> </a:t>
            </a:r>
            <a:r>
              <a:rPr lang="pt-PT" dirty="0" err="1"/>
              <a:t>the</a:t>
            </a:r>
            <a:r>
              <a:rPr lang="pt-PT" dirty="0"/>
              <a:t> </a:t>
            </a:r>
            <a:r>
              <a:rPr lang="pt-PT" dirty="0" err="1"/>
              <a:t>positions</a:t>
            </a:r>
            <a:r>
              <a:rPr lang="pt-PT" dirty="0"/>
              <a:t> </a:t>
            </a:r>
            <a:r>
              <a:rPr lang="pt-PT" dirty="0" err="1"/>
              <a:t>of</a:t>
            </a:r>
            <a:r>
              <a:rPr lang="pt-PT" dirty="0"/>
              <a:t> </a:t>
            </a:r>
            <a:r>
              <a:rPr lang="pt-PT" dirty="0" err="1"/>
              <a:t>the</a:t>
            </a:r>
            <a:r>
              <a:rPr lang="pt-PT" dirty="0"/>
              <a:t> masses, </a:t>
            </a:r>
            <a:r>
              <a:rPr lang="pt-PT" dirty="0" err="1"/>
              <a:t>depending</a:t>
            </a:r>
            <a:r>
              <a:rPr lang="pt-PT" dirty="0"/>
              <a:t> </a:t>
            </a:r>
            <a:r>
              <a:rPr lang="pt-PT" dirty="0" err="1"/>
              <a:t>on</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 &gt; 0.0, </a:t>
            </a:r>
            <a:r>
              <a:rPr lang="pt-PT" dirty="0" err="1"/>
              <a:t>the</a:t>
            </a:r>
            <a:r>
              <a:rPr lang="pt-PT" dirty="0"/>
              <a:t> </a:t>
            </a:r>
            <a:r>
              <a:rPr lang="pt-PT" dirty="0" err="1"/>
              <a:t>initial</a:t>
            </a:r>
            <a:r>
              <a:rPr lang="pt-PT" dirty="0"/>
              <a:t> </a:t>
            </a:r>
            <a:r>
              <a:rPr lang="pt-PT" dirty="0" err="1"/>
              <a:t>positions</a:t>
            </a:r>
            <a:r>
              <a:rPr lang="pt-PT" dirty="0"/>
              <a:t> </a:t>
            </a:r>
            <a:r>
              <a:rPr lang="pt-PT" dirty="0" err="1"/>
              <a:t>were</a:t>
            </a:r>
            <a:r>
              <a:rPr lang="pt-PT" dirty="0"/>
              <a:t> </a:t>
            </a:r>
            <a:r>
              <a:rPr lang="pt-PT" dirty="0" err="1"/>
              <a:t>removed</a:t>
            </a:r>
            <a:r>
              <a:rPr lang="pt-PT" dirty="0"/>
              <a:t>.</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columns</a:t>
            </a:r>
            <a:r>
              <a:rPr lang="pt-PT" dirty="0"/>
              <a:t> to </a:t>
            </a:r>
            <a:r>
              <a:rPr lang="pt-PT" dirty="0" err="1"/>
              <a:t>identify</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2"/>
            <a:r>
              <a:rPr lang="pt-PT" dirty="0" err="1"/>
              <a:t>This</a:t>
            </a:r>
            <a:r>
              <a:rPr lang="pt-PT" dirty="0"/>
              <a:t> </a:t>
            </a:r>
            <a:r>
              <a:rPr lang="pt-PT" dirty="0" err="1"/>
              <a:t>columns</a:t>
            </a:r>
            <a:r>
              <a:rPr lang="pt-PT" dirty="0"/>
              <a:t> </a:t>
            </a:r>
            <a:r>
              <a:rPr lang="pt-PT" dirty="0" err="1"/>
              <a:t>will</a:t>
            </a:r>
            <a:r>
              <a:rPr lang="pt-PT" dirty="0"/>
              <a:t> </a:t>
            </a:r>
            <a:r>
              <a:rPr lang="pt-PT" dirty="0" err="1"/>
              <a:t>be</a:t>
            </a:r>
            <a:r>
              <a:rPr lang="pt-PT" dirty="0"/>
              <a:t> </a:t>
            </a:r>
            <a:r>
              <a:rPr lang="pt-PT" dirty="0" err="1"/>
              <a:t>used</a:t>
            </a:r>
            <a:r>
              <a:rPr lang="pt-PT" dirty="0"/>
              <a:t> as </a:t>
            </a:r>
            <a:r>
              <a:rPr lang="pt-PT" dirty="0" err="1"/>
              <a:t>features</a:t>
            </a:r>
            <a:r>
              <a:rPr lang="pt-PT" dirty="0"/>
              <a:t>;</a:t>
            </a:r>
          </a:p>
          <a:p>
            <a:pPr lvl="2"/>
            <a:r>
              <a:rPr lang="pt-PT" dirty="0" err="1"/>
              <a:t>Having</a:t>
            </a:r>
            <a:r>
              <a:rPr lang="pt-PT" dirty="0"/>
              <a:t> a </a:t>
            </a:r>
            <a:r>
              <a:rPr lang="pt-PT" dirty="0" err="1"/>
              <a:t>connection</a:t>
            </a:r>
            <a:r>
              <a:rPr lang="pt-PT" dirty="0"/>
              <a:t> for </a:t>
            </a:r>
            <a:r>
              <a:rPr lang="pt-PT" dirty="0" err="1"/>
              <a:t>each</a:t>
            </a:r>
            <a:r>
              <a:rPr lang="pt-PT" dirty="0"/>
              <a:t> </a:t>
            </a:r>
            <a:r>
              <a:rPr lang="pt-PT" dirty="0" err="1"/>
              <a:t>position</a:t>
            </a:r>
            <a:r>
              <a:rPr lang="pt-PT" dirty="0"/>
              <a:t> to </a:t>
            </a:r>
            <a:r>
              <a:rPr lang="pt-PT" dirty="0" err="1"/>
              <a:t>its</a:t>
            </a:r>
            <a:r>
              <a:rPr lang="pt-PT" dirty="0"/>
              <a:t> </a:t>
            </a:r>
            <a:r>
              <a:rPr lang="pt-PT" dirty="0" err="1"/>
              <a:t>initial</a:t>
            </a:r>
            <a:r>
              <a:rPr lang="pt-PT" dirty="0"/>
              <a:t> </a:t>
            </a:r>
            <a:r>
              <a:rPr lang="pt-PT" dirty="0" err="1"/>
              <a:t>position</a:t>
            </a:r>
            <a:r>
              <a:rPr lang="pt-PT" dirty="0"/>
              <a:t>.</a:t>
            </a:r>
          </a:p>
        </p:txBody>
      </p:sp>
    </p:spTree>
    <p:extLst>
      <p:ext uri="{BB962C8B-B14F-4D97-AF65-F5344CB8AC3E}">
        <p14:creationId xmlns:p14="http://schemas.microsoft.com/office/powerpoint/2010/main" val="33860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755955"/>
          </a:xfrm>
        </p:spPr>
        <p:txBody>
          <a:bodyPr>
            <a:normAutofit/>
          </a:bodyPr>
          <a:lstStyle/>
          <a:p>
            <a:r>
              <a:rPr lang="pt-PT" dirty="0"/>
              <a:t>Data </a:t>
            </a:r>
            <a:r>
              <a:rPr lang="pt-PT" dirty="0" err="1"/>
              <a:t>exploration</a:t>
            </a:r>
            <a:r>
              <a:rPr lang="pt-PT" dirty="0"/>
              <a:t> </a:t>
            </a:r>
            <a:r>
              <a:rPr lang="pt-PT" dirty="0" err="1"/>
              <a:t>and</a:t>
            </a:r>
            <a:r>
              <a:rPr lang="pt-PT" dirty="0"/>
              <a:t> </a:t>
            </a:r>
            <a:r>
              <a:rPr lang="pt-PT" dirty="0" err="1"/>
              <a:t>understanding</a:t>
            </a:r>
            <a:r>
              <a:rPr lang="pt-PT" dirty="0"/>
              <a:t>:</a:t>
            </a:r>
          </a:p>
          <a:p>
            <a:pPr lvl="1"/>
            <a:r>
              <a:rPr lang="pt-PT" dirty="0" err="1"/>
              <a:t>On</a:t>
            </a:r>
            <a:r>
              <a:rPr lang="pt-PT" dirty="0"/>
              <a:t> </a:t>
            </a:r>
            <a:r>
              <a:rPr lang="pt-PT" dirty="0" err="1"/>
              <a:t>the</a:t>
            </a:r>
            <a:r>
              <a:rPr lang="pt-PT" dirty="0"/>
              <a:t> </a:t>
            </a:r>
            <a:r>
              <a:rPr lang="pt-PT" dirty="0" err="1"/>
              <a:t>left</a:t>
            </a:r>
            <a:r>
              <a:rPr lang="pt-PT" dirty="0"/>
              <a:t> </a:t>
            </a:r>
            <a:r>
              <a:rPr lang="pt-PT" dirty="0" err="1"/>
              <a:t>side</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are </a:t>
            </a:r>
            <a:r>
              <a:rPr lang="pt-PT" dirty="0" err="1"/>
              <a:t>two</a:t>
            </a:r>
            <a:r>
              <a:rPr lang="pt-PT" dirty="0"/>
              <a:t> </a:t>
            </a:r>
            <a:r>
              <a:rPr lang="pt-PT" dirty="0" err="1"/>
              <a:t>trajectories</a:t>
            </a:r>
            <a:r>
              <a:rPr lang="pt-PT" dirty="0"/>
              <a:t> </a:t>
            </a:r>
            <a:r>
              <a:rPr lang="pt-PT" dirty="0" err="1"/>
              <a:t>where</a:t>
            </a:r>
            <a:r>
              <a:rPr lang="pt-PT" dirty="0"/>
              <a:t> </a:t>
            </a:r>
            <a:r>
              <a:rPr lang="pt-PT" dirty="0" err="1"/>
              <a:t>the</a:t>
            </a:r>
            <a:r>
              <a:rPr lang="pt-PT" dirty="0"/>
              <a:t> masses </a:t>
            </a:r>
            <a:r>
              <a:rPr lang="pt-PT" dirty="0" err="1"/>
              <a:t>collide</a:t>
            </a:r>
            <a:r>
              <a:rPr lang="pt-PT" dirty="0"/>
              <a:t>;</a:t>
            </a:r>
          </a:p>
          <a:p>
            <a:pPr lvl="2"/>
            <a:r>
              <a:rPr lang="pt-PT" dirty="0" err="1"/>
              <a:t>With</a:t>
            </a:r>
            <a:r>
              <a:rPr lang="pt-PT" dirty="0"/>
              <a:t> </a:t>
            </a:r>
            <a:r>
              <a:rPr lang="pt-PT" dirty="0" err="1"/>
              <a:t>this</a:t>
            </a:r>
            <a:r>
              <a:rPr lang="pt-PT" dirty="0"/>
              <a:t> </a:t>
            </a:r>
            <a:r>
              <a:rPr lang="pt-PT" dirty="0" err="1"/>
              <a:t>it</a:t>
            </a:r>
            <a:r>
              <a:rPr lang="pt-PT" dirty="0"/>
              <a:t> </a:t>
            </a:r>
            <a:r>
              <a:rPr lang="pt-PT" dirty="0" err="1"/>
              <a:t>was</a:t>
            </a:r>
            <a:r>
              <a:rPr lang="pt-PT" dirty="0"/>
              <a:t> </a:t>
            </a:r>
            <a:r>
              <a:rPr lang="pt-PT" dirty="0" err="1"/>
              <a:t>possible</a:t>
            </a:r>
            <a:r>
              <a:rPr lang="pt-PT" dirty="0"/>
              <a:t> to </a:t>
            </a:r>
            <a:r>
              <a:rPr lang="pt-PT" dirty="0" err="1"/>
              <a:t>identify</a:t>
            </a:r>
            <a:r>
              <a:rPr lang="pt-PT" dirty="0"/>
              <a:t> </a:t>
            </a:r>
            <a:r>
              <a:rPr lang="pt-PT" dirty="0" err="1"/>
              <a:t>the</a:t>
            </a:r>
            <a:r>
              <a:rPr lang="pt-PT" dirty="0"/>
              <a:t> </a:t>
            </a:r>
            <a:r>
              <a:rPr lang="pt-PT" dirty="0" err="1"/>
              <a:t>amount</a:t>
            </a:r>
            <a:r>
              <a:rPr lang="pt-PT" dirty="0"/>
              <a:t> </a:t>
            </a:r>
            <a:r>
              <a:rPr lang="pt-PT" dirty="0" err="1"/>
              <a:t>of</a:t>
            </a:r>
            <a:r>
              <a:rPr lang="pt-PT" dirty="0"/>
              <a:t> 0.0 </a:t>
            </a:r>
            <a:r>
              <a:rPr lang="pt-PT" dirty="0" err="1"/>
              <a:t>lines</a:t>
            </a:r>
            <a:r>
              <a:rPr lang="pt-PT" dirty="0"/>
              <a:t>, </a:t>
            </a:r>
            <a:r>
              <a:rPr lang="pt-PT" dirty="0" err="1"/>
              <a:t>after</a:t>
            </a:r>
            <a:r>
              <a:rPr lang="pt-PT" dirty="0"/>
              <a:t> </a:t>
            </a:r>
            <a:r>
              <a:rPr lang="pt-PT" dirty="0" err="1"/>
              <a:t>the</a:t>
            </a:r>
            <a:r>
              <a:rPr lang="pt-PT" dirty="0"/>
              <a:t> </a:t>
            </a:r>
            <a:r>
              <a:rPr lang="pt-PT" dirty="0" err="1"/>
              <a:t>collision</a:t>
            </a:r>
            <a:r>
              <a:rPr lang="pt-PT" dirty="0"/>
              <a:t>.</a:t>
            </a:r>
          </a:p>
          <a:p>
            <a:pPr lvl="1"/>
            <a:r>
              <a:rPr lang="pt-PT" dirty="0" err="1"/>
              <a:t>On</a:t>
            </a:r>
            <a:r>
              <a:rPr lang="pt-PT" dirty="0"/>
              <a:t> </a:t>
            </a:r>
            <a:r>
              <a:rPr lang="pt-PT" dirty="0" err="1"/>
              <a:t>the</a:t>
            </a:r>
            <a:r>
              <a:rPr lang="pt-PT" dirty="0"/>
              <a:t> </a:t>
            </a:r>
            <a:r>
              <a:rPr lang="pt-PT" dirty="0" err="1"/>
              <a:t>right</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t>
            </a:r>
            <a:r>
              <a:rPr lang="pt-PT" dirty="0" err="1"/>
              <a:t>is</a:t>
            </a:r>
            <a:r>
              <a:rPr lang="pt-PT" dirty="0"/>
              <a:t> </a:t>
            </a:r>
            <a:r>
              <a:rPr lang="pt-PT" dirty="0" err="1"/>
              <a:t>one</a:t>
            </a:r>
            <a:r>
              <a:rPr lang="pt-PT" dirty="0"/>
              <a:t> </a:t>
            </a:r>
            <a:r>
              <a:rPr lang="pt-PT" dirty="0" err="1"/>
              <a:t>trajectorie</a:t>
            </a:r>
            <a:r>
              <a:rPr lang="pt-PT" dirty="0"/>
              <a:t>, </a:t>
            </a:r>
            <a:r>
              <a:rPr lang="pt-PT" dirty="0" err="1"/>
              <a:t>the</a:t>
            </a:r>
            <a:r>
              <a:rPr lang="pt-PT" dirty="0"/>
              <a:t> </a:t>
            </a:r>
            <a:r>
              <a:rPr lang="pt-PT" dirty="0" err="1"/>
              <a:t>one</a:t>
            </a:r>
            <a:r>
              <a:rPr lang="pt-PT" dirty="0"/>
              <a:t> </a:t>
            </a:r>
            <a:r>
              <a:rPr lang="pt-PT" dirty="0" err="1"/>
              <a:t>above</a:t>
            </a:r>
            <a:r>
              <a:rPr lang="pt-PT" dirty="0"/>
              <a:t>, </a:t>
            </a:r>
            <a:r>
              <a:rPr lang="pt-PT" dirty="0" err="1"/>
              <a:t>where</a:t>
            </a:r>
            <a:r>
              <a:rPr lang="pt-PT" dirty="0"/>
              <a:t> </a:t>
            </a:r>
            <a:r>
              <a:rPr lang="pt-PT" dirty="0" err="1"/>
              <a:t>one</a:t>
            </a:r>
            <a:r>
              <a:rPr lang="pt-PT" dirty="0"/>
              <a:t> </a:t>
            </a:r>
            <a:r>
              <a:rPr lang="pt-PT" dirty="0" err="1"/>
              <a:t>of</a:t>
            </a:r>
            <a:r>
              <a:rPr lang="pt-PT" dirty="0"/>
              <a:t> </a:t>
            </a:r>
            <a:r>
              <a:rPr lang="pt-PT" dirty="0" err="1"/>
              <a:t>the</a:t>
            </a:r>
            <a:r>
              <a:rPr lang="pt-PT" dirty="0"/>
              <a:t> masses “</a:t>
            </a:r>
            <a:r>
              <a:rPr lang="pt-PT" dirty="0" err="1"/>
              <a:t>lost</a:t>
            </a:r>
            <a:r>
              <a:rPr lang="pt-PT" dirty="0"/>
              <a:t>” </a:t>
            </a:r>
            <a:r>
              <a:rPr lang="pt-PT" dirty="0" err="1"/>
              <a:t>its</a:t>
            </a:r>
            <a:r>
              <a:rPr lang="pt-PT" dirty="0"/>
              <a:t> </a:t>
            </a:r>
            <a:r>
              <a:rPr lang="pt-PT" dirty="0" err="1"/>
              <a:t>way</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two</a:t>
            </a:r>
            <a:r>
              <a:rPr lang="pt-PT" dirty="0"/>
              <a:t> </a:t>
            </a:r>
            <a:r>
              <a:rPr lang="pt-PT" dirty="0" err="1"/>
              <a:t>started</a:t>
            </a:r>
            <a:r>
              <a:rPr lang="pt-PT" dirty="0"/>
              <a:t> </a:t>
            </a:r>
            <a:r>
              <a:rPr lang="pt-PT" dirty="0" err="1"/>
              <a:t>an</a:t>
            </a:r>
            <a:r>
              <a:rPr lang="pt-PT" dirty="0"/>
              <a:t> </a:t>
            </a:r>
            <a:r>
              <a:rPr lang="pt-PT" dirty="0" err="1"/>
              <a:t>infinite</a:t>
            </a:r>
            <a:r>
              <a:rPr lang="pt-PT" dirty="0"/>
              <a:t> </a:t>
            </a:r>
            <a:r>
              <a:rPr lang="pt-PT" dirty="0" err="1"/>
              <a:t>loop</a:t>
            </a:r>
            <a:r>
              <a:rPr lang="pt-PT" dirty="0"/>
              <a:t>;</a:t>
            </a:r>
          </a:p>
          <a:p>
            <a:pPr lvl="2"/>
            <a:r>
              <a:rPr lang="pt-PT" dirty="0" err="1"/>
              <a:t>The</a:t>
            </a:r>
            <a:r>
              <a:rPr lang="pt-PT" dirty="0"/>
              <a:t> </a:t>
            </a:r>
            <a:r>
              <a:rPr lang="pt-PT" dirty="0" err="1"/>
              <a:t>other</a:t>
            </a:r>
            <a:r>
              <a:rPr lang="pt-PT" dirty="0"/>
              <a:t> </a:t>
            </a:r>
            <a:r>
              <a:rPr lang="pt-PT" dirty="0" err="1"/>
              <a:t>trajectorie</a:t>
            </a:r>
            <a:r>
              <a:rPr lang="pt-PT" dirty="0"/>
              <a:t>, </a:t>
            </a:r>
            <a:r>
              <a:rPr lang="pt-PT" dirty="0" err="1"/>
              <a:t>it’s</a:t>
            </a:r>
            <a:r>
              <a:rPr lang="pt-PT" dirty="0"/>
              <a:t> more </a:t>
            </a:r>
            <a:r>
              <a:rPr lang="pt-PT" dirty="0" err="1"/>
              <a:t>difficult</a:t>
            </a:r>
            <a:r>
              <a:rPr lang="pt-PT" dirty="0"/>
              <a:t> to </a:t>
            </a:r>
            <a:r>
              <a:rPr lang="pt-PT" dirty="0" err="1"/>
              <a:t>analyse</a:t>
            </a:r>
            <a:r>
              <a:rPr lang="pt-PT" dirty="0"/>
              <a:t>, </a:t>
            </a:r>
            <a:r>
              <a:rPr lang="pt-PT" dirty="0" err="1"/>
              <a:t>due</a:t>
            </a:r>
            <a:r>
              <a:rPr lang="pt-PT" dirty="0"/>
              <a:t> to </a:t>
            </a:r>
            <a:r>
              <a:rPr lang="pt-PT" dirty="0" err="1"/>
              <a:t>the</a:t>
            </a:r>
            <a:r>
              <a:rPr lang="pt-PT" dirty="0"/>
              <a:t> </a:t>
            </a:r>
            <a:r>
              <a:rPr lang="pt-PT" dirty="0" err="1"/>
              <a:t>complex</a:t>
            </a:r>
            <a:r>
              <a:rPr lang="pt-PT" dirty="0"/>
              <a:t> </a:t>
            </a:r>
            <a:r>
              <a:rPr lang="pt-PT" dirty="0" err="1"/>
              <a:t>relationship</a:t>
            </a:r>
            <a:r>
              <a:rPr lang="pt-PT" dirty="0"/>
              <a:t> </a:t>
            </a:r>
            <a:r>
              <a:rPr lang="pt-PT" dirty="0" err="1"/>
              <a:t>between</a:t>
            </a:r>
            <a:r>
              <a:rPr lang="pt-PT" dirty="0"/>
              <a:t> </a:t>
            </a:r>
            <a:r>
              <a:rPr lang="pt-PT" dirty="0" err="1"/>
              <a:t>the</a:t>
            </a:r>
            <a:r>
              <a:rPr lang="pt-PT" dirty="0"/>
              <a:t> masses. </a:t>
            </a:r>
            <a:r>
              <a:rPr lang="pt-PT" dirty="0" err="1"/>
              <a:t>It’s</a:t>
            </a:r>
            <a:r>
              <a:rPr lang="pt-PT" dirty="0"/>
              <a:t> </a:t>
            </a:r>
            <a:r>
              <a:rPr lang="pt-PT" dirty="0" err="1"/>
              <a:t>possible</a:t>
            </a:r>
            <a:r>
              <a:rPr lang="pt-PT" dirty="0"/>
              <a:t> to </a:t>
            </a:r>
            <a:r>
              <a:rPr lang="pt-PT" dirty="0" err="1"/>
              <a:t>see</a:t>
            </a:r>
            <a:r>
              <a:rPr lang="pt-PT" dirty="0"/>
              <a:t> </a:t>
            </a:r>
            <a:r>
              <a:rPr lang="pt-PT" dirty="0" err="1"/>
              <a:t>that</a:t>
            </a:r>
            <a:r>
              <a:rPr lang="pt-PT" dirty="0"/>
              <a:t>, </a:t>
            </a:r>
            <a:r>
              <a:rPr lang="pt-PT" dirty="0" err="1"/>
              <a:t>the</a:t>
            </a:r>
            <a:r>
              <a:rPr lang="pt-PT" dirty="0"/>
              <a:t> masses </a:t>
            </a:r>
            <a:r>
              <a:rPr lang="pt-PT" dirty="0" err="1"/>
              <a:t>purple</a:t>
            </a:r>
            <a:r>
              <a:rPr lang="pt-PT" dirty="0"/>
              <a:t> </a:t>
            </a:r>
            <a:r>
              <a:rPr lang="pt-PT" dirty="0" err="1"/>
              <a:t>and</a:t>
            </a:r>
            <a:r>
              <a:rPr lang="pt-PT" dirty="0"/>
              <a:t> </a:t>
            </a:r>
            <a:r>
              <a:rPr lang="pt-PT" dirty="0" err="1"/>
              <a:t>red</a:t>
            </a:r>
            <a:r>
              <a:rPr lang="pt-PT" dirty="0"/>
              <a:t>, </a:t>
            </a:r>
            <a:r>
              <a:rPr lang="pt-PT" dirty="0" err="1"/>
              <a:t>entered</a:t>
            </a:r>
            <a:r>
              <a:rPr lang="pt-PT" dirty="0"/>
              <a:t> </a:t>
            </a:r>
            <a:r>
              <a:rPr lang="pt-PT" dirty="0" err="1"/>
              <a:t>into</a:t>
            </a:r>
            <a:r>
              <a:rPr lang="pt-PT" dirty="0"/>
              <a:t> </a:t>
            </a:r>
            <a:r>
              <a:rPr lang="pt-PT" dirty="0" err="1"/>
              <a:t>an</a:t>
            </a:r>
            <a:r>
              <a:rPr lang="pt-PT" dirty="0"/>
              <a:t> </a:t>
            </a:r>
            <a:r>
              <a:rPr lang="pt-PT" dirty="0" err="1"/>
              <a:t>infinite</a:t>
            </a:r>
            <a:r>
              <a:rPr lang="pt-PT" dirty="0"/>
              <a:t> </a:t>
            </a:r>
            <a:r>
              <a:rPr lang="pt-PT" dirty="0" err="1"/>
              <a:t>loop</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one</a:t>
            </a:r>
            <a:r>
              <a:rPr lang="pt-PT" dirty="0"/>
              <a:t> </a:t>
            </a:r>
            <a:r>
              <a:rPr lang="pt-PT" dirty="0" err="1"/>
              <a:t>starts</a:t>
            </a:r>
            <a:r>
              <a:rPr lang="pt-PT" dirty="0"/>
              <a:t> to </a:t>
            </a:r>
            <a:r>
              <a:rPr lang="pt-PT" dirty="0" err="1"/>
              <a:t>go</a:t>
            </a:r>
            <a:r>
              <a:rPr lang="pt-PT" dirty="0"/>
              <a:t> </a:t>
            </a:r>
            <a:r>
              <a:rPr lang="pt-PT" dirty="0" err="1"/>
              <a:t>away</a:t>
            </a:r>
            <a:r>
              <a:rPr lang="pt-PT" dirty="0"/>
              <a:t>.</a:t>
            </a:r>
          </a:p>
          <a:p>
            <a:r>
              <a:rPr lang="pt-PT" dirty="0" err="1"/>
              <a:t>Importance</a:t>
            </a:r>
            <a:r>
              <a:rPr lang="pt-PT" dirty="0"/>
              <a:t>:</a:t>
            </a:r>
          </a:p>
          <a:p>
            <a:pPr lvl="1"/>
            <a:r>
              <a:rPr lang="pt-PT" dirty="0" err="1"/>
              <a:t>The</a:t>
            </a:r>
            <a:r>
              <a:rPr lang="pt-PT" dirty="0"/>
              <a:t> data </a:t>
            </a:r>
            <a:r>
              <a:rPr lang="pt-PT" dirty="0" err="1"/>
              <a:t>exploration</a:t>
            </a:r>
            <a:r>
              <a:rPr lang="pt-PT" dirty="0"/>
              <a:t> </a:t>
            </a:r>
            <a:r>
              <a:rPr lang="pt-PT" dirty="0" err="1"/>
              <a:t>was</a:t>
            </a:r>
            <a:r>
              <a:rPr lang="pt-PT" dirty="0"/>
              <a:t> crucial to </a:t>
            </a:r>
            <a:r>
              <a:rPr lang="pt-PT" dirty="0" err="1"/>
              <a:t>identify</a:t>
            </a:r>
            <a:r>
              <a:rPr lang="pt-PT" dirty="0"/>
              <a:t> </a:t>
            </a:r>
            <a:r>
              <a:rPr lang="pt-PT" dirty="0" err="1"/>
              <a:t>the</a:t>
            </a:r>
            <a:r>
              <a:rPr lang="pt-PT" dirty="0"/>
              <a:t> </a:t>
            </a:r>
            <a:r>
              <a:rPr lang="pt-PT" dirty="0" err="1"/>
              <a:t>behavior</a:t>
            </a:r>
            <a:r>
              <a:rPr lang="pt-PT" dirty="0"/>
              <a:t> </a:t>
            </a:r>
            <a:r>
              <a:rPr lang="pt-PT" dirty="0" err="1"/>
              <a:t>of</a:t>
            </a:r>
            <a:r>
              <a:rPr lang="pt-PT" dirty="0"/>
              <a:t> </a:t>
            </a:r>
            <a:r>
              <a:rPr lang="pt-PT" dirty="0" err="1"/>
              <a:t>the</a:t>
            </a:r>
            <a:r>
              <a:rPr lang="pt-PT" dirty="0"/>
              <a:t> masses, </a:t>
            </a:r>
            <a:r>
              <a:rPr lang="pt-PT" dirty="0" err="1"/>
              <a:t>between</a:t>
            </a:r>
            <a:r>
              <a:rPr lang="pt-PT" dirty="0"/>
              <a:t> </a:t>
            </a:r>
            <a:r>
              <a:rPr lang="pt-PT" dirty="0" err="1"/>
              <a:t>each</a:t>
            </a:r>
            <a:r>
              <a:rPr lang="pt-PT" dirty="0"/>
              <a:t> </a:t>
            </a:r>
            <a:r>
              <a:rPr lang="pt-PT" dirty="0" err="1"/>
              <a:t>other</a:t>
            </a:r>
            <a:r>
              <a:rPr lang="pt-PT" dirty="0"/>
              <a:t>, </a:t>
            </a:r>
            <a:r>
              <a:rPr lang="pt-PT" dirty="0" err="1"/>
              <a:t>and</a:t>
            </a:r>
            <a:r>
              <a:rPr lang="pt-PT" dirty="0"/>
              <a:t> </a:t>
            </a:r>
            <a:r>
              <a:rPr lang="pt-PT" dirty="0" err="1"/>
              <a:t>identify</a:t>
            </a:r>
            <a:r>
              <a:rPr lang="pt-PT" dirty="0"/>
              <a:t> non-</a:t>
            </a:r>
            <a:r>
              <a:rPr lang="pt-PT" dirty="0" err="1"/>
              <a:t>significant</a:t>
            </a:r>
            <a:r>
              <a:rPr lang="pt-PT" dirty="0"/>
              <a:t> data </a:t>
            </a:r>
            <a:r>
              <a:rPr lang="pt-PT" dirty="0" err="1"/>
              <a:t>and</a:t>
            </a:r>
            <a:r>
              <a:rPr lang="pt-PT" dirty="0"/>
              <a:t> </a:t>
            </a:r>
            <a:r>
              <a:rPr lang="pt-PT" dirty="0" err="1"/>
              <a:t>anomalies</a:t>
            </a:r>
            <a:r>
              <a:rPr lang="pt-PT" dirty="0"/>
              <a:t>, </a:t>
            </a:r>
            <a:r>
              <a:rPr lang="pt-PT" dirty="0" err="1"/>
              <a:t>within</a:t>
            </a:r>
            <a:r>
              <a:rPr lang="pt-PT" dirty="0"/>
              <a:t> </a:t>
            </a:r>
            <a:r>
              <a:rPr lang="pt-PT" dirty="0" err="1"/>
              <a:t>the</a:t>
            </a:r>
            <a:r>
              <a:rPr lang="pt-PT" dirty="0"/>
              <a:t> </a:t>
            </a:r>
            <a:r>
              <a:rPr lang="pt-PT" dirty="0" err="1"/>
              <a:t>trajectories</a:t>
            </a:r>
            <a:r>
              <a:rPr lang="pt-PT" dirty="0"/>
              <a:t>.</a:t>
            </a:r>
          </a:p>
        </p:txBody>
      </p:sp>
    </p:spTree>
    <p:extLst>
      <p:ext uri="{BB962C8B-B14F-4D97-AF65-F5344CB8AC3E}">
        <p14:creationId xmlns:p14="http://schemas.microsoft.com/office/powerpoint/2010/main" val="30590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[1.2]</a:t>
            </a:r>
            <a:endParaRPr dirty="0"/>
          </a:p>
        </p:txBody>
      </p:sp>
    </p:spTree>
    <p:extLst>
      <p:ext uri="{BB962C8B-B14F-4D97-AF65-F5344CB8AC3E}">
        <p14:creationId xmlns:p14="http://schemas.microsoft.com/office/powerpoint/2010/main" val="24592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Identify features and outputs:</a:t>
            </a:r>
          </a:p>
          <a:p>
            <a:pPr lvl="1"/>
            <a:r>
              <a:rPr lang="pt-PT" dirty="0" err="1"/>
              <a:t>Features</a:t>
            </a:r>
            <a:r>
              <a:rPr lang="pt-PT" dirty="0"/>
              <a:t> are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a:t>
            </a:r>
          </a:p>
          <a:p>
            <a:pPr lvl="1"/>
            <a:r>
              <a:rPr lang="pt-PT" dirty="0"/>
              <a:t>Outputs are the positions of the masses at each point in time, it’s what should be found.</a:t>
            </a:r>
          </a:p>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1"/>
            <a:r>
              <a:rPr lang="pt-PT" dirty="0" err="1"/>
              <a:t>Fitting</a:t>
            </a:r>
            <a:r>
              <a:rPr lang="pt-PT" dirty="0"/>
              <a:t> </a:t>
            </a:r>
            <a:r>
              <a:rPr lang="pt-PT" dirty="0" err="1"/>
              <a:t>the</a:t>
            </a:r>
            <a:r>
              <a:rPr lang="pt-PT" dirty="0"/>
              <a:t> pipeline;</a:t>
            </a:r>
          </a:p>
          <a:p>
            <a:pPr lvl="1"/>
            <a:r>
              <a:rPr lang="pt-PT" dirty="0" err="1"/>
              <a:t>Making</a:t>
            </a:r>
            <a:r>
              <a:rPr lang="pt-PT" dirty="0"/>
              <a:t> </a:t>
            </a:r>
            <a:r>
              <a:rPr lang="pt-PT" dirty="0" err="1"/>
              <a:t>predictions</a:t>
            </a:r>
            <a:r>
              <a:rPr lang="pt-PT" dirty="0"/>
              <a:t>;</a:t>
            </a:r>
          </a:p>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p:txBody>
      </p:sp>
    </p:spTree>
    <p:extLst>
      <p:ext uri="{BB962C8B-B14F-4D97-AF65-F5344CB8AC3E}">
        <p14:creationId xmlns:p14="http://schemas.microsoft.com/office/powerpoint/2010/main" val="40456497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3169</Words>
  <Application>Microsoft Office PowerPoint</Application>
  <PresentationFormat>On-screen Show (16:9)</PresentationFormat>
  <Paragraphs>305</Paragraphs>
  <Slides>55</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55</vt:i4>
      </vt:variant>
    </vt:vector>
  </HeadingPairs>
  <TitlesOfParts>
    <vt:vector size="57" baseType="lpstr">
      <vt:lpstr>Arial</vt:lpstr>
      <vt:lpstr>Simple Light</vt:lpstr>
      <vt:lpstr>ML@NOVA:  [CDT]</vt:lpstr>
      <vt:lpstr>Team identification</vt:lpstr>
      <vt:lpstr>Task [1.1]</vt:lpstr>
      <vt:lpstr>What was done in task [1.1]</vt:lpstr>
      <vt:lpstr>What was done in task [1.1]</vt:lpstr>
      <vt:lpstr>What was done in task [1.1]</vt:lpstr>
      <vt:lpstr>Analysis </vt:lpstr>
      <vt:lpstr>Task [1.2]</vt:lpstr>
      <vt:lpstr>What was done in task [1.2]</vt:lpstr>
      <vt:lpstr>What was done in task [1.2]</vt:lpstr>
      <vt:lpstr>What was done in task [1.2]</vt:lpstr>
      <vt:lpstr> Train Plot      vs           Val Plot</vt:lpstr>
      <vt:lpstr>Analysis </vt:lpstr>
      <vt:lpstr>Task [2.1]</vt:lpstr>
      <vt:lpstr>What was done in task [2.1]</vt:lpstr>
      <vt:lpstr>What was done in task [2.1]</vt:lpstr>
      <vt:lpstr>Concerns [2.1]</vt:lpstr>
      <vt:lpstr>    Train Plot      vs                   Val Plot</vt:lpstr>
      <vt:lpstr>              Train Plot                vs                  Val Plot</vt:lpstr>
      <vt:lpstr>RMSE Values for Degree 14</vt:lpstr>
      <vt:lpstr>Analysis </vt:lpstr>
      <vt:lpstr>Analysis </vt:lpstr>
      <vt:lpstr>Task [2.2]</vt:lpstr>
      <vt:lpstr>What was done in task [2.2]</vt:lpstr>
      <vt:lpstr> Train Plot      vs           Val Plot</vt:lpstr>
      <vt:lpstr>    Train Plot      vs                   Val Plot</vt:lpstr>
      <vt:lpstr>Analysis </vt:lpstr>
      <vt:lpstr>Analysis </vt:lpstr>
      <vt:lpstr>Task [3.1]</vt:lpstr>
      <vt:lpstr>What was done in task [3.1]</vt:lpstr>
      <vt:lpstr>PowerPoint Presentation</vt:lpstr>
      <vt:lpstr>PowerPoint Presentation</vt:lpstr>
      <vt:lpstr>PowerPoint Presentation</vt:lpstr>
      <vt:lpstr>Analysis </vt:lpstr>
      <vt:lpstr>Task [3.2]</vt:lpstr>
      <vt:lpstr>What was done in task [3.2]</vt:lpstr>
      <vt:lpstr>    Train Plot                            Val Plot</vt:lpstr>
      <vt:lpstr>Reduced features</vt:lpstr>
      <vt:lpstr>Analysis </vt:lpstr>
      <vt:lpstr>Analysis </vt:lpstr>
      <vt:lpstr>Task [3.3]</vt:lpstr>
      <vt:lpstr>What was done in task [3.3]</vt:lpstr>
      <vt:lpstr>What was done in task [3.3]</vt:lpstr>
      <vt:lpstr>What was done in task [3.3]</vt:lpstr>
      <vt:lpstr>What was done in task [3.3]</vt:lpstr>
      <vt:lpstr>Analysis </vt:lpstr>
      <vt:lpstr>Task [3.4]</vt:lpstr>
      <vt:lpstr>What was done in task [3.4]</vt:lpstr>
      <vt:lpstr>    Train Plot                            Val Plot</vt:lpstr>
      <vt:lpstr>With new features</vt:lpstr>
      <vt:lpstr>Analysis </vt:lpstr>
      <vt:lpstr>Analysis </vt:lpstr>
      <vt:lpstr>Overall assessment </vt:lpstr>
      <vt:lpstr>What went wrong</vt:lpstr>
      <vt:lpstr>What went great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ML@NOVA:  [TEAM NAME]</dc:title>
  <dc:creator>Coelho, Duarte</dc:creator>
  <cp:lastModifiedBy>Coelho, Duarte</cp:lastModifiedBy>
  <cp:revision>17</cp:revision>
  <dcterms:modified xsi:type="dcterms:W3CDTF">2024-10-19T10:34:49Z</dcterms:modified>
</cp:coreProperties>
</file>