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3" r:id="rId6"/>
    <p:sldId id="265" r:id="rId7"/>
    <p:sldId id="261" r:id="rId8"/>
    <p:sldId id="266" r:id="rId9"/>
    <p:sldId id="267" r:id="rId10"/>
    <p:sldId id="26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RAGH COEN - STUDENT" userId="e8ee1846-07d1-4698-b315-7f859fdd4c9a" providerId="ADAL" clId="{EC257899-13D3-4923-B53C-C0D23608CC04}"/>
    <pc:docChg chg="custSel modSld">
      <pc:chgData name="DARRAGH COEN - STUDENT" userId="e8ee1846-07d1-4698-b315-7f859fdd4c9a" providerId="ADAL" clId="{EC257899-13D3-4923-B53C-C0D23608CC04}" dt="2023-05-05T13:48:11.612" v="60" actId="20577"/>
      <pc:docMkLst>
        <pc:docMk/>
      </pc:docMkLst>
      <pc:sldChg chg="modSp mod">
        <pc:chgData name="DARRAGH COEN - STUDENT" userId="e8ee1846-07d1-4698-b315-7f859fdd4c9a" providerId="ADAL" clId="{EC257899-13D3-4923-B53C-C0D23608CC04}" dt="2023-05-05T13:41:52.919" v="0" actId="20577"/>
        <pc:sldMkLst>
          <pc:docMk/>
          <pc:sldMk cId="271419390" sldId="258"/>
        </pc:sldMkLst>
        <pc:spChg chg="mod">
          <ac:chgData name="DARRAGH COEN - STUDENT" userId="e8ee1846-07d1-4698-b315-7f859fdd4c9a" providerId="ADAL" clId="{EC257899-13D3-4923-B53C-C0D23608CC04}" dt="2023-05-05T13:41:52.919" v="0" actId="20577"/>
          <ac:spMkLst>
            <pc:docMk/>
            <pc:sldMk cId="271419390" sldId="258"/>
            <ac:spMk id="10" creationId="{1FE670A0-2F83-34FD-D04E-2396BFF1AF22}"/>
          </ac:spMkLst>
        </pc:spChg>
      </pc:sldChg>
      <pc:sldChg chg="modSp mod">
        <pc:chgData name="DARRAGH COEN - STUDENT" userId="e8ee1846-07d1-4698-b315-7f859fdd4c9a" providerId="ADAL" clId="{EC257899-13D3-4923-B53C-C0D23608CC04}" dt="2023-05-05T13:46:29.379" v="39" actId="20577"/>
        <pc:sldMkLst>
          <pc:docMk/>
          <pc:sldMk cId="2489791029" sldId="259"/>
        </pc:sldMkLst>
        <pc:spChg chg="mod">
          <ac:chgData name="DARRAGH COEN - STUDENT" userId="e8ee1846-07d1-4698-b315-7f859fdd4c9a" providerId="ADAL" clId="{EC257899-13D3-4923-B53C-C0D23608CC04}" dt="2023-05-05T13:46:29.379" v="39" actId="20577"/>
          <ac:spMkLst>
            <pc:docMk/>
            <pc:sldMk cId="2489791029" sldId="259"/>
            <ac:spMk id="22" creationId="{4903AB2B-C11C-B0BB-E367-B02DB2CB96BB}"/>
          </ac:spMkLst>
        </pc:spChg>
      </pc:sldChg>
      <pc:sldChg chg="modSp mod">
        <pc:chgData name="DARRAGH COEN - STUDENT" userId="e8ee1846-07d1-4698-b315-7f859fdd4c9a" providerId="ADAL" clId="{EC257899-13D3-4923-B53C-C0D23608CC04}" dt="2023-05-05T13:48:11.612" v="60" actId="20577"/>
        <pc:sldMkLst>
          <pc:docMk/>
          <pc:sldMk cId="2911165689" sldId="262"/>
        </pc:sldMkLst>
        <pc:spChg chg="mod">
          <ac:chgData name="DARRAGH COEN - STUDENT" userId="e8ee1846-07d1-4698-b315-7f859fdd4c9a" providerId="ADAL" clId="{EC257899-13D3-4923-B53C-C0D23608CC04}" dt="2023-05-05T13:48:11.612" v="60" actId="20577"/>
          <ac:spMkLst>
            <pc:docMk/>
            <pc:sldMk cId="2911165689" sldId="262"/>
            <ac:spMk id="4" creationId="{C079EBEC-8CCA-58B2-2E57-167A4E766573}"/>
          </ac:spMkLst>
        </pc:spChg>
      </pc:sldChg>
      <pc:sldChg chg="modSp mod">
        <pc:chgData name="DARRAGH COEN - STUDENT" userId="e8ee1846-07d1-4698-b315-7f859fdd4c9a" providerId="ADAL" clId="{EC257899-13D3-4923-B53C-C0D23608CC04}" dt="2023-05-05T13:47:52.768" v="52" actId="20577"/>
        <pc:sldMkLst>
          <pc:docMk/>
          <pc:sldMk cId="1228249871" sldId="265"/>
        </pc:sldMkLst>
        <pc:spChg chg="mod">
          <ac:chgData name="DARRAGH COEN - STUDENT" userId="e8ee1846-07d1-4698-b315-7f859fdd4c9a" providerId="ADAL" clId="{EC257899-13D3-4923-B53C-C0D23608CC04}" dt="2023-05-05T13:47:52.768" v="52" actId="20577"/>
          <ac:spMkLst>
            <pc:docMk/>
            <pc:sldMk cId="1228249871" sldId="265"/>
            <ac:spMk id="4" creationId="{D32C9522-80DF-0C27-9850-BB30BFBCF500}"/>
          </ac:spMkLst>
        </pc:spChg>
      </pc:sldChg>
      <pc:sldChg chg="modSp mod">
        <pc:chgData name="DARRAGH COEN - STUDENT" userId="e8ee1846-07d1-4698-b315-7f859fdd4c9a" providerId="ADAL" clId="{EC257899-13D3-4923-B53C-C0D23608CC04}" dt="2023-05-05T13:42:52.911" v="38" actId="313"/>
        <pc:sldMkLst>
          <pc:docMk/>
          <pc:sldMk cId="3692592716" sldId="267"/>
        </pc:sldMkLst>
        <pc:spChg chg="mod">
          <ac:chgData name="DARRAGH COEN - STUDENT" userId="e8ee1846-07d1-4698-b315-7f859fdd4c9a" providerId="ADAL" clId="{EC257899-13D3-4923-B53C-C0D23608CC04}" dt="2023-05-05T13:42:52.911" v="38" actId="313"/>
          <ac:spMkLst>
            <pc:docMk/>
            <pc:sldMk cId="3692592716" sldId="267"/>
            <ac:spMk id="4" creationId="{8A255CFB-8DD1-D335-6B03-28777859D8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603E-EC02-58F8-4E33-79C09DB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3F8FF-C839-2399-2177-AD7670501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DADB4-9D23-9CED-EC2F-ED4845FC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2EA-5A8A-4BE0-A312-758942458BA0}" type="datetimeFigureOut">
              <a:rPr lang="en-IE" smtClean="0"/>
              <a:t>05/05/2023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71431-07EA-46B2-5DB8-DF1941CC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D007A-5354-E8EE-8F1B-8A40F2CA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F11D-0184-45D1-91BB-185C443151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369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D263-0670-816B-7315-BB5726A7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9DF93-B5F3-B51D-9716-DD8D7FD3A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F715C-A2FE-D5A9-326B-98A45AEA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2EA-5A8A-4BE0-A312-758942458BA0}" type="datetimeFigureOut">
              <a:rPr lang="en-IE" smtClean="0"/>
              <a:t>05/05/2023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EC7FC-9C37-2659-970D-E52D6C44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BBD33-B3A4-0A7E-E612-29B08F3F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F11D-0184-45D1-91BB-185C443151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757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5EEB4-5E20-625A-91AD-F955C913F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28371-388C-6A28-9EE2-B4C0071C6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A5AE8-AF85-A69A-F3AE-215286B5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2EA-5A8A-4BE0-A312-758942458BA0}" type="datetimeFigureOut">
              <a:rPr lang="en-IE" smtClean="0"/>
              <a:t>05/05/2023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16B9B-4E89-D57B-51F8-1010FAEC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AB8E9-82C7-8D3A-B0A8-32E69F60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F11D-0184-45D1-91BB-185C443151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368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1CEF-846D-AD9B-92D6-9EF3239E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649E-4E8F-2256-196A-A44F62CED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F8B2F-C7C4-5E1D-83C5-5B2BD7B8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2EA-5A8A-4BE0-A312-758942458BA0}" type="datetimeFigureOut">
              <a:rPr lang="en-IE" smtClean="0"/>
              <a:t>05/05/2023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532C8-C003-A4D3-2BA3-3E3E4F04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78F10-783F-D7DA-3879-1FDE50BD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F11D-0184-45D1-91BB-185C443151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434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0DBB-2242-040E-A7C7-1BAE8F1C1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1A085-C371-C3A7-A551-3DEA9B052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7879A-3452-40FD-7E06-719C134F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2EA-5A8A-4BE0-A312-758942458BA0}" type="datetimeFigureOut">
              <a:rPr lang="en-IE" smtClean="0"/>
              <a:t>05/05/2023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CB2DA-989E-972C-B127-E7E6D2C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E7C07-EE25-31D2-F575-CBC7ED59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F11D-0184-45D1-91BB-185C443151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36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9415-38CF-93B1-6CEF-BB0E7786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C3F7A-DA8B-B858-8400-015A8EC54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E0B82-A744-6D64-9577-EF6D20357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CEE15-75B2-1EEA-DA6A-F87ADA66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2EA-5A8A-4BE0-A312-758942458BA0}" type="datetimeFigureOut">
              <a:rPr lang="en-IE" smtClean="0"/>
              <a:t>05/05/2023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570F7-89C5-63DC-0D9E-596F19A4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D2B3B-9271-0AD7-44CD-8FB5BDFF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F11D-0184-45D1-91BB-185C443151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834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A685-91B9-4BFA-2508-00AC05E5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6F5C1-1389-BE81-1543-F4FCEEC73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27AC1-E6BC-F6B7-C7FF-EAB26A50A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8DA96-465F-7F50-9CF5-6D26F67E4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BF480-4C81-2C89-A161-D19562DDB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A73B2-15E6-53C2-A7E7-2460BC62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2EA-5A8A-4BE0-A312-758942458BA0}" type="datetimeFigureOut">
              <a:rPr lang="en-IE" smtClean="0"/>
              <a:t>05/05/2023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8E8EA-1C57-F7EC-0C1A-0E38634C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47BD5-A691-6292-4A85-155B7EA4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F11D-0184-45D1-91BB-185C443151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158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7CE6-D936-63C8-36C8-F547FCF7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5D291C-94AE-CA1B-FBCD-2DBCEFFF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2EA-5A8A-4BE0-A312-758942458BA0}" type="datetimeFigureOut">
              <a:rPr lang="en-IE" smtClean="0"/>
              <a:t>05/05/2023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4AC16-38E6-6422-172E-6FEBB132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37B12-9B1D-0D58-EF2F-7079A19A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F11D-0184-45D1-91BB-185C443151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258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FADC5-523D-EADF-D9BA-4539DD1E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2EA-5A8A-4BE0-A312-758942458BA0}" type="datetimeFigureOut">
              <a:rPr lang="en-IE" smtClean="0"/>
              <a:t>05/05/2023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C56A4-C6BD-71C4-F2D5-89D861B2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F548F-07B6-9E7E-C178-ED836AFC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F11D-0184-45D1-91BB-185C443151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67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BD38-D33D-A2AA-DBB2-AB1E0266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E4AF2-B16F-FDAD-3625-9B2E32E00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2A75A-3D00-FDAC-C98B-2EE4FE6E5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CE420-5E44-722A-834B-7054BF3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2EA-5A8A-4BE0-A312-758942458BA0}" type="datetimeFigureOut">
              <a:rPr lang="en-IE" smtClean="0"/>
              <a:t>05/05/2023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982E5-977B-FEB3-B554-A4915F95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F7D78-E518-FADE-B53E-BA807D67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F11D-0184-45D1-91BB-185C443151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33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1492-D730-2321-8445-09CF4792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ECC51-685A-3B13-8AD4-DB37C6788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FF7C3-252B-DF67-8AE5-0FE3F48EB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589F5-35DD-4696-BD15-949419D7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2EA-5A8A-4BE0-A312-758942458BA0}" type="datetimeFigureOut">
              <a:rPr lang="en-IE" smtClean="0"/>
              <a:t>05/05/2023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623D9-C3B6-FE70-C74B-7BDFEC86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FD374-3818-B5C3-420F-57D60D97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F11D-0184-45D1-91BB-185C443151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016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F6775-41B3-17F3-64A5-168FEFBA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E5D3-0C49-2CAB-0B1A-7B337A074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9F7AD-479C-9686-1D99-04CF0A437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852EA-5A8A-4BE0-A312-758942458BA0}" type="datetimeFigureOut">
              <a:rPr lang="en-IE" smtClean="0"/>
              <a:t>05/05/2023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64FC-BC45-0AA5-9BFF-D68EA5094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E5465-DA89-4E1C-55E1-0682313D8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F11D-0184-45D1-91BB-185C443151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57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CDFB-0B49-4F36-9A77-C3F4B7635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IE" sz="5400"/>
              <a:t>ISLT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46B23-53B4-417F-A59E-1B621CF70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IE" dirty="0"/>
              <a:t>Irish Sign Language</a:t>
            </a:r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8C9CF-B029-2A50-FF37-69DA4D6A3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15" r="13923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605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4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ACBA0-A301-4EA1-BC53-90BAFF01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366" y="609600"/>
            <a:ext cx="4267200" cy="1351472"/>
          </a:xfrm>
        </p:spPr>
        <p:txBody>
          <a:bodyPr>
            <a:normAutofit/>
          </a:bodyPr>
          <a:lstStyle/>
          <a:p>
            <a:pPr algn="ctr"/>
            <a:r>
              <a:rPr lang="en-IE">
                <a:solidFill>
                  <a:schemeClr val="tx1">
                    <a:lumMod val="85000"/>
                    <a:lumOff val="15000"/>
                  </a:schemeClr>
                </a:solidFill>
              </a:rPr>
              <a:t>Conclusion 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27F3BDB-E6E3-A597-2819-01AF01CDEF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2" r="2" b="7714"/>
          <a:stretch/>
        </p:blipFill>
        <p:spPr bwMode="auto"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9EBEC-8CCA-58B2-2E57-167A4E766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966" y="2147357"/>
            <a:ext cx="3810000" cy="4101042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Challenges</a:t>
            </a:r>
          </a:p>
          <a:p>
            <a:pPr lvl="1"/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Creating a Dataset</a:t>
            </a:r>
          </a:p>
          <a:p>
            <a:pPr lvl="1"/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 management </a:t>
            </a:r>
          </a:p>
          <a:p>
            <a:pPr lvl="1"/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Changing from web app to mobile app</a:t>
            </a:r>
            <a:endParaRPr lang="en-I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I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I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End Product</a:t>
            </a:r>
          </a:p>
          <a:p>
            <a:pPr lvl="1"/>
            <a:r>
              <a:rPr lang="en-I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Functioning </a:t>
            </a:r>
            <a:r>
              <a:rPr lang="en-IE" sz="2000">
                <a:solidFill>
                  <a:schemeClr val="tx1">
                    <a:lumMod val="85000"/>
                    <a:lumOff val="15000"/>
                  </a:schemeClr>
                </a:solidFill>
              </a:rPr>
              <a:t>Mobile App</a:t>
            </a:r>
          </a:p>
          <a:p>
            <a:pPr lvl="1"/>
            <a:r>
              <a:rPr lang="en-I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Reading images for Rock Paper or Scissors</a:t>
            </a:r>
          </a:p>
          <a:p>
            <a:pPr lvl="1"/>
            <a:r>
              <a:rPr lang="en-I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Communication between the app and a server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43B90B-1293-A584-52CC-70B22D89EE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49"/>
          <a:stretch/>
        </p:blipFill>
        <p:spPr bwMode="auto"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91116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8C9CF-B029-2A50-FF37-69DA4D6A36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759" r="-1" b="714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D5CDFB-0B49-4F36-9A77-C3F4B7635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IE" sz="6600">
                <a:solidFill>
                  <a:srgbClr val="FFFFFF"/>
                </a:solidFill>
              </a:rPr>
              <a:t>Thanks for Listening 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48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E94B3D5-5193-7EE2-4AB4-64BEF067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0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BFAA0-780C-439E-B914-16299659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IE"/>
              <a:t>Why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E670A0-2F83-34FD-D04E-2396BFF1A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I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Communicating is a lot easier in todays connected world</a:t>
            </a:r>
          </a:p>
          <a:p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45,000 people in Ireland are deaf</a:t>
            </a:r>
          </a:p>
          <a:p>
            <a:endParaRPr lang="en-IE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E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Currently nothing in the market that solves this problem</a:t>
            </a:r>
          </a:p>
          <a:p>
            <a:endParaRPr lang="en-IE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E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E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FEC13B-323A-49D2-8F06-951BD84A9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2217537"/>
            <a:ext cx="6155141" cy="24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903AB2B-C11C-B0BB-E367-B02DB2CB96BB}"/>
              </a:ext>
            </a:extLst>
          </p:cNvPr>
          <p:cNvSpPr txBox="1"/>
          <p:nvPr/>
        </p:nvSpPr>
        <p:spPr>
          <a:xfrm>
            <a:off x="230910" y="352723"/>
            <a:ext cx="4113876" cy="5400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Mobile APP: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React Native App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Connects to the Camera Roll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Sends encode 64bit image to the server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Displays pages of ISL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Flask Server: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Loads the CNN model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Decodes the base 64bit images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Resizes the image for prediction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Applies Greyscale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Applies the CNN model to image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Sends back the prediction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CNN: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Convolution Neural Network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Deep learning model using convolutional layers and pooling layers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AWS: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Amazon Web Service S3 bucket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Stores images of ISL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Sends the images to the Signs page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26FDA0-7DF2-B4D9-0EF9-A7DC6E73EF93}"/>
              </a:ext>
            </a:extLst>
          </p:cNvPr>
          <p:cNvGrpSpPr/>
          <p:nvPr/>
        </p:nvGrpSpPr>
        <p:grpSpPr>
          <a:xfrm>
            <a:off x="5445457" y="1928202"/>
            <a:ext cx="6155141" cy="3025337"/>
            <a:chOff x="5001881" y="1394691"/>
            <a:chExt cx="7013950" cy="34474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2D57D4B-B1F6-1591-1BD7-627DFCBD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1881" y="1394691"/>
              <a:ext cx="7013950" cy="344745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0A9398D-8FB9-C03F-3A27-44E8E810A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1686" y="2676525"/>
              <a:ext cx="2182379" cy="123969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C48917-8B67-A2B9-8CBE-738D15BF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1141" y="2676525"/>
              <a:ext cx="963468" cy="1273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979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AD7D8-8EE5-0FF9-60B0-56B83733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5338194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Data 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618A6-E092-FB98-FD75-D6CFEC994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7034" y="1847273"/>
            <a:ext cx="4838893" cy="433024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/>
              <a:t>As there is no ISL dataset I attempted to create my own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/>
              <a:t>I decided to first attempt it with 2 signs A and B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/>
              <a:t>This was very challenging and time-consuming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/>
              <a:t>Was unable to create a data set clear enough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/>
              <a:t> Dataset created was too small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/>
              <a:t>Unable to properly greyscale images resulting in hard to read image for the model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/>
              <a:t>Opted to use a </a:t>
            </a:r>
            <a:r>
              <a:rPr lang="en-US" sz="1900" dirty="0" err="1"/>
              <a:t>tensorflow</a:t>
            </a:r>
            <a:r>
              <a:rPr lang="en-US" sz="1900" dirty="0"/>
              <a:t> Rock Paper scissors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A9029-EE35-E3E6-7606-99C3BD1B0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827" y="3528827"/>
            <a:ext cx="1442838" cy="2445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7EE30D-47F6-4B81-22C2-02C246FFE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245" y="619372"/>
            <a:ext cx="1828003" cy="24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2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1603F-409E-577B-CBC3-BC378988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the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C9522-80DF-0C27-9850-BB30BFBC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194102"/>
            <a:ext cx="4289367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Split the dataset into training and testing images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Images get resized into 300 x 300 and </a:t>
            </a:r>
            <a:r>
              <a:rPr lang="en-US" sz="2000" dirty="0" err="1"/>
              <a:t>greyscaled</a:t>
            </a: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Keras</a:t>
            </a:r>
            <a:r>
              <a:rPr lang="en-US" sz="2000" dirty="0"/>
              <a:t> </a:t>
            </a:r>
            <a:r>
              <a:rPr lang="en-US" sz="2000" dirty="0" err="1"/>
              <a:t>Tunner</a:t>
            </a:r>
            <a:r>
              <a:rPr lang="en-US" sz="2000" dirty="0"/>
              <a:t> was used to test a series of different hyperparameters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I use the Adam optimizer which is an adaptive learning rate </a:t>
            </a:r>
            <a:r>
              <a:rPr lang="en-US" sz="2000" dirty="0" err="1"/>
              <a:t>optimzer</a:t>
            </a:r>
            <a:r>
              <a:rPr lang="en-US" sz="2000" dirty="0"/>
              <a:t>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Best model is run against unseen images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61C8F-63CC-3AF4-06B7-43A1C4BB2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994202"/>
            <a:ext cx="6155141" cy="489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4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8664-CC4B-4261-9755-6A70EC2B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sz="5400"/>
              <a:t>Research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6B9972-68E3-4C4E-9773-E2D6035EC1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420297"/>
              </p:ext>
            </p:extLst>
          </p:nvPr>
        </p:nvGraphicFramePr>
        <p:xfrm>
          <a:off x="418576" y="1737375"/>
          <a:ext cx="5042484" cy="1457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42">
                  <a:extLst>
                    <a:ext uri="{9D8B030D-6E8A-4147-A177-3AD203B41FA5}">
                      <a16:colId xmlns:a16="http://schemas.microsoft.com/office/drawing/2014/main" val="4294536801"/>
                    </a:ext>
                  </a:extLst>
                </a:gridCol>
                <a:gridCol w="2521242">
                  <a:extLst>
                    <a:ext uri="{9D8B030D-6E8A-4147-A177-3AD203B41FA5}">
                      <a16:colId xmlns:a16="http://schemas.microsoft.com/office/drawing/2014/main" val="188836068"/>
                    </a:ext>
                  </a:extLst>
                </a:gridCol>
              </a:tblGrid>
              <a:tr h="360708">
                <a:tc>
                  <a:txBody>
                    <a:bodyPr/>
                    <a:lstStyle/>
                    <a:p>
                      <a:r>
                        <a:rPr lang="en-IE" dirty="0"/>
                        <a:t>Machine Learning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Deep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49318"/>
                  </a:ext>
                </a:extLst>
              </a:tr>
              <a:tr h="360708">
                <a:tc>
                  <a:txBody>
                    <a:bodyPr/>
                    <a:lstStyle/>
                    <a:p>
                      <a:r>
                        <a:rPr lang="en-IE" sz="1400" dirty="0"/>
                        <a:t>Requires human intervention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No human help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89662"/>
                  </a:ext>
                </a:extLst>
              </a:tr>
              <a:tr h="604147">
                <a:tc>
                  <a:txBody>
                    <a:bodyPr/>
                    <a:lstStyle/>
                    <a:p>
                      <a:r>
                        <a:rPr lang="en-IE" sz="1400" dirty="0"/>
                        <a:t>Uses algorithms to parse data learn from data and makes informed decisions on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Creates an “artificial neural network” that learns and makes intelligent decisions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4352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A1BD7E7-1764-4158-8CF0-031344883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005855"/>
              </p:ext>
            </p:extLst>
          </p:nvPr>
        </p:nvGraphicFramePr>
        <p:xfrm>
          <a:off x="5867574" y="519597"/>
          <a:ext cx="5905850" cy="3659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925">
                  <a:extLst>
                    <a:ext uri="{9D8B030D-6E8A-4147-A177-3AD203B41FA5}">
                      <a16:colId xmlns:a16="http://schemas.microsoft.com/office/drawing/2014/main" val="2912874632"/>
                    </a:ext>
                  </a:extLst>
                </a:gridCol>
                <a:gridCol w="2952925">
                  <a:extLst>
                    <a:ext uri="{9D8B030D-6E8A-4147-A177-3AD203B41FA5}">
                      <a16:colId xmlns:a16="http://schemas.microsoft.com/office/drawing/2014/main" val="3622201973"/>
                    </a:ext>
                  </a:extLst>
                </a:gridCol>
              </a:tblGrid>
              <a:tr h="381879">
                <a:tc>
                  <a:txBody>
                    <a:bodyPr/>
                    <a:lstStyle/>
                    <a:p>
                      <a:r>
                        <a:rPr lang="en-IE" dirty="0"/>
                        <a:t>Amazon Web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85882"/>
                  </a:ext>
                </a:extLst>
              </a:tr>
              <a:tr h="763758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DocumentDB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automatically scale up or down based on your workload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 data in a flexible and dynamic manner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574701"/>
                  </a:ext>
                </a:extLst>
              </a:tr>
              <a:tr h="763758"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automatically scale up or down based on your workload, making it easier to handle sudden spikes in traffic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designed to scale horizontally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46689"/>
                  </a:ext>
                </a:extLst>
              </a:tr>
              <a:tr h="763758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 number of security features, including encryption at rest and in transit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known for its high performance and ability to handle large amounts of data and traffic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70100"/>
                  </a:ext>
                </a:extLst>
              </a:tr>
              <a:tr h="986520">
                <a:tc>
                  <a:txBody>
                    <a:bodyPr/>
                    <a:lstStyle/>
                    <a:p>
                      <a:r>
                        <a:rPr lang="en-IE" sz="1400" dirty="0"/>
                        <a:t>Easy to integrate with other AWS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cost-effective than some other database technologies, especially if you have large amounts of data to store and manage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3590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FF7302D-E3DD-481E-A2CE-B4DDAC92A7BA}"/>
              </a:ext>
            </a:extLst>
          </p:cNvPr>
          <p:cNvGraphicFramePr>
            <a:graphicFrameLocks noGrp="1"/>
          </p:cNvGraphicFramePr>
          <p:nvPr/>
        </p:nvGraphicFramePr>
        <p:xfrm>
          <a:off x="418576" y="3428063"/>
          <a:ext cx="5042484" cy="3358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2484">
                  <a:extLst>
                    <a:ext uri="{9D8B030D-6E8A-4147-A177-3AD203B41FA5}">
                      <a16:colId xmlns:a16="http://schemas.microsoft.com/office/drawing/2014/main" val="4090778620"/>
                    </a:ext>
                  </a:extLst>
                </a:gridCol>
              </a:tblGrid>
              <a:tr h="509716">
                <a:tc>
                  <a:txBody>
                    <a:bodyPr/>
                    <a:lstStyle/>
                    <a:p>
                      <a:r>
                        <a:rPr lang="en-IE" dirty="0"/>
                        <a:t>Image Recognition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76069"/>
                  </a:ext>
                </a:extLst>
              </a:tr>
              <a:tr h="360481">
                <a:tc>
                  <a:txBody>
                    <a:bodyPr/>
                    <a:lstStyle/>
                    <a:p>
                      <a:r>
                        <a:rPr lang="en-IE" sz="1400" dirty="0"/>
                        <a:t>Pre-processing: Cropping, resizing and the formatting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164120"/>
                  </a:ext>
                </a:extLst>
              </a:tr>
              <a:tr h="515762">
                <a:tc>
                  <a:txBody>
                    <a:bodyPr/>
                    <a:lstStyle/>
                    <a:p>
                      <a:r>
                        <a:rPr lang="en-IE" sz="1400" dirty="0"/>
                        <a:t>Feature extraction: Recognize an object. Techniques like edge detection, texture analysis and colour histogram.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66171"/>
                  </a:ext>
                </a:extLst>
              </a:tr>
              <a:tr h="515762">
                <a:tc>
                  <a:txBody>
                    <a:bodyPr/>
                    <a:lstStyle/>
                    <a:p>
                      <a:r>
                        <a:rPr lang="en-IE" sz="1400" dirty="0"/>
                        <a:t>Training: Use machine learning algorithm to learn to recognize the object in images.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51712"/>
                  </a:ext>
                </a:extLst>
              </a:tr>
              <a:tr h="515762">
                <a:tc>
                  <a:txBody>
                    <a:bodyPr/>
                    <a:lstStyle/>
                    <a:p>
                      <a:r>
                        <a:rPr lang="en-IE" sz="1400" dirty="0"/>
                        <a:t>Testing: Test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on a separate set of images to evaluate its performance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122279"/>
                  </a:ext>
                </a:extLst>
              </a:tr>
              <a:tr h="515762">
                <a:tc>
                  <a:txBody>
                    <a:bodyPr/>
                    <a:lstStyle/>
                    <a:p>
                      <a:r>
                        <a:rPr lang="en-IE" sz="1400" dirty="0"/>
                        <a:t>Optimalization: F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-tune the model or adjust the feature extraction process to improve its accuracy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70717"/>
                  </a:ext>
                </a:extLst>
              </a:tr>
              <a:tr h="415794">
                <a:tc>
                  <a:txBody>
                    <a:bodyPr/>
                    <a:lstStyle/>
                    <a:p>
                      <a:r>
                        <a:rPr lang="en-IE" sz="1400" dirty="0"/>
                        <a:t>Deployment: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deploy it in your application or system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2034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4445D1-ED54-07DF-4CD6-3D7C7A02B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864458"/>
              </p:ext>
            </p:extLst>
          </p:nvPr>
        </p:nvGraphicFramePr>
        <p:xfrm>
          <a:off x="5867574" y="4333742"/>
          <a:ext cx="5905850" cy="236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850">
                  <a:extLst>
                    <a:ext uri="{9D8B030D-6E8A-4147-A177-3AD203B41FA5}">
                      <a16:colId xmlns:a16="http://schemas.microsoft.com/office/drawing/2014/main" val="4090778620"/>
                    </a:ext>
                  </a:extLst>
                </a:gridCol>
              </a:tblGrid>
              <a:tr h="466925">
                <a:tc>
                  <a:txBody>
                    <a:bodyPr/>
                    <a:lstStyle/>
                    <a:p>
                      <a:r>
                        <a:rPr lang="en-IE" dirty="0"/>
                        <a:t>Building 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76069"/>
                  </a:ext>
                </a:extLst>
              </a:tr>
              <a:tr h="389104">
                <a:tc>
                  <a:txBody>
                    <a:bodyPr/>
                    <a:lstStyle/>
                    <a:p>
                      <a:r>
                        <a:rPr lang="en-IE" sz="1400" dirty="0"/>
                        <a:t>Clear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164120"/>
                  </a:ext>
                </a:extLst>
              </a:tr>
              <a:tr h="476395">
                <a:tc>
                  <a:txBody>
                    <a:bodyPr/>
                    <a:lstStyle/>
                    <a:p>
                      <a:r>
                        <a:rPr lang="en-GB" sz="1400" dirty="0"/>
                        <a:t>Simple clear/ plain background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66171"/>
                  </a:ext>
                </a:extLst>
              </a:tr>
              <a:tr h="510426">
                <a:tc>
                  <a:txBody>
                    <a:bodyPr/>
                    <a:lstStyle/>
                    <a:p>
                      <a:r>
                        <a:rPr lang="en-IE" sz="1400" dirty="0"/>
                        <a:t>Different images for training and testing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51712"/>
                  </a:ext>
                </a:extLst>
              </a:tr>
              <a:tr h="470757">
                <a:tc>
                  <a:txBody>
                    <a:bodyPr/>
                    <a:lstStyle/>
                    <a:p>
                      <a:r>
                        <a:rPr lang="en-GB" sz="1400" dirty="0"/>
                        <a:t>Need a big dataset of images with different angles and different hands as not all hands are the same.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122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06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89FB4-1C30-4DDD-9E01-9C4985FE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Time-Line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4FD25-6F0A-F574-04B8-C78ADEE3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63" y="579473"/>
            <a:ext cx="8088922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3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0B6C1-DC56-8F9C-23C7-86CA4358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Team-Work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F73E99-8D90-DB3E-1FCE-CBE64385F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02" r="32302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55CFB-8DD1-D335-6B03-28777859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1" y="2201958"/>
            <a:ext cx="6781800" cy="390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Took part in weekly stand-ups </a:t>
            </a:r>
            <a:r>
              <a:rPr lang="en-US" sz="2000"/>
              <a:t>with ‘Lorcan’</a:t>
            </a: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Discussed  deploying my ML agents with ‘Tan’ which was very helpful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 Peer-reviewed ‘Lorcan’s’, ‘Cian’s’, and ‘Elaine’s’ Posters and slide decks.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Had practices presentations with ‘Cian’ and ‘Elaine’</a:t>
            </a:r>
          </a:p>
        </p:txBody>
      </p:sp>
    </p:spTree>
    <p:extLst>
      <p:ext uri="{BB962C8B-B14F-4D97-AF65-F5344CB8AC3E}">
        <p14:creationId xmlns:p14="http://schemas.microsoft.com/office/powerpoint/2010/main" val="369259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583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ISLT</vt:lpstr>
      <vt:lpstr>PowerPoint Presentation</vt:lpstr>
      <vt:lpstr>Why</vt:lpstr>
      <vt:lpstr>PowerPoint Presentation</vt:lpstr>
      <vt:lpstr>Data Set</vt:lpstr>
      <vt:lpstr>Training the Model</vt:lpstr>
      <vt:lpstr>Research</vt:lpstr>
      <vt:lpstr>Time-Line</vt:lpstr>
      <vt:lpstr>Team-Work </vt:lpstr>
      <vt:lpstr>Conclusion </vt:lpstr>
      <vt:lpstr>Thanks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ISLT</dc:title>
  <dc:creator>DARRAGH COEN - STUDENT</dc:creator>
  <cp:lastModifiedBy>DARRAGH COEN - STUDENT</cp:lastModifiedBy>
  <cp:revision>1</cp:revision>
  <dcterms:created xsi:type="dcterms:W3CDTF">2023-05-05T11:30:45Z</dcterms:created>
  <dcterms:modified xsi:type="dcterms:W3CDTF">2023-05-05T13:48:20Z</dcterms:modified>
</cp:coreProperties>
</file>