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8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</dgm:pt>
    <dgm:pt modelId="{DC4353E6-F382-4DBF-A17A-1DFC6A33F0E5}" type="pres">
      <dgm:prSet presAssocID="{5E797581-3D2C-4F51-9C5B-4F1066CD75D8}" presName="gear1srcNode" presStyleLbl="node1" presStyleIdx="0" presStyleCnt="3"/>
      <dgm:spPr/>
    </dgm:pt>
    <dgm:pt modelId="{7EBE6FB2-9371-40AF-8251-F9620E1FEE2C}" type="pres">
      <dgm:prSet presAssocID="{5E797581-3D2C-4F51-9C5B-4F1066CD75D8}" presName="gear1dstNode" presStyleLbl="node1" presStyleIdx="0" presStyleCnt="3"/>
      <dgm:spPr/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</dgm:pt>
    <dgm:pt modelId="{133DFED2-57B1-4F44-9BCC-0808E628A412}" type="pres">
      <dgm:prSet presAssocID="{77C712A1-6FCE-4F69-9CB5-030381B9F4CB}" presName="gear2dstNode" presStyleLbl="node1" presStyleIdx="1" presStyleCnt="3"/>
      <dgm:spPr/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</dgm:pt>
    <dgm:pt modelId="{C173F968-4F9F-4EF0-B793-1235AE5ACF0F}" type="pres">
      <dgm:prSet presAssocID="{EF8B023D-FD94-47BE-9CA5-3A3DC432272D}" presName="gear3dstNode" presStyleLbl="node1" presStyleIdx="2" presStyleCnt="3"/>
      <dgm:spPr/>
    </dgm:pt>
    <dgm:pt modelId="{D02648F0-DEE1-42DF-A7BB-B45CB00638D8}" type="pres">
      <dgm:prSet presAssocID="{76CA6B08-EE64-4196-94C2-345CA1A91CE6}" presName="connector1" presStyleLbl="sibTrans2D1" presStyleIdx="0" presStyleCnt="3"/>
      <dgm:spPr/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rnea5/Final-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aizemberg/absenteeismatwork/workspace/file?filename=Absenteeism_at_work.tsv" TargetMode="External"/><Relationship Id="rId2" Type="http://schemas.openxmlformats.org/officeDocument/2006/relationships/hyperlink" Target="https://www.kaggle.com/code/ahmedklabi/heart-disease-pred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DAK: </a:t>
            </a:r>
            <a:r>
              <a:rPr lang="en-AU" sz="2400" dirty="0" smtClean="0"/>
              <a:t>“</a:t>
            </a:r>
            <a:r>
              <a:rPr lang="en-AU" sz="2400" u="sng" dirty="0" smtClean="0"/>
              <a:t>D</a:t>
            </a:r>
            <a:r>
              <a:rPr lang="en-AU" sz="2400" dirty="0" smtClean="0"/>
              <a:t>oes </a:t>
            </a:r>
            <a:r>
              <a:rPr lang="en-AU" sz="2400" u="sng" dirty="0" smtClean="0"/>
              <a:t>A</a:t>
            </a:r>
            <a:r>
              <a:rPr lang="en-AU" sz="2400" dirty="0" smtClean="0"/>
              <a:t>I </a:t>
            </a:r>
            <a:r>
              <a:rPr lang="en-AU" sz="2400" u="sng" dirty="0" smtClean="0"/>
              <a:t>K</a:t>
            </a:r>
            <a:r>
              <a:rPr lang="en-AU" sz="2400" dirty="0" smtClean="0"/>
              <a:t>now”? </a:t>
            </a:r>
            <a:endParaRPr lang="en-AU" sz="2400" dirty="0" smtClean="0"/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Create </a:t>
            </a:r>
            <a:r>
              <a:rPr lang="en-AU" sz="2400" dirty="0" smtClean="0"/>
              <a:t>DAK </a:t>
            </a:r>
            <a:r>
              <a:rPr lang="en-AU" sz="2400" dirty="0" smtClean="0"/>
              <a:t>app </a:t>
            </a:r>
            <a:r>
              <a:rPr lang="en-AU" sz="2400" dirty="0" smtClean="0"/>
              <a:t>to perform predictions for various scenarios by utilising machine learning algorithms, python libraries with front end UI and host on a cloud platform with public access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</a:t>
            </a:r>
            <a:r>
              <a:rPr lang="en-AU" sz="2400" b="1" dirty="0" smtClean="0"/>
              <a:t>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Kevin Nguyen (KN</a:t>
            </a:r>
            <a:r>
              <a:rPr lang="en-AU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2"/>
              </a:rPr>
              <a:t>https://github.com/DCornea5/Final-Project.git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“</a:t>
            </a:r>
            <a:r>
              <a:rPr lang="en-AU" sz="4400" b="1" dirty="0" smtClean="0">
                <a:solidFill>
                  <a:srgbClr val="FF0000"/>
                </a:solidFill>
              </a:rPr>
              <a:t>DAK”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Methods: </a:t>
            </a:r>
            <a:r>
              <a:rPr lang="en-AU" dirty="0" smtClean="0">
                <a:solidFill>
                  <a:srgbClr val="FFFF00"/>
                </a:solidFill>
              </a:rPr>
              <a:t>Flask API, HTML/CSS/</a:t>
            </a:r>
            <a:r>
              <a:rPr lang="en-AU" dirty="0" err="1" smtClean="0">
                <a:solidFill>
                  <a:srgbClr val="FFFF00"/>
                </a:solidFill>
              </a:rPr>
              <a:t>Boostrap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Matplotlib</a:t>
            </a:r>
            <a:r>
              <a:rPr lang="en-AU" dirty="0" smtClean="0">
                <a:solidFill>
                  <a:srgbClr val="FFFF00"/>
                </a:solidFill>
              </a:rPr>
              <a:t>, Tableau, </a:t>
            </a:r>
            <a:r>
              <a:rPr lang="en-AU" dirty="0" err="1" smtClean="0">
                <a:solidFill>
                  <a:srgbClr val="FFFF00"/>
                </a:solidFill>
              </a:rPr>
              <a:t>Heroku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github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smtClean="0">
                <a:solidFill>
                  <a:srgbClr val="FFFF00"/>
                </a:solidFill>
              </a:rPr>
              <a:t>etc…</a:t>
            </a:r>
            <a:endParaRPr lang="en-AU" dirty="0" smtClean="0">
              <a:solidFill>
                <a:srgbClr val="FFFF00"/>
              </a:solidFill>
            </a:endParaRPr>
          </a:p>
          <a:p>
            <a:pPr marL="800100" lvl="1" indent="-342900"/>
            <a:endParaRPr lang="en-AU" sz="1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heart_disease.csv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Stress-Lysis.csv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bodyPerformance.csv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TravelInsurancePredictions.csv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/>
              <a:t>Absenteeism_at_work2.csv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2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Sources:</a:t>
            </a:r>
            <a:endParaRPr lang="en-A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2"/>
              </a:rPr>
              <a:t>https</a:t>
            </a:r>
            <a:r>
              <a:rPr lang="en-AU" sz="1400" dirty="0" smtClean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www.kaggle.com/code/ahmedklabi/heart-disease-pred/data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3"/>
              </a:rPr>
              <a:t>https://</a:t>
            </a:r>
            <a:r>
              <a:rPr lang="en-AU" sz="1400" dirty="0" smtClean="0">
                <a:hlinkClick r:id="rId3"/>
              </a:rPr>
              <a:t>data.world/aaizemberg/absenteeismatwork/workspace/file?filename=Absenteeism_at_work.tsv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Methods</a:t>
            </a:r>
            <a:r>
              <a:rPr lang="en-AU" sz="4400" b="1" dirty="0" smtClean="0">
                <a:solidFill>
                  <a:srgbClr val="00B0F0"/>
                </a:solidFill>
              </a:rPr>
              <a:t>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Alternate Process 22"/>
          <p:cNvSpPr/>
          <p:nvPr/>
        </p:nvSpPr>
        <p:spPr>
          <a:xfrm>
            <a:off x="1439652" y="1484784"/>
            <a:ext cx="2232248" cy="504056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28752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815916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804248" y="1772998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804248" y="256508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1439652" y="4437112"/>
          <a:ext cx="22322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lowchart: Alternate Process 33"/>
          <p:cNvSpPr/>
          <p:nvPr/>
        </p:nvSpPr>
        <p:spPr>
          <a:xfrm>
            <a:off x="6012160" y="134095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012160" y="213303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Pre-processing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804248" y="335717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012160" y="292512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463655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4283968" y="5157192"/>
            <a:ext cx="1008112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639786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  <a:endCxn id="24" idx="0"/>
          </p:cNvCxnSpPr>
          <p:nvPr/>
        </p:nvCxnSpPr>
        <p:spPr>
          <a:xfrm rot="5400000">
            <a:off x="1191225" y="1625199"/>
            <a:ext cx="1000910" cy="17281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779290" y="2213265"/>
            <a:ext cx="1000910" cy="5520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367356" y="2177260"/>
            <a:ext cx="1000910" cy="6240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955421" y="1589195"/>
            <a:ext cx="1000910" cy="1800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839586" y="3645024"/>
            <a:ext cx="1728192" cy="648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2003715" y="3645023"/>
            <a:ext cx="564064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567778" y="3645023"/>
            <a:ext cx="61206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567778" y="3645023"/>
            <a:ext cx="178819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519772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0352" y="1268942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2133038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2925126"/>
            <a:ext cx="288032" cy="288032"/>
          </a:xfrm>
          <a:prstGeom prst="rect">
            <a:avLst/>
          </a:prstGeom>
        </p:spPr>
      </p:pic>
      <p:pic>
        <p:nvPicPr>
          <p:cNvPr id="158" name="Picture 157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9732" y="5949280"/>
            <a:ext cx="288032" cy="288032"/>
          </a:xfrm>
          <a:prstGeom prst="rect">
            <a:avLst/>
          </a:prstGeom>
        </p:spPr>
      </p:pic>
      <p:pic>
        <p:nvPicPr>
          <p:cNvPr id="160" name="Picture 159" descr="430-4309432_vector-5-html-html-css-javascript-logo-h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43908" y="1340768"/>
            <a:ext cx="504403" cy="453157"/>
          </a:xfrm>
          <a:prstGeom prst="rect">
            <a:avLst/>
          </a:prstGeom>
        </p:spPr>
      </p:pic>
      <p:pic>
        <p:nvPicPr>
          <p:cNvPr id="161" name="Picture 160" descr="bootstr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43908" y="1772816"/>
            <a:ext cx="504056" cy="380842"/>
          </a:xfrm>
          <a:prstGeom prst="rect">
            <a:avLst/>
          </a:prstGeom>
        </p:spPr>
      </p:pic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6136" y="4437112"/>
            <a:ext cx="2304530" cy="2307456"/>
          </a:xfrm>
          <a:prstGeom prst="rect">
            <a:avLst/>
          </a:prstGeom>
        </p:spPr>
      </p:pic>
      <p:sp>
        <p:nvSpPr>
          <p:cNvPr id="168" name="Down Arrow 167"/>
          <p:cNvSpPr/>
          <p:nvPr/>
        </p:nvSpPr>
        <p:spPr>
          <a:xfrm>
            <a:off x="6804248" y="414926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012160" y="371721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3717214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High </a:t>
            </a:r>
            <a:r>
              <a:rPr lang="en-AU" sz="3200" b="1" dirty="0" smtClean="0">
                <a:solidFill>
                  <a:srgbClr val="FF0000"/>
                </a:solidFill>
              </a:rPr>
              <a:t>Level </a:t>
            </a:r>
            <a:r>
              <a:rPr lang="en-AU" sz="3200" b="1" dirty="0" smtClean="0">
                <a:solidFill>
                  <a:srgbClr val="FF0000"/>
                </a:solidFill>
              </a:rPr>
              <a:t>Design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2" name="Cloud 171"/>
          <p:cNvSpPr/>
          <p:nvPr/>
        </p:nvSpPr>
        <p:spPr>
          <a:xfrm>
            <a:off x="4211960" y="1628800"/>
            <a:ext cx="288032" cy="216024"/>
          </a:xfrm>
          <a:prstGeom prst="cloud">
            <a:avLst/>
          </a:prstGeom>
          <a:solidFill>
            <a:schemeClr val="tx2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</a:t>
            </a:r>
            <a:r>
              <a:rPr lang="en-AU" dirty="0" smtClean="0"/>
              <a:t>and </a:t>
            </a:r>
            <a:r>
              <a:rPr lang="en-AU" dirty="0" smtClean="0"/>
              <a:t>select </a:t>
            </a:r>
            <a:r>
              <a:rPr lang="en-AU" dirty="0" smtClean="0"/>
              <a:t>datasets on various sources</a:t>
            </a:r>
            <a:endParaRPr lang="en-AU" dirty="0" smtClean="0"/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</a:t>
            </a:r>
            <a:r>
              <a:rPr lang="en-AU" dirty="0" smtClean="0"/>
              <a:t>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</a:t>
            </a:r>
            <a:r>
              <a:rPr lang="en-AU" dirty="0" smtClean="0"/>
              <a:t>Project is adopting Agile methodology for software development: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Iterations </a:t>
            </a:r>
            <a:r>
              <a:rPr lang="en-AU" dirty="0" smtClean="0"/>
              <a:t>of design, </a:t>
            </a:r>
            <a:r>
              <a:rPr lang="en-AU" dirty="0" smtClean="0"/>
              <a:t>coding, testing for the app’s front and back-end. </a:t>
            </a:r>
            <a:endParaRPr lang="en-AU" dirty="0" smtClean="0"/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Minimum viable product (MVP): a working </a:t>
            </a:r>
            <a:r>
              <a:rPr lang="en-AU" dirty="0" smtClean="0"/>
              <a:t>machine learning </a:t>
            </a:r>
            <a:r>
              <a:rPr lang="en-AU" dirty="0" smtClean="0"/>
              <a:t>model (ML) with user interface (UI) front end that hosted on a cloud platform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</a:t>
            </a:r>
            <a:r>
              <a:rPr lang="en-AU" dirty="0" smtClean="0"/>
              <a:t>Product: a completed a scalable front end web site with various ML models that hosted on a cloud platform.</a:t>
            </a:r>
            <a:endParaRPr lang="en-AU" dirty="0" smtClean="0"/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On-going </a:t>
            </a:r>
            <a:r>
              <a:rPr lang="en-AU" dirty="0" smtClean="0"/>
              <a:t>task allocations: self-manage, support other team members as </a:t>
            </a:r>
            <a:r>
              <a:rPr lang="en-AU" dirty="0" smtClean="0"/>
              <a:t>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</a:t>
            </a:r>
            <a:r>
              <a:rPr lang="en-AU" dirty="0" smtClean="0"/>
              <a:t>Project presentation</a:t>
            </a:r>
            <a:endParaRPr lang="en-AU" dirty="0" smtClean="0"/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44453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648072"/>
                <a:gridCol w="6480720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Task</a:t>
                      </a:r>
                      <a:r>
                        <a:rPr lang="en-AU" sz="1200" baseline="0" dirty="0" smtClean="0"/>
                        <a:t> 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Polygon shape prediction (WIP)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q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q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  <a:endParaRPr lang="en-AU" sz="11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Completed web-site design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45030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Finalise platform</a:t>
                      </a:r>
                      <a:r>
                        <a:rPr lang="en-AU" sz="1100" baseline="0" dirty="0" smtClean="0"/>
                        <a:t> deployment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End-to-end test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</a:t>
            </a:r>
            <a:r>
              <a:rPr lang="en-AU" sz="3200" b="1" dirty="0" smtClean="0">
                <a:solidFill>
                  <a:srgbClr val="00B0F0"/>
                </a:solidFill>
              </a:rPr>
              <a:t>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Challenges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Performed </a:t>
            </a:r>
            <a:r>
              <a:rPr lang="en-AU" b="1" dirty="0" smtClean="0"/>
              <a:t>EDA on </a:t>
            </a:r>
            <a:r>
              <a:rPr lang="en-AU" b="1" dirty="0" smtClean="0"/>
              <a:t>datasets</a:t>
            </a:r>
            <a:endParaRPr lang="en-AU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>
                <a:solidFill>
                  <a:schemeClr val="bg1"/>
                </a:solidFill>
              </a:rPr>
              <a:t>Zomato</a:t>
            </a:r>
            <a:r>
              <a:rPr lang="en-AU" b="1" dirty="0" smtClean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Restaurant </a:t>
            </a:r>
            <a:r>
              <a:rPr lang="en-AU" b="1" dirty="0" smtClean="0">
                <a:solidFill>
                  <a:schemeClr val="bg1"/>
                </a:solidFill>
              </a:rPr>
              <a:t>Reviews.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Outcome</a:t>
            </a:r>
            <a:r>
              <a:rPr lang="en-AU" dirty="0" smtClean="0"/>
              <a:t>: Unable </a:t>
            </a:r>
            <a:r>
              <a:rPr lang="en-AU" dirty="0" smtClean="0"/>
              <a:t>to utilise </a:t>
            </a:r>
            <a:r>
              <a:rPr lang="en-AU" dirty="0" smtClean="0"/>
              <a:t>on the project as the data is heavily skewed for the restaurants </a:t>
            </a:r>
            <a:r>
              <a:rPr lang="en-AU" dirty="0" smtClean="0"/>
              <a:t>in India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b="1" dirty="0" smtClean="0">
                <a:solidFill>
                  <a:schemeClr val="bg1"/>
                </a:solidFill>
              </a:rPr>
              <a:t>Absenteeism </a:t>
            </a:r>
            <a:r>
              <a:rPr lang="en-AU" b="1" dirty="0" smtClean="0">
                <a:solidFill>
                  <a:schemeClr val="bg1"/>
                </a:solidFill>
              </a:rPr>
              <a:t>at </a:t>
            </a:r>
            <a:r>
              <a:rPr lang="en-AU" b="1" dirty="0" smtClean="0">
                <a:solidFill>
                  <a:schemeClr val="bg1"/>
                </a:solidFill>
              </a:rPr>
              <a:t>work.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Outcome</a:t>
            </a:r>
            <a:r>
              <a:rPr lang="en-AU" dirty="0" smtClean="0"/>
              <a:t>: Applied 12 different ML methods, 17 out of 21 columns are seemed relevant. Not user friendly as too many fields are required user input</a:t>
            </a: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r>
              <a:rPr lang="en-AU" dirty="0" err="1" smtClean="0"/>
              <a:t>adfafd</a:t>
            </a: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990</TotalTime>
  <Words>430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103</cp:revision>
  <dcterms:created xsi:type="dcterms:W3CDTF">2022-04-12T02:18:38Z</dcterms:created>
  <dcterms:modified xsi:type="dcterms:W3CDTF">2022-04-19T07:00:11Z</dcterms:modified>
</cp:coreProperties>
</file>