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8" r:id="rId3"/>
    <p:sldId id="266" r:id="rId4"/>
    <p:sldId id="264" r:id="rId5"/>
    <p:sldId id="262" r:id="rId6"/>
    <p:sldId id="265" r:id="rId7"/>
    <p:sldId id="268" r:id="rId8"/>
    <p:sldId id="267" r:id="rId9"/>
    <p:sldId id="269" r:id="rId10"/>
    <p:sldId id="263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32" y="-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058A5-F177-41BF-9429-4484ECCDAD2C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E797581-3D2C-4F51-9C5B-4F1066CD75D8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12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AAC6842-F85E-4D4B-A58C-5809D6FC9DCC}" type="par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6CA6B08-EE64-4196-94C2-345CA1A91CE6}" type="sib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7C712A1-6FCE-4F69-9CB5-030381B9F4CB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774F4F9-91D8-4935-8FC8-6B8EEFDF0B54}" type="par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911755B-FF70-4E11-95F2-C091FBCC0041}" type="sib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F8B023D-FD94-47BE-9CA5-3A3DC432272D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9CA92AC-05FF-4A0C-8B3E-2AF8CA5C8D20}" type="par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9AFEBA7-A811-41D0-A7D9-20D4B480B3DF}" type="sib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20E7CD8-06FD-4CB0-B741-A3BE1C258421}" type="pres">
      <dgm:prSet presAssocID="{E87058A5-F177-41BF-9429-4484ECCDAD2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B2B8CAD-CA22-471F-BAE8-671F62C6AF7B}" type="pres">
      <dgm:prSet presAssocID="{5E797581-3D2C-4F51-9C5B-4F1066CD75D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353E6-F382-4DBF-A17A-1DFC6A33F0E5}" type="pres">
      <dgm:prSet presAssocID="{5E797581-3D2C-4F51-9C5B-4F1066CD75D8}" presName="gear1srcNode" presStyleLbl="node1" presStyleIdx="0" presStyleCnt="3"/>
      <dgm:spPr/>
      <dgm:t>
        <a:bodyPr/>
        <a:lstStyle/>
        <a:p>
          <a:endParaRPr lang="en-US"/>
        </a:p>
      </dgm:t>
    </dgm:pt>
    <dgm:pt modelId="{7EBE6FB2-9371-40AF-8251-F9620E1FEE2C}" type="pres">
      <dgm:prSet presAssocID="{5E797581-3D2C-4F51-9C5B-4F1066CD75D8}" presName="gear1dstNode" presStyleLbl="node1" presStyleIdx="0" presStyleCnt="3"/>
      <dgm:spPr/>
      <dgm:t>
        <a:bodyPr/>
        <a:lstStyle/>
        <a:p>
          <a:endParaRPr lang="en-US"/>
        </a:p>
      </dgm:t>
    </dgm:pt>
    <dgm:pt modelId="{BC628F60-D50F-45B1-BAC4-5DE8344313AF}" type="pres">
      <dgm:prSet presAssocID="{77C712A1-6FCE-4F69-9CB5-030381B9F4C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28D82-4E12-4172-95FA-8A66ABD54951}" type="pres">
      <dgm:prSet presAssocID="{77C712A1-6FCE-4F69-9CB5-030381B9F4CB}" presName="gear2srcNode" presStyleLbl="node1" presStyleIdx="1" presStyleCnt="3"/>
      <dgm:spPr/>
      <dgm:t>
        <a:bodyPr/>
        <a:lstStyle/>
        <a:p>
          <a:endParaRPr lang="en-US"/>
        </a:p>
      </dgm:t>
    </dgm:pt>
    <dgm:pt modelId="{133DFED2-57B1-4F44-9BCC-0808E628A412}" type="pres">
      <dgm:prSet presAssocID="{77C712A1-6FCE-4F69-9CB5-030381B9F4CB}" presName="gear2dstNode" presStyleLbl="node1" presStyleIdx="1" presStyleCnt="3"/>
      <dgm:spPr/>
      <dgm:t>
        <a:bodyPr/>
        <a:lstStyle/>
        <a:p>
          <a:endParaRPr lang="en-US"/>
        </a:p>
      </dgm:t>
    </dgm:pt>
    <dgm:pt modelId="{D1D380B8-2C33-42BD-B726-87DF09363E3D}" type="pres">
      <dgm:prSet presAssocID="{EF8B023D-FD94-47BE-9CA5-3A3DC432272D}" presName="gear3" presStyleLbl="node1" presStyleIdx="2" presStyleCnt="3"/>
      <dgm:spPr/>
      <dgm:t>
        <a:bodyPr/>
        <a:lstStyle/>
        <a:p>
          <a:endParaRPr lang="en-US"/>
        </a:p>
      </dgm:t>
    </dgm:pt>
    <dgm:pt modelId="{AA2A266E-0DFF-46A3-865B-88E0B1190FC8}" type="pres">
      <dgm:prSet presAssocID="{EF8B023D-FD94-47BE-9CA5-3A3DC432272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97056-01C6-474A-AB29-7DFA2465ABBB}" type="pres">
      <dgm:prSet presAssocID="{EF8B023D-FD94-47BE-9CA5-3A3DC432272D}" presName="gear3srcNode" presStyleLbl="node1" presStyleIdx="2" presStyleCnt="3"/>
      <dgm:spPr/>
      <dgm:t>
        <a:bodyPr/>
        <a:lstStyle/>
        <a:p>
          <a:endParaRPr lang="en-US"/>
        </a:p>
      </dgm:t>
    </dgm:pt>
    <dgm:pt modelId="{C173F968-4F9F-4EF0-B793-1235AE5ACF0F}" type="pres">
      <dgm:prSet presAssocID="{EF8B023D-FD94-47BE-9CA5-3A3DC432272D}" presName="gear3dstNode" presStyleLbl="node1" presStyleIdx="2" presStyleCnt="3"/>
      <dgm:spPr/>
      <dgm:t>
        <a:bodyPr/>
        <a:lstStyle/>
        <a:p>
          <a:endParaRPr lang="en-US"/>
        </a:p>
      </dgm:t>
    </dgm:pt>
    <dgm:pt modelId="{D02648F0-DEE1-42DF-A7BB-B45CB00638D8}" type="pres">
      <dgm:prSet presAssocID="{76CA6B08-EE64-4196-94C2-345CA1A91CE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1DA0397-96B4-4D57-A2F2-88DA4F21A190}" type="pres">
      <dgm:prSet presAssocID="{B911755B-FF70-4E11-95F2-C091FBCC004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C076E0B-C8C5-46C1-8DDB-57E733241A65}" type="pres">
      <dgm:prSet presAssocID="{49AFEBA7-A811-41D0-A7D9-20D4B480B3DF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B84761-61AD-4EBD-9C00-D5DCC92CBF74}" type="presOf" srcId="{EF8B023D-FD94-47BE-9CA5-3A3DC432272D}" destId="{AEA97056-01C6-474A-AB29-7DFA2465ABBB}" srcOrd="2" destOrd="0" presId="urn:microsoft.com/office/officeart/2005/8/layout/gear1"/>
    <dgm:cxn modelId="{3201B40A-C836-4BC0-B07A-41228B23DC18}" srcId="{E87058A5-F177-41BF-9429-4484ECCDAD2C}" destId="{EF8B023D-FD94-47BE-9CA5-3A3DC432272D}" srcOrd="2" destOrd="0" parTransId="{19CA92AC-05FF-4A0C-8B3E-2AF8CA5C8D20}" sibTransId="{49AFEBA7-A811-41D0-A7D9-20D4B480B3DF}"/>
    <dgm:cxn modelId="{9FA04DFA-1936-4F67-903E-66C1CCEE6EDB}" type="presOf" srcId="{EF8B023D-FD94-47BE-9CA5-3A3DC432272D}" destId="{AA2A266E-0DFF-46A3-865B-88E0B1190FC8}" srcOrd="1" destOrd="0" presId="urn:microsoft.com/office/officeart/2005/8/layout/gear1"/>
    <dgm:cxn modelId="{6C668B38-9E68-4942-96B2-CE2CDA662BD9}" type="presOf" srcId="{49AFEBA7-A811-41D0-A7D9-20D4B480B3DF}" destId="{6C076E0B-C8C5-46C1-8DDB-57E733241A65}" srcOrd="0" destOrd="0" presId="urn:microsoft.com/office/officeart/2005/8/layout/gear1"/>
    <dgm:cxn modelId="{BD9A3C86-6A4E-40F9-B5BA-9A8E9476370A}" type="presOf" srcId="{77C712A1-6FCE-4F69-9CB5-030381B9F4CB}" destId="{BF728D82-4E12-4172-95FA-8A66ABD54951}" srcOrd="1" destOrd="0" presId="urn:microsoft.com/office/officeart/2005/8/layout/gear1"/>
    <dgm:cxn modelId="{BAD801BE-49B2-4CBE-A170-9C234C5E7A39}" type="presOf" srcId="{EF8B023D-FD94-47BE-9CA5-3A3DC432272D}" destId="{D1D380B8-2C33-42BD-B726-87DF09363E3D}" srcOrd="0" destOrd="0" presId="urn:microsoft.com/office/officeart/2005/8/layout/gear1"/>
    <dgm:cxn modelId="{C7497674-168E-4FE0-A7E1-AED73586A3D1}" srcId="{E87058A5-F177-41BF-9429-4484ECCDAD2C}" destId="{5E797581-3D2C-4F51-9C5B-4F1066CD75D8}" srcOrd="0" destOrd="0" parTransId="{2AAC6842-F85E-4D4B-A58C-5809D6FC9DCC}" sibTransId="{76CA6B08-EE64-4196-94C2-345CA1A91CE6}"/>
    <dgm:cxn modelId="{C42C006B-24C3-4CB7-A2DA-A608C44F1406}" type="presOf" srcId="{5E797581-3D2C-4F51-9C5B-4F1066CD75D8}" destId="{DC4353E6-F382-4DBF-A17A-1DFC6A33F0E5}" srcOrd="1" destOrd="0" presId="urn:microsoft.com/office/officeart/2005/8/layout/gear1"/>
    <dgm:cxn modelId="{2989711D-612E-4264-B90A-27FD26A2498F}" type="presOf" srcId="{B911755B-FF70-4E11-95F2-C091FBCC0041}" destId="{11DA0397-96B4-4D57-A2F2-88DA4F21A190}" srcOrd="0" destOrd="0" presId="urn:microsoft.com/office/officeart/2005/8/layout/gear1"/>
    <dgm:cxn modelId="{1428C3E1-3AE4-45A9-9DB0-C67B1F6336E9}" type="presOf" srcId="{5E797581-3D2C-4F51-9C5B-4F1066CD75D8}" destId="{7EBE6FB2-9371-40AF-8251-F9620E1FEE2C}" srcOrd="2" destOrd="0" presId="urn:microsoft.com/office/officeart/2005/8/layout/gear1"/>
    <dgm:cxn modelId="{4C3280BD-85E1-486B-847F-0C74172A4947}" type="presOf" srcId="{76CA6B08-EE64-4196-94C2-345CA1A91CE6}" destId="{D02648F0-DEE1-42DF-A7BB-B45CB00638D8}" srcOrd="0" destOrd="0" presId="urn:microsoft.com/office/officeart/2005/8/layout/gear1"/>
    <dgm:cxn modelId="{8591E55D-1127-4154-A77F-D7AC280B4FEA}" srcId="{E87058A5-F177-41BF-9429-4484ECCDAD2C}" destId="{77C712A1-6FCE-4F69-9CB5-030381B9F4CB}" srcOrd="1" destOrd="0" parTransId="{8774F4F9-91D8-4935-8FC8-6B8EEFDF0B54}" sibTransId="{B911755B-FF70-4E11-95F2-C091FBCC0041}"/>
    <dgm:cxn modelId="{9BF138EB-3D13-43C1-AAC0-FA700A9C29BD}" type="presOf" srcId="{77C712A1-6FCE-4F69-9CB5-030381B9F4CB}" destId="{BC628F60-D50F-45B1-BAC4-5DE8344313AF}" srcOrd="0" destOrd="0" presId="urn:microsoft.com/office/officeart/2005/8/layout/gear1"/>
    <dgm:cxn modelId="{802D7FD0-3725-4272-86F0-22F64B062DF2}" type="presOf" srcId="{5E797581-3D2C-4F51-9C5B-4F1066CD75D8}" destId="{9B2B8CAD-CA22-471F-BAE8-671F62C6AF7B}" srcOrd="0" destOrd="0" presId="urn:microsoft.com/office/officeart/2005/8/layout/gear1"/>
    <dgm:cxn modelId="{043AB780-8EEB-4D68-90AD-D3CD84524A77}" type="presOf" srcId="{EF8B023D-FD94-47BE-9CA5-3A3DC432272D}" destId="{C173F968-4F9F-4EF0-B793-1235AE5ACF0F}" srcOrd="3" destOrd="0" presId="urn:microsoft.com/office/officeart/2005/8/layout/gear1"/>
    <dgm:cxn modelId="{40AD94F4-D3C4-4649-BB7F-03A03DB825FB}" type="presOf" srcId="{77C712A1-6FCE-4F69-9CB5-030381B9F4CB}" destId="{133DFED2-57B1-4F44-9BCC-0808E628A412}" srcOrd="2" destOrd="0" presId="urn:microsoft.com/office/officeart/2005/8/layout/gear1"/>
    <dgm:cxn modelId="{79D4CA3A-8041-4BCC-AF4B-85A75DBB6B9C}" type="presOf" srcId="{E87058A5-F177-41BF-9429-4484ECCDAD2C}" destId="{020E7CD8-06FD-4CB0-B741-A3BE1C258421}" srcOrd="0" destOrd="0" presId="urn:microsoft.com/office/officeart/2005/8/layout/gear1"/>
    <dgm:cxn modelId="{7A76A2C5-97ED-410A-A85E-DFD0F609E646}" type="presParOf" srcId="{020E7CD8-06FD-4CB0-B741-A3BE1C258421}" destId="{9B2B8CAD-CA22-471F-BAE8-671F62C6AF7B}" srcOrd="0" destOrd="0" presId="urn:microsoft.com/office/officeart/2005/8/layout/gear1"/>
    <dgm:cxn modelId="{3AE87A4B-CE73-48EB-BE5F-951AD3670E2E}" type="presParOf" srcId="{020E7CD8-06FD-4CB0-B741-A3BE1C258421}" destId="{DC4353E6-F382-4DBF-A17A-1DFC6A33F0E5}" srcOrd="1" destOrd="0" presId="urn:microsoft.com/office/officeart/2005/8/layout/gear1"/>
    <dgm:cxn modelId="{8BD31E09-0FF6-4C18-9EEB-50D57D14CC4A}" type="presParOf" srcId="{020E7CD8-06FD-4CB0-B741-A3BE1C258421}" destId="{7EBE6FB2-9371-40AF-8251-F9620E1FEE2C}" srcOrd="2" destOrd="0" presId="urn:microsoft.com/office/officeart/2005/8/layout/gear1"/>
    <dgm:cxn modelId="{89B8E9F5-5365-49C2-AF90-5BD99541E619}" type="presParOf" srcId="{020E7CD8-06FD-4CB0-B741-A3BE1C258421}" destId="{BC628F60-D50F-45B1-BAC4-5DE8344313AF}" srcOrd="3" destOrd="0" presId="urn:microsoft.com/office/officeart/2005/8/layout/gear1"/>
    <dgm:cxn modelId="{21265268-F816-40ED-B1BB-04431C6974ED}" type="presParOf" srcId="{020E7CD8-06FD-4CB0-B741-A3BE1C258421}" destId="{BF728D82-4E12-4172-95FA-8A66ABD54951}" srcOrd="4" destOrd="0" presId="urn:microsoft.com/office/officeart/2005/8/layout/gear1"/>
    <dgm:cxn modelId="{135960DA-A7CA-4C5A-A90B-99A89366EA37}" type="presParOf" srcId="{020E7CD8-06FD-4CB0-B741-A3BE1C258421}" destId="{133DFED2-57B1-4F44-9BCC-0808E628A412}" srcOrd="5" destOrd="0" presId="urn:microsoft.com/office/officeart/2005/8/layout/gear1"/>
    <dgm:cxn modelId="{2D903B62-F085-4946-991A-A2AB68968D02}" type="presParOf" srcId="{020E7CD8-06FD-4CB0-B741-A3BE1C258421}" destId="{D1D380B8-2C33-42BD-B726-87DF09363E3D}" srcOrd="6" destOrd="0" presId="urn:microsoft.com/office/officeart/2005/8/layout/gear1"/>
    <dgm:cxn modelId="{3806F3BC-F1C4-476E-AEEE-43039F022DFE}" type="presParOf" srcId="{020E7CD8-06FD-4CB0-B741-A3BE1C258421}" destId="{AA2A266E-0DFF-46A3-865B-88E0B1190FC8}" srcOrd="7" destOrd="0" presId="urn:microsoft.com/office/officeart/2005/8/layout/gear1"/>
    <dgm:cxn modelId="{7E7E1E8F-46B3-4723-80CE-C02B976348BD}" type="presParOf" srcId="{020E7CD8-06FD-4CB0-B741-A3BE1C258421}" destId="{AEA97056-01C6-474A-AB29-7DFA2465ABBB}" srcOrd="8" destOrd="0" presId="urn:microsoft.com/office/officeart/2005/8/layout/gear1"/>
    <dgm:cxn modelId="{D1D07CCC-5DD6-4773-A261-A641DA471E09}" type="presParOf" srcId="{020E7CD8-06FD-4CB0-B741-A3BE1C258421}" destId="{C173F968-4F9F-4EF0-B793-1235AE5ACF0F}" srcOrd="9" destOrd="0" presId="urn:microsoft.com/office/officeart/2005/8/layout/gear1"/>
    <dgm:cxn modelId="{255E44A7-31B7-436D-876F-8CCBB1E1736E}" type="presParOf" srcId="{020E7CD8-06FD-4CB0-B741-A3BE1C258421}" destId="{D02648F0-DEE1-42DF-A7BB-B45CB00638D8}" srcOrd="10" destOrd="0" presId="urn:microsoft.com/office/officeart/2005/8/layout/gear1"/>
    <dgm:cxn modelId="{9D5C19AB-073F-421E-8DC2-E19AC7C9ADED}" type="presParOf" srcId="{020E7CD8-06FD-4CB0-B741-A3BE1C258421}" destId="{11DA0397-96B4-4D57-A2F2-88DA4F21A190}" srcOrd="11" destOrd="0" presId="urn:microsoft.com/office/officeart/2005/8/layout/gear1"/>
    <dgm:cxn modelId="{F100DA68-CA18-453C-B128-844B4CF6E795}" type="presParOf" srcId="{020E7CD8-06FD-4CB0-B741-A3BE1C258421}" destId="{6C076E0B-C8C5-46C1-8DDB-57E733241A6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2B8CAD-CA22-471F-BAE8-671F62C6AF7B}">
      <dsp:nvSpPr>
        <dsp:cNvPr id="0" name=""/>
        <dsp:cNvSpPr/>
      </dsp:nvSpPr>
      <dsp:spPr>
        <a:xfrm>
          <a:off x="1018913" y="874897"/>
          <a:ext cx="1069318" cy="1069318"/>
        </a:xfrm>
        <a:prstGeom prst="gear9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018913" y="874897"/>
        <a:ext cx="1069318" cy="1069318"/>
      </dsp:txXfrm>
    </dsp:sp>
    <dsp:sp modelId="{BC628F60-D50F-45B1-BAC4-5DE8344313AF}">
      <dsp:nvSpPr>
        <dsp:cNvPr id="0" name=""/>
        <dsp:cNvSpPr/>
      </dsp:nvSpPr>
      <dsp:spPr>
        <a:xfrm>
          <a:off x="396764" y="622149"/>
          <a:ext cx="777686" cy="777686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96764" y="622149"/>
        <a:ext cx="777686" cy="777686"/>
      </dsp:txXfrm>
    </dsp:sp>
    <dsp:sp modelId="{D1D380B8-2C33-42BD-B726-87DF09363E3D}">
      <dsp:nvSpPr>
        <dsp:cNvPr id="0" name=""/>
        <dsp:cNvSpPr/>
      </dsp:nvSpPr>
      <dsp:spPr>
        <a:xfrm rot="20700000">
          <a:off x="832347" y="85624"/>
          <a:ext cx="761973" cy="761973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999471" y="252748"/>
        <a:ext cx="427727" cy="427727"/>
      </dsp:txXfrm>
    </dsp:sp>
    <dsp:sp modelId="{D02648F0-DEE1-42DF-A7BB-B45CB00638D8}">
      <dsp:nvSpPr>
        <dsp:cNvPr id="0" name=""/>
        <dsp:cNvSpPr/>
      </dsp:nvSpPr>
      <dsp:spPr>
        <a:xfrm>
          <a:off x="914196" y="725895"/>
          <a:ext cx="1368728" cy="1368728"/>
        </a:xfrm>
        <a:prstGeom prst="circularArrow">
          <a:avLst>
            <a:gd name="adj1" fmla="val 4688"/>
            <a:gd name="adj2" fmla="val 299029"/>
            <a:gd name="adj3" fmla="val 2416621"/>
            <a:gd name="adj4" fmla="val 1609537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A0397-96B4-4D57-A2F2-88DA4F21A190}">
      <dsp:nvSpPr>
        <dsp:cNvPr id="0" name=""/>
        <dsp:cNvSpPr/>
      </dsp:nvSpPr>
      <dsp:spPr>
        <a:xfrm>
          <a:off x="259037" y="459732"/>
          <a:ext cx="994466" cy="9944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76E0B-C8C5-46C1-8DDB-57E733241A65}">
      <dsp:nvSpPr>
        <dsp:cNvPr id="0" name=""/>
        <dsp:cNvSpPr/>
      </dsp:nvSpPr>
      <dsp:spPr>
        <a:xfrm>
          <a:off x="656095" y="-71619"/>
          <a:ext cx="1072235" cy="107223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CBFE777-7CE9-4475-BC84-5EF37C02FB82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ornea5/Final-Projec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shrutimehta/zomato-restaurants-data" TargetMode="External"/><Relationship Id="rId3" Type="http://schemas.openxmlformats.org/officeDocument/2006/relationships/hyperlink" Target="https://www.kaggle.com/code/souravbhandari/predicting-stress-level/data" TargetMode="External"/><Relationship Id="rId7" Type="http://schemas.openxmlformats.org/officeDocument/2006/relationships/hyperlink" Target="https://data.world/aaizemberg/absenteeismatwork/workspace/file?filename=Absenteeism_at_work.csv" TargetMode="External"/><Relationship Id="rId2" Type="http://schemas.openxmlformats.org/officeDocument/2006/relationships/hyperlink" Target="https://www.kaggle.com/datasets/kamilpytlak/personal-key-indicators-of-heart-dise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brsdincer/personality-scale-analysis" TargetMode="External"/><Relationship Id="rId5" Type="http://schemas.openxmlformats.org/officeDocument/2006/relationships/hyperlink" Target="https://www.kaggle.com/datasets/tejashvi14/travel-insurance-prediction-data" TargetMode="External"/><Relationship Id="rId4" Type="http://schemas.openxmlformats.org/officeDocument/2006/relationships/hyperlink" Target="https://www.kaggle.com/datasets/kukuroo3/body-performance-data" TargetMode="External"/><Relationship Id="rId9" Type="http://schemas.openxmlformats.org/officeDocument/2006/relationships/hyperlink" Target="https://data.world/datasets/open-d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628801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DAJK: </a:t>
            </a:r>
            <a:r>
              <a:rPr lang="en-AU" sz="2400" dirty="0" smtClean="0"/>
              <a:t>“</a:t>
            </a:r>
            <a:r>
              <a:rPr lang="en-AU" sz="2400" u="sng" dirty="0" smtClean="0"/>
              <a:t>D</a:t>
            </a:r>
            <a:r>
              <a:rPr lang="en-AU" sz="2400" dirty="0" smtClean="0"/>
              <a:t>oes </a:t>
            </a:r>
            <a:r>
              <a:rPr lang="en-AU" sz="2400" u="sng" dirty="0" smtClean="0"/>
              <a:t>A</a:t>
            </a:r>
            <a:r>
              <a:rPr lang="en-AU" sz="2400" dirty="0" smtClean="0"/>
              <a:t>I </a:t>
            </a:r>
            <a:r>
              <a:rPr lang="en-AU" sz="2400" u="sng" dirty="0" smtClean="0"/>
              <a:t>J</a:t>
            </a:r>
            <a:r>
              <a:rPr lang="en-AU" sz="2400" dirty="0" smtClean="0"/>
              <a:t>ust </a:t>
            </a:r>
            <a:r>
              <a:rPr lang="en-AU" sz="2400" u="sng" dirty="0" smtClean="0"/>
              <a:t>K</a:t>
            </a:r>
            <a:r>
              <a:rPr lang="en-AU" sz="2400" dirty="0" smtClean="0"/>
              <a:t>now</a:t>
            </a:r>
            <a:r>
              <a:rPr lang="en-AU" sz="2400" dirty="0" smtClean="0"/>
              <a:t>”? </a:t>
            </a:r>
          </a:p>
          <a:p>
            <a:pPr marL="342900" indent="-342900">
              <a:buFont typeface="Wingdings" pitchFamily="2" charset="2"/>
              <a:buChar char="v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Scope: </a:t>
            </a:r>
            <a:r>
              <a:rPr lang="en-AU" sz="2400" dirty="0" smtClean="0"/>
              <a:t>Create </a:t>
            </a:r>
            <a:r>
              <a:rPr lang="en-AU" sz="2400" dirty="0" smtClean="0"/>
              <a:t>DAJK </a:t>
            </a:r>
            <a:r>
              <a:rPr lang="en-AU" sz="2400" dirty="0" smtClean="0"/>
              <a:t>app to perform predictions for various scenarios by utilising machine learning algorithms, python libraries with front end UI and host on a cloud platform with public access</a:t>
            </a:r>
          </a:p>
          <a:p>
            <a:pPr marL="342900" indent="-342900">
              <a:buFont typeface="Wingdings" pitchFamily="2" charset="2"/>
              <a:buChar char="v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Team Members: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Daniela Cornea (DC)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Anh Huong (AH)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Kelvin </a:t>
            </a:r>
            <a:r>
              <a:rPr lang="en-AU" sz="2400" dirty="0" smtClean="0"/>
              <a:t>Nguyen (KN</a:t>
            </a:r>
            <a:r>
              <a:rPr lang="en-AU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Josh Lowe (JL)</a:t>
            </a:r>
            <a:endParaRPr lang="en-AU" sz="2400" dirty="0" smtClean="0"/>
          </a:p>
          <a:p>
            <a:pPr marL="800100" lvl="1" indent="-342900">
              <a:buFont typeface="Wingdings" pitchFamily="2" charset="2"/>
              <a:buChar char="Ø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Project repo</a:t>
            </a:r>
            <a:r>
              <a:rPr lang="en-AU" sz="2400" dirty="0" smtClean="0"/>
              <a:t>: </a:t>
            </a:r>
            <a:r>
              <a:rPr lang="en-US" dirty="0" smtClean="0">
                <a:hlinkClick r:id="rId2"/>
              </a:rPr>
              <a:t>https://github.com/DCornea5/Final-Project.git</a:t>
            </a:r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“DAJK” App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Challenges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Performed Exploratory Data Analysis (EDA) on </a:t>
            </a:r>
            <a:r>
              <a:rPr lang="en-AU" sz="2400" b="1" dirty="0" smtClean="0"/>
              <a:t>datasets</a:t>
            </a:r>
          </a:p>
          <a:p>
            <a:endParaRPr lang="en-AU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b="1" dirty="0" err="1" smtClean="0"/>
              <a:t>Zomato</a:t>
            </a:r>
            <a:r>
              <a:rPr lang="en-AU" b="1" dirty="0" smtClean="0"/>
              <a:t> Restaurant Reviews.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AU" u="sng" dirty="0" smtClean="0"/>
              <a:t>Observations</a:t>
            </a:r>
            <a:r>
              <a:rPr lang="en-AU" dirty="0" smtClean="0"/>
              <a:t>: </a:t>
            </a:r>
            <a:r>
              <a:rPr lang="en-AU" dirty="0" smtClean="0"/>
              <a:t>Unable to utilise on the project as the data is heavily skewed for the restaurants in </a:t>
            </a:r>
            <a:r>
              <a:rPr lang="en-AU" dirty="0" smtClean="0"/>
              <a:t>India</a:t>
            </a:r>
          </a:p>
          <a:p>
            <a:pPr marL="1257300" lvl="2" indent="-342900">
              <a:buFont typeface="Wingdings" pitchFamily="2" charset="2"/>
              <a:buChar char="§"/>
            </a:pPr>
            <a:endParaRPr lang="en-AU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b="1" dirty="0" smtClean="0"/>
              <a:t>Absenteeism at work.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AU" u="sng" dirty="0" smtClean="0"/>
              <a:t>Observations</a:t>
            </a:r>
            <a:r>
              <a:rPr lang="en-AU" dirty="0" smtClean="0"/>
              <a:t>: </a:t>
            </a:r>
            <a:r>
              <a:rPr lang="en-AU" dirty="0" smtClean="0"/>
              <a:t>Applied 12 different ML methods, 17 out of 21 columns are seemed relevant. Not user friendly as too many fields are required user </a:t>
            </a:r>
            <a:r>
              <a:rPr lang="en-AU" dirty="0" smtClean="0"/>
              <a:t>input</a:t>
            </a:r>
          </a:p>
          <a:p>
            <a:pPr marL="1257300" lvl="2" indent="-342900">
              <a:buFont typeface="Wingdings" pitchFamily="2" charset="2"/>
              <a:buChar char="§"/>
            </a:pPr>
            <a:endParaRPr lang="en-AU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  <a:r>
              <a:rPr lang="en-AU" dirty="0" err="1" smtClean="0"/>
              <a:t>adfafd</a:t>
            </a:r>
            <a:endParaRPr lang="en-AU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DAJN App Demo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628801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Methods: </a:t>
            </a:r>
            <a:r>
              <a:rPr lang="en-AU" dirty="0" smtClean="0">
                <a:solidFill>
                  <a:srgbClr val="FFFF00"/>
                </a:solidFill>
              </a:rPr>
              <a:t>Python, pandas, seaborn, </a:t>
            </a:r>
            <a:r>
              <a:rPr lang="en-AU" dirty="0" err="1" smtClean="0">
                <a:solidFill>
                  <a:srgbClr val="FFFF00"/>
                </a:solidFill>
              </a:rPr>
              <a:t>matplotlib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plotly</a:t>
            </a:r>
            <a:r>
              <a:rPr lang="en-AU" dirty="0" smtClean="0">
                <a:solidFill>
                  <a:srgbClr val="FFFF00"/>
                </a:solidFill>
              </a:rPr>
              <a:t> express, </a:t>
            </a:r>
            <a:r>
              <a:rPr lang="en-AU" dirty="0" err="1" smtClean="0">
                <a:solidFill>
                  <a:srgbClr val="FFFF00"/>
                </a:solidFill>
              </a:rPr>
              <a:t>tqdm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sklearn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x</a:t>
            </a:r>
            <a:r>
              <a:rPr lang="en-AU" dirty="0" err="1" smtClean="0">
                <a:solidFill>
                  <a:srgbClr val="FFFF00"/>
                </a:solidFill>
              </a:rPr>
              <a:t>gboost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lightgbm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nltk</a:t>
            </a:r>
            <a:r>
              <a:rPr lang="en-AU" dirty="0" smtClean="0">
                <a:solidFill>
                  <a:srgbClr val="FFFF00"/>
                </a:solidFill>
              </a:rPr>
              <a:t>, pickle, Flask API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smtClean="0">
                <a:solidFill>
                  <a:srgbClr val="FFFF00"/>
                </a:solidFill>
              </a:rPr>
              <a:t>HTML/CSS/Bootstrap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github</a:t>
            </a:r>
            <a:r>
              <a:rPr lang="en-AU" dirty="0" smtClean="0">
                <a:solidFill>
                  <a:srgbClr val="FFFF00"/>
                </a:solidFill>
              </a:rPr>
              <a:t>, </a:t>
            </a:r>
            <a:r>
              <a:rPr lang="en-AU" dirty="0" err="1" smtClean="0">
                <a:solidFill>
                  <a:srgbClr val="FFFF00"/>
                </a:solidFill>
              </a:rPr>
              <a:t>Heroku</a:t>
            </a:r>
            <a:r>
              <a:rPr lang="en-AU" dirty="0" smtClean="0">
                <a:solidFill>
                  <a:srgbClr val="FFFF00"/>
                </a:solidFill>
              </a:rPr>
              <a:t>, etc</a:t>
            </a:r>
            <a:r>
              <a:rPr lang="en-AU" dirty="0" smtClean="0">
                <a:solidFill>
                  <a:srgbClr val="FFFF00"/>
                </a:solidFill>
              </a:rPr>
              <a:t>…</a:t>
            </a:r>
          </a:p>
          <a:p>
            <a:pPr marL="800100" lvl="1" indent="-342900"/>
            <a:endParaRPr lang="en-AU" sz="16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Datasets: </a:t>
            </a:r>
            <a:endParaRPr lang="en-AU" sz="24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2"/>
              </a:rPr>
              <a:t>heart_disease.csv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3"/>
              </a:rPr>
              <a:t>Stress-Lysis.csv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4"/>
              </a:rPr>
              <a:t>bodyPerformance.csv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5"/>
              </a:rPr>
              <a:t>TravelInsurancePredictions.csv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6"/>
              </a:rPr>
              <a:t>psyc.csv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7"/>
              </a:rPr>
              <a:t>Absenteeism_at_work.csv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err="1" smtClean="0">
                <a:hlinkClick r:id="rId8"/>
              </a:rPr>
              <a:t>Zomato</a:t>
            </a:r>
            <a:r>
              <a:rPr lang="en-AU" sz="1600" dirty="0" smtClean="0">
                <a:hlinkClick r:id="rId8"/>
              </a:rPr>
              <a:t> restaurant reviews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AU" sz="2400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Sources: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Kaggle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6"/>
              </a:rPr>
              <a:t>https://www.kaggle.com/datasets/brsdincer/personality-scale-analysis</a:t>
            </a:r>
            <a:endParaRPr lang="en-AU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Dataworld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9"/>
              </a:rPr>
              <a:t>https://data.world/datasets/open-data</a:t>
            </a:r>
            <a:endParaRPr lang="en-AU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Technologies</a:t>
            </a:r>
            <a:r>
              <a:rPr lang="en-AU" sz="4400" b="1" dirty="0" smtClean="0">
                <a:solidFill>
                  <a:srgbClr val="00B0F0"/>
                </a:solidFill>
              </a:rPr>
              <a:t> </a:t>
            </a:r>
            <a:endParaRPr lang="en-US" sz="4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70497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Project High Level Requirements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484784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dirty="0" smtClean="0"/>
              <a:t> Research project topic and select datasets on various sources</a:t>
            </a:r>
          </a:p>
          <a:p>
            <a:pPr>
              <a:buFont typeface="Wingdings" pitchFamily="2" charset="2"/>
              <a:buChar char="ü"/>
            </a:pPr>
            <a:r>
              <a:rPr lang="en-AU" dirty="0"/>
              <a:t> </a:t>
            </a:r>
            <a:r>
              <a:rPr lang="en-AU" dirty="0" smtClean="0"/>
              <a:t>Create project plan and </a:t>
            </a:r>
            <a:r>
              <a:rPr lang="en-AU" dirty="0" err="1" smtClean="0"/>
              <a:t>github</a:t>
            </a:r>
            <a:r>
              <a:rPr lang="en-AU" dirty="0" smtClean="0"/>
              <a:t> repo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/>
              <a:t> Project is adopting Agile methodology for software development:</a:t>
            </a:r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Iterations of design, coding, testing for the app’s front and back-end. </a:t>
            </a:r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Minimum viable product (MVP): a working machine learning model (ML) with user interface (UI) front end that hosted on a cloud platform</a:t>
            </a:r>
          </a:p>
          <a:p>
            <a:pPr lvl="1">
              <a:buFont typeface="Wingdings" pitchFamily="2" charset="2"/>
              <a:buChar char="q"/>
            </a:pPr>
            <a:r>
              <a:rPr lang="en-AU" dirty="0" smtClean="0"/>
              <a:t> Product: a completed a scalable front end web site with various ML models that hosted on a cloud platform.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On-going task allocations: self-manage, support other team members as required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Project presentation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Documentations: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 Project docs, reports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Presentation pack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48680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 Plan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980728"/>
          <a:ext cx="8928992" cy="46381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4096"/>
                <a:gridCol w="576064"/>
                <a:gridCol w="6408712"/>
                <a:gridCol w="108012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Task</a:t>
                      </a:r>
                      <a:r>
                        <a:rPr lang="en-AU" sz="1200" baseline="0" dirty="0" smtClean="0"/>
                        <a:t> #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Descriptions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Form the 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Completed</a:t>
                      </a:r>
                      <a:endParaRPr lang="en-US" sz="1100" dirty="0" smtClean="0"/>
                    </a:p>
                  </a:txBody>
                  <a:tcPr/>
                </a:tc>
              </a:tr>
              <a:tr h="96466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10/4 </a:t>
                      </a:r>
                    </a:p>
                    <a:p>
                      <a:pPr algn="ctr"/>
                      <a:r>
                        <a:rPr lang="en-AU" sz="1100" dirty="0" smtClean="0"/>
                        <a:t>18/4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 project topic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</a:t>
                      </a:r>
                      <a:r>
                        <a:rPr lang="en-AU" sz="1100" b="0" u="none" baseline="0" dirty="0" smtClean="0"/>
                        <a:t> datasets on various open sources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ML models - perform exploratory data analysis(EDA), build, test, measure and save the models: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Stroke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Body performance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Stress level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Travel Insurance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kumimoji="0" lang="en-AU" sz="1100" b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Personality classification</a:t>
                      </a:r>
                      <a:endParaRPr kumimoji="0" lang="en-AU" sz="1100" b="0" u="non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956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High level design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Present project proposal to instructors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7847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20</a:t>
                      </a:r>
                      <a:r>
                        <a:rPr lang="en-AU" sz="1100" baseline="0" dirty="0" smtClean="0"/>
                        <a:t> – 29/4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u="none" baseline="0" dirty="0" smtClean="0"/>
                        <a:t>Front-end web site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Started</a:t>
                      </a:r>
                      <a:endParaRPr lang="en-US" sz="1100" dirty="0"/>
                    </a:p>
                  </a:txBody>
                  <a:tcPr/>
                </a:tc>
              </a:tr>
              <a:tr h="28380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Functionality</a:t>
                      </a:r>
                      <a:r>
                        <a:rPr lang="en-AU" sz="1100" baseline="0" dirty="0" smtClean="0"/>
                        <a:t> testing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45030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1/5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Finalise platform</a:t>
                      </a:r>
                      <a:r>
                        <a:rPr lang="en-AU" sz="1100" baseline="0" dirty="0" smtClean="0"/>
                        <a:t> deployment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 </a:t>
                      </a:r>
                      <a:r>
                        <a:rPr lang="en-AU" sz="1100" baseline="0" dirty="0" smtClean="0"/>
                        <a:t>End-to-end testing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  <a:tr h="240981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2/5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</a:t>
                      </a:r>
                      <a:r>
                        <a:rPr lang="en-AU" sz="1100" dirty="0" smtClean="0"/>
                        <a:t>Completed presentation pack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Presentation </a:t>
                      </a:r>
                      <a:r>
                        <a:rPr lang="en-AU" sz="1100" dirty="0" smtClean="0"/>
                        <a:t>rehearsal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  <a:tr h="285965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3/5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presentation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Project submission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Project Schedules &amp; Milestones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Alternate Process 22"/>
          <p:cNvSpPr/>
          <p:nvPr/>
        </p:nvSpPr>
        <p:spPr>
          <a:xfrm>
            <a:off x="1331640" y="1484784"/>
            <a:ext cx="2232248" cy="504056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User Interface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Flowchart: Decision 23"/>
          <p:cNvSpPr/>
          <p:nvPr/>
        </p:nvSpPr>
        <p:spPr>
          <a:xfrm>
            <a:off x="179512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Option1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3707904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OptionN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7398314" y="1772816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416316" y="2564904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3" name="Diagram 32"/>
          <p:cNvGraphicFramePr/>
          <p:nvPr/>
        </p:nvGraphicFramePr>
        <p:xfrm>
          <a:off x="1331640" y="4437112"/>
          <a:ext cx="223224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Flowchart: Alternate Process 33"/>
          <p:cNvSpPr/>
          <p:nvPr/>
        </p:nvSpPr>
        <p:spPr>
          <a:xfrm>
            <a:off x="6660232" y="1340768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6660232" y="2132856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EDA/ </a:t>
            </a:r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Visualisations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434318" y="3356992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6660232" y="2924944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Pre-processing</a:t>
            </a:r>
            <a:endParaRPr lang="en-US" sz="12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Flowchart: Decision 69"/>
          <p:cNvSpPr/>
          <p:nvPr/>
        </p:nvSpPr>
        <p:spPr>
          <a:xfrm>
            <a:off x="1355643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Option2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Left-Right Arrow 73"/>
          <p:cNvSpPr/>
          <p:nvPr/>
        </p:nvSpPr>
        <p:spPr>
          <a:xfrm>
            <a:off x="3563888" y="5229200"/>
            <a:ext cx="684076" cy="216024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ecision 87"/>
          <p:cNvSpPr/>
          <p:nvPr/>
        </p:nvSpPr>
        <p:spPr>
          <a:xfrm>
            <a:off x="2531774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Option3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23" idx="2"/>
          </p:cNvCxnSpPr>
          <p:nvPr/>
        </p:nvCxnSpPr>
        <p:spPr>
          <a:xfrm rot="5400000">
            <a:off x="1083213" y="1625199"/>
            <a:ext cx="1000910" cy="172819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0" idx="0"/>
            <a:endCxn id="23" idx="2"/>
          </p:cNvCxnSpPr>
          <p:nvPr/>
        </p:nvCxnSpPr>
        <p:spPr>
          <a:xfrm rot="5400000" flipH="1" flipV="1">
            <a:off x="1671278" y="2213265"/>
            <a:ext cx="1000910" cy="5520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8" idx="0"/>
            <a:endCxn id="23" idx="2"/>
          </p:cNvCxnSpPr>
          <p:nvPr/>
        </p:nvCxnSpPr>
        <p:spPr>
          <a:xfrm rot="16200000" flipV="1">
            <a:off x="2259344" y="2177260"/>
            <a:ext cx="1000910" cy="6240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26" idx="0"/>
            <a:endCxn id="23" idx="2"/>
          </p:cNvCxnSpPr>
          <p:nvPr/>
        </p:nvCxnSpPr>
        <p:spPr>
          <a:xfrm rot="16200000" flipV="1">
            <a:off x="2847409" y="1589195"/>
            <a:ext cx="1000910" cy="18002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731574" y="3645024"/>
            <a:ext cx="1728192" cy="6480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2"/>
          </p:cNvCxnSpPr>
          <p:nvPr/>
        </p:nvCxnSpPr>
        <p:spPr>
          <a:xfrm flipH="1" flipV="1">
            <a:off x="1895703" y="3645023"/>
            <a:ext cx="564064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88" idx="2"/>
          </p:cNvCxnSpPr>
          <p:nvPr/>
        </p:nvCxnSpPr>
        <p:spPr>
          <a:xfrm flipV="1">
            <a:off x="2459766" y="3645023"/>
            <a:ext cx="612068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26" idx="2"/>
          </p:cNvCxnSpPr>
          <p:nvPr/>
        </p:nvCxnSpPr>
        <p:spPr>
          <a:xfrm flipV="1">
            <a:off x="2459766" y="3645023"/>
            <a:ext cx="1788198" cy="648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2411760" y="4293096"/>
            <a:ext cx="72008" cy="720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 descr="csv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8424" y="1268760"/>
            <a:ext cx="476672" cy="476672"/>
          </a:xfrm>
          <a:prstGeom prst="rect">
            <a:avLst/>
          </a:prstGeom>
        </p:spPr>
      </p:pic>
      <p:pic>
        <p:nvPicPr>
          <p:cNvPr id="156" name="Picture 155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0432" y="1916832"/>
            <a:ext cx="288032" cy="288032"/>
          </a:xfrm>
          <a:prstGeom prst="rect">
            <a:avLst/>
          </a:prstGeom>
        </p:spPr>
      </p:pic>
      <p:pic>
        <p:nvPicPr>
          <p:cNvPr id="157" name="Picture 156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0432" y="2924944"/>
            <a:ext cx="288032" cy="288032"/>
          </a:xfrm>
          <a:prstGeom prst="rect">
            <a:avLst/>
          </a:prstGeom>
        </p:spPr>
      </p:pic>
      <p:pic>
        <p:nvPicPr>
          <p:cNvPr id="158" name="Picture 157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720" y="5949280"/>
            <a:ext cx="288032" cy="288032"/>
          </a:xfrm>
          <a:prstGeom prst="rect">
            <a:avLst/>
          </a:prstGeom>
        </p:spPr>
      </p:pic>
      <p:pic>
        <p:nvPicPr>
          <p:cNvPr id="160" name="Picture 159" descr="430-4309432_vector-5-html-html-css-javascript-logo-h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35896" y="1340768"/>
            <a:ext cx="504403" cy="453157"/>
          </a:xfrm>
          <a:prstGeom prst="rect">
            <a:avLst/>
          </a:prstGeom>
        </p:spPr>
      </p:pic>
      <p:pic>
        <p:nvPicPr>
          <p:cNvPr id="161" name="Picture 160" descr="bootstra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35896" y="1772816"/>
            <a:ext cx="504056" cy="380842"/>
          </a:xfrm>
          <a:prstGeom prst="rect">
            <a:avLst/>
          </a:prstGeom>
        </p:spPr>
      </p:pic>
      <p:pic>
        <p:nvPicPr>
          <p:cNvPr id="167" name="Picture 166" descr="PngItem_99460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83968" y="4149080"/>
            <a:ext cx="2304530" cy="2307456"/>
          </a:xfrm>
          <a:prstGeom prst="rect">
            <a:avLst/>
          </a:prstGeom>
          <a:scene3d>
            <a:camera prst="orthographicFront">
              <a:rot lat="21594000" lon="10200000" rev="21547761"/>
            </a:camera>
            <a:lightRig rig="threePt" dir="t"/>
          </a:scene3d>
        </p:spPr>
      </p:pic>
      <p:sp>
        <p:nvSpPr>
          <p:cNvPr id="168" name="Down Arrow 167"/>
          <p:cNvSpPr/>
          <p:nvPr/>
        </p:nvSpPr>
        <p:spPr>
          <a:xfrm>
            <a:off x="7452320" y="4149080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9" name="Flowchart: Alternate Process 168"/>
          <p:cNvSpPr/>
          <p:nvPr/>
        </p:nvSpPr>
        <p:spPr>
          <a:xfrm>
            <a:off x="6660232" y="3717032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Algorithm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0" name="Picture 169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0432" y="3717032"/>
            <a:ext cx="288032" cy="288032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Solution High </a:t>
            </a:r>
            <a:r>
              <a:rPr lang="en-AU" sz="3200" b="1" dirty="0" smtClean="0">
                <a:solidFill>
                  <a:srgbClr val="FF0000"/>
                </a:solidFill>
              </a:rPr>
              <a:t>Level </a:t>
            </a:r>
            <a:r>
              <a:rPr lang="en-AU" sz="3200" b="1" dirty="0" smtClean="0">
                <a:solidFill>
                  <a:srgbClr val="FF0000"/>
                </a:solidFill>
              </a:rPr>
              <a:t>Design (scalable)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2" name="Cloud 171"/>
          <p:cNvSpPr/>
          <p:nvPr/>
        </p:nvSpPr>
        <p:spPr>
          <a:xfrm>
            <a:off x="4103948" y="1628800"/>
            <a:ext cx="288032" cy="216024"/>
          </a:xfrm>
          <a:prstGeom prst="cloud">
            <a:avLst/>
          </a:prstGeom>
          <a:solidFill>
            <a:schemeClr val="tx2"/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Alternate Process 38"/>
          <p:cNvSpPr/>
          <p:nvPr/>
        </p:nvSpPr>
        <p:spPr>
          <a:xfrm>
            <a:off x="6660232" y="4509120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Predictor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" name="Picture 39" descr="70-701896_python-transparent-background-graphic-desig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0432" y="4509120"/>
            <a:ext cx="288032" cy="288032"/>
          </a:xfrm>
          <a:prstGeom prst="rect">
            <a:avLst/>
          </a:prstGeom>
        </p:spPr>
      </p:pic>
      <p:pic>
        <p:nvPicPr>
          <p:cNvPr id="42" name="Picture 41" descr="kisspng-plotly-data-visualization-chart-javascript-hottest-5ada70134c2c10.15524952152426497931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60432" y="2204864"/>
            <a:ext cx="302692" cy="336997"/>
          </a:xfrm>
          <a:prstGeom prst="rect">
            <a:avLst/>
          </a:prstGeom>
        </p:spPr>
      </p:pic>
      <p:sp>
        <p:nvSpPr>
          <p:cNvPr id="44" name="Bent-Up Arrow 43"/>
          <p:cNvSpPr/>
          <p:nvPr/>
        </p:nvSpPr>
        <p:spPr>
          <a:xfrm rot="16200000" flipH="1">
            <a:off x="7092280" y="4941168"/>
            <a:ext cx="504056" cy="504056"/>
          </a:xfrm>
          <a:prstGeom prst="bentUp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Data Visualisations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1727376" cy="143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141526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20888"/>
            <a:ext cx="3153208" cy="210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836712"/>
            <a:ext cx="18002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836712"/>
            <a:ext cx="1584176" cy="14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7904" y="2420888"/>
            <a:ext cx="2520280" cy="212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2420888"/>
            <a:ext cx="2376264" cy="21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0232" y="5805264"/>
            <a:ext cx="99136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4725144"/>
            <a:ext cx="310584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7864" y="4695255"/>
            <a:ext cx="3174816" cy="20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76256" y="4725144"/>
            <a:ext cx="1872207" cy="98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1628800"/>
            <a:ext cx="20162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20272" y="836712"/>
            <a:ext cx="200437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352" y="5781566"/>
            <a:ext cx="1296143" cy="95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Machine Learning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536" y="1484784"/>
            <a:ext cx="828092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“Does AI Just Know” models:</a:t>
            </a:r>
          </a:p>
          <a:p>
            <a:endParaRPr lang="en-AU" sz="14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Stroke Prediction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Physical Stress Prediction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Body Performance Classification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Travel Insurance Indicator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Personality Classification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5536" y="4437112"/>
            <a:ext cx="82809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Completed Analysis ML models:</a:t>
            </a:r>
          </a:p>
          <a:p>
            <a:endParaRPr lang="en-AU" sz="14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Absenteeism At 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MTBI (Big5)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Zomato</a:t>
            </a:r>
            <a:r>
              <a:rPr lang="en-AU" sz="2000" dirty="0" smtClean="0"/>
              <a:t> Restaurant Reviews</a:t>
            </a:r>
          </a:p>
          <a:p>
            <a:pPr marL="800100" lvl="1" indent="-342900"/>
            <a:endParaRPr lang="en-A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Cloud Deployment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536" y="1484784"/>
            <a:ext cx="82809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err="1" smtClean="0"/>
              <a:t>Github</a:t>
            </a:r>
            <a:r>
              <a:rPr lang="en-AU" sz="2800" b="1" dirty="0" smtClean="0"/>
              <a:t> – </a:t>
            </a:r>
            <a:r>
              <a:rPr lang="en-AU" sz="2800" b="1" dirty="0" err="1" smtClean="0"/>
              <a:t>Heroku</a:t>
            </a:r>
            <a:r>
              <a:rPr lang="en-AU" sz="2800" b="1" dirty="0" smtClean="0"/>
              <a:t>:</a:t>
            </a:r>
          </a:p>
          <a:p>
            <a:endParaRPr lang="en-AU" sz="14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afdaf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dsafasfd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dsafadf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;</a:t>
            </a:r>
            <a:r>
              <a:rPr lang="en-AU" sz="2000" dirty="0" err="1" smtClean="0"/>
              <a:t>lk;k</a:t>
            </a:r>
            <a:r>
              <a:rPr lang="en-AU" sz="2000" dirty="0" smtClean="0"/>
              <a:t>;</a:t>
            </a:r>
            <a:endParaRPr lang="en-A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5250</TotalTime>
  <Words>527</Words>
  <Application>Microsoft Office PowerPoint</Application>
  <PresentationFormat>On-screen Show 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 Huong</dc:creator>
  <cp:lastModifiedBy>Anh Huong</cp:lastModifiedBy>
  <cp:revision>124</cp:revision>
  <dcterms:created xsi:type="dcterms:W3CDTF">2022-04-12T02:18:38Z</dcterms:created>
  <dcterms:modified xsi:type="dcterms:W3CDTF">2022-04-22T08:38:33Z</dcterms:modified>
</cp:coreProperties>
</file>