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61" r:id="rId2"/>
    <p:sldId id="258" r:id="rId3"/>
    <p:sldId id="266" r:id="rId4"/>
    <p:sldId id="265" r:id="rId5"/>
    <p:sldId id="264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8" y="-3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7058A5-F177-41BF-9429-4484ECCDAD2C}" type="doc">
      <dgm:prSet loTypeId="urn:microsoft.com/office/officeart/2005/8/layout/gear1" loCatId="cycle" qsTypeId="urn:microsoft.com/office/officeart/2005/8/quickstyle/simple1" qsCatId="simple" csTypeId="urn:microsoft.com/office/officeart/2005/8/colors/accent1_2" csCatId="accent1" phldr="1"/>
      <dgm:spPr/>
    </dgm:pt>
    <dgm:pt modelId="{5E797581-3D2C-4F51-9C5B-4F1066CD75D8}">
      <dgm:prSet phldrT="[Text]" custT="1"/>
      <dgm:spPr>
        <a:solidFill>
          <a:schemeClr val="tx1">
            <a:lumMod val="75000"/>
          </a:schemeClr>
        </a:solidFill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r>
            <a:rPr lang="en-AU" sz="1200" b="1" dirty="0" smtClean="0">
              <a:solidFill>
                <a:schemeClr val="bg1">
                  <a:lumMod val="95000"/>
                  <a:lumOff val="5000"/>
                </a:schemeClr>
              </a:solidFill>
            </a:rPr>
            <a:t>ML Models</a:t>
          </a:r>
          <a:endParaRPr lang="en-US" sz="1200" b="1" dirty="0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2AAC6842-F85E-4D4B-A58C-5809D6FC9DCC}" type="parTrans" cxnId="{C7497674-168E-4FE0-A7E1-AED73586A3D1}">
      <dgm:prSet/>
      <dgm:spPr/>
      <dgm:t>
        <a:bodyPr/>
        <a:lstStyle/>
        <a:p>
          <a:endParaRPr lang="en-US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76CA6B08-EE64-4196-94C2-345CA1A91CE6}" type="sibTrans" cxnId="{C7497674-168E-4FE0-A7E1-AED73586A3D1}">
      <dgm:prSet/>
      <dgm:spPr/>
      <dgm:t>
        <a:bodyPr/>
        <a:lstStyle/>
        <a:p>
          <a:endParaRPr lang="en-US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77C712A1-6FCE-4F69-9CB5-030381B9F4CB}">
      <dgm:prSet phldrT="[Text]" custT="1"/>
      <dgm:spPr>
        <a:solidFill>
          <a:schemeClr val="tx1">
            <a:lumMod val="75000"/>
          </a:schemeClr>
        </a:solidFill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r>
            <a:rPr lang="en-AU" sz="800" b="1" dirty="0" smtClean="0">
              <a:solidFill>
                <a:schemeClr val="bg1">
                  <a:lumMod val="95000"/>
                  <a:lumOff val="5000"/>
                </a:schemeClr>
              </a:solidFill>
            </a:rPr>
            <a:t>Mod_1</a:t>
          </a:r>
          <a:endParaRPr lang="en-US" sz="800" b="1" dirty="0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8774F4F9-91D8-4935-8FC8-6B8EEFDF0B54}" type="parTrans" cxnId="{8591E55D-1127-4154-A77F-D7AC280B4FEA}">
      <dgm:prSet/>
      <dgm:spPr/>
      <dgm:t>
        <a:bodyPr/>
        <a:lstStyle/>
        <a:p>
          <a:endParaRPr lang="en-US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B911755B-FF70-4E11-95F2-C091FBCC0041}" type="sibTrans" cxnId="{8591E55D-1127-4154-A77F-D7AC280B4FEA}">
      <dgm:prSet/>
      <dgm:spPr/>
      <dgm:t>
        <a:bodyPr/>
        <a:lstStyle/>
        <a:p>
          <a:endParaRPr lang="en-US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EF8B023D-FD94-47BE-9CA5-3A3DC432272D}">
      <dgm:prSet phldrT="[Text]" custT="1"/>
      <dgm:spPr>
        <a:solidFill>
          <a:schemeClr val="tx1">
            <a:lumMod val="75000"/>
          </a:schemeClr>
        </a:solidFill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r>
            <a:rPr lang="en-AU" sz="800" b="1" dirty="0" err="1" smtClean="0">
              <a:solidFill>
                <a:schemeClr val="bg1">
                  <a:lumMod val="95000"/>
                  <a:lumOff val="5000"/>
                </a:schemeClr>
              </a:solidFill>
            </a:rPr>
            <a:t>Mod_N</a:t>
          </a:r>
          <a:endParaRPr lang="en-US" sz="800" b="1" dirty="0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19CA92AC-05FF-4A0C-8B3E-2AF8CA5C8D20}" type="parTrans" cxnId="{3201B40A-C836-4BC0-B07A-41228B23DC18}">
      <dgm:prSet/>
      <dgm:spPr/>
      <dgm:t>
        <a:bodyPr/>
        <a:lstStyle/>
        <a:p>
          <a:endParaRPr lang="en-US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49AFEBA7-A811-41D0-A7D9-20D4B480B3DF}" type="sibTrans" cxnId="{3201B40A-C836-4BC0-B07A-41228B23DC18}">
      <dgm:prSet/>
      <dgm:spPr/>
      <dgm:t>
        <a:bodyPr/>
        <a:lstStyle/>
        <a:p>
          <a:endParaRPr lang="en-US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020E7CD8-06FD-4CB0-B741-A3BE1C258421}" type="pres">
      <dgm:prSet presAssocID="{E87058A5-F177-41BF-9429-4484ECCDAD2C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9B2B8CAD-CA22-471F-BAE8-671F62C6AF7B}" type="pres">
      <dgm:prSet presAssocID="{5E797581-3D2C-4F51-9C5B-4F1066CD75D8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4353E6-F382-4DBF-A17A-1DFC6A33F0E5}" type="pres">
      <dgm:prSet presAssocID="{5E797581-3D2C-4F51-9C5B-4F1066CD75D8}" presName="gear1srcNode" presStyleLbl="node1" presStyleIdx="0" presStyleCnt="3"/>
      <dgm:spPr/>
      <dgm:t>
        <a:bodyPr/>
        <a:lstStyle/>
        <a:p>
          <a:endParaRPr lang="en-US"/>
        </a:p>
      </dgm:t>
    </dgm:pt>
    <dgm:pt modelId="{7EBE6FB2-9371-40AF-8251-F9620E1FEE2C}" type="pres">
      <dgm:prSet presAssocID="{5E797581-3D2C-4F51-9C5B-4F1066CD75D8}" presName="gear1dstNode" presStyleLbl="node1" presStyleIdx="0" presStyleCnt="3"/>
      <dgm:spPr/>
      <dgm:t>
        <a:bodyPr/>
        <a:lstStyle/>
        <a:p>
          <a:endParaRPr lang="en-US"/>
        </a:p>
      </dgm:t>
    </dgm:pt>
    <dgm:pt modelId="{BC628F60-D50F-45B1-BAC4-5DE8344313AF}" type="pres">
      <dgm:prSet presAssocID="{77C712A1-6FCE-4F69-9CB5-030381B9F4CB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728D82-4E12-4172-95FA-8A66ABD54951}" type="pres">
      <dgm:prSet presAssocID="{77C712A1-6FCE-4F69-9CB5-030381B9F4CB}" presName="gear2srcNode" presStyleLbl="node1" presStyleIdx="1" presStyleCnt="3"/>
      <dgm:spPr/>
      <dgm:t>
        <a:bodyPr/>
        <a:lstStyle/>
        <a:p>
          <a:endParaRPr lang="en-US"/>
        </a:p>
      </dgm:t>
    </dgm:pt>
    <dgm:pt modelId="{133DFED2-57B1-4F44-9BCC-0808E628A412}" type="pres">
      <dgm:prSet presAssocID="{77C712A1-6FCE-4F69-9CB5-030381B9F4CB}" presName="gear2dstNode" presStyleLbl="node1" presStyleIdx="1" presStyleCnt="3"/>
      <dgm:spPr/>
      <dgm:t>
        <a:bodyPr/>
        <a:lstStyle/>
        <a:p>
          <a:endParaRPr lang="en-US"/>
        </a:p>
      </dgm:t>
    </dgm:pt>
    <dgm:pt modelId="{D1D380B8-2C33-42BD-B726-87DF09363E3D}" type="pres">
      <dgm:prSet presAssocID="{EF8B023D-FD94-47BE-9CA5-3A3DC432272D}" presName="gear3" presStyleLbl="node1" presStyleIdx="2" presStyleCnt="3"/>
      <dgm:spPr/>
      <dgm:t>
        <a:bodyPr/>
        <a:lstStyle/>
        <a:p>
          <a:endParaRPr lang="en-US"/>
        </a:p>
      </dgm:t>
    </dgm:pt>
    <dgm:pt modelId="{AA2A266E-0DFF-46A3-865B-88E0B1190FC8}" type="pres">
      <dgm:prSet presAssocID="{EF8B023D-FD94-47BE-9CA5-3A3DC432272D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A97056-01C6-474A-AB29-7DFA2465ABBB}" type="pres">
      <dgm:prSet presAssocID="{EF8B023D-FD94-47BE-9CA5-3A3DC432272D}" presName="gear3srcNode" presStyleLbl="node1" presStyleIdx="2" presStyleCnt="3"/>
      <dgm:spPr/>
      <dgm:t>
        <a:bodyPr/>
        <a:lstStyle/>
        <a:p>
          <a:endParaRPr lang="en-US"/>
        </a:p>
      </dgm:t>
    </dgm:pt>
    <dgm:pt modelId="{C173F968-4F9F-4EF0-B793-1235AE5ACF0F}" type="pres">
      <dgm:prSet presAssocID="{EF8B023D-FD94-47BE-9CA5-3A3DC432272D}" presName="gear3dstNode" presStyleLbl="node1" presStyleIdx="2" presStyleCnt="3"/>
      <dgm:spPr/>
      <dgm:t>
        <a:bodyPr/>
        <a:lstStyle/>
        <a:p>
          <a:endParaRPr lang="en-US"/>
        </a:p>
      </dgm:t>
    </dgm:pt>
    <dgm:pt modelId="{D02648F0-DEE1-42DF-A7BB-B45CB00638D8}" type="pres">
      <dgm:prSet presAssocID="{76CA6B08-EE64-4196-94C2-345CA1A91CE6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11DA0397-96B4-4D57-A2F2-88DA4F21A190}" type="pres">
      <dgm:prSet presAssocID="{B911755B-FF70-4E11-95F2-C091FBCC0041}" presName="connector2" presStyleLbl="sibTrans2D1" presStyleIdx="1" presStyleCnt="3"/>
      <dgm:spPr/>
      <dgm:t>
        <a:bodyPr/>
        <a:lstStyle/>
        <a:p>
          <a:endParaRPr lang="en-US"/>
        </a:p>
      </dgm:t>
    </dgm:pt>
    <dgm:pt modelId="{6C076E0B-C8C5-46C1-8DDB-57E733241A65}" type="pres">
      <dgm:prSet presAssocID="{49AFEBA7-A811-41D0-A7D9-20D4B480B3DF}" presName="connector3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FAB84761-61AD-4EBD-9C00-D5DCC92CBF74}" type="presOf" srcId="{EF8B023D-FD94-47BE-9CA5-3A3DC432272D}" destId="{AEA97056-01C6-474A-AB29-7DFA2465ABBB}" srcOrd="2" destOrd="0" presId="urn:microsoft.com/office/officeart/2005/8/layout/gear1"/>
    <dgm:cxn modelId="{3201B40A-C836-4BC0-B07A-41228B23DC18}" srcId="{E87058A5-F177-41BF-9429-4484ECCDAD2C}" destId="{EF8B023D-FD94-47BE-9CA5-3A3DC432272D}" srcOrd="2" destOrd="0" parTransId="{19CA92AC-05FF-4A0C-8B3E-2AF8CA5C8D20}" sibTransId="{49AFEBA7-A811-41D0-A7D9-20D4B480B3DF}"/>
    <dgm:cxn modelId="{9FA04DFA-1936-4F67-903E-66C1CCEE6EDB}" type="presOf" srcId="{EF8B023D-FD94-47BE-9CA5-3A3DC432272D}" destId="{AA2A266E-0DFF-46A3-865B-88E0B1190FC8}" srcOrd="1" destOrd="0" presId="urn:microsoft.com/office/officeart/2005/8/layout/gear1"/>
    <dgm:cxn modelId="{6C668B38-9E68-4942-96B2-CE2CDA662BD9}" type="presOf" srcId="{49AFEBA7-A811-41D0-A7D9-20D4B480B3DF}" destId="{6C076E0B-C8C5-46C1-8DDB-57E733241A65}" srcOrd="0" destOrd="0" presId="urn:microsoft.com/office/officeart/2005/8/layout/gear1"/>
    <dgm:cxn modelId="{BD9A3C86-6A4E-40F9-B5BA-9A8E9476370A}" type="presOf" srcId="{77C712A1-6FCE-4F69-9CB5-030381B9F4CB}" destId="{BF728D82-4E12-4172-95FA-8A66ABD54951}" srcOrd="1" destOrd="0" presId="urn:microsoft.com/office/officeart/2005/8/layout/gear1"/>
    <dgm:cxn modelId="{BAD801BE-49B2-4CBE-A170-9C234C5E7A39}" type="presOf" srcId="{EF8B023D-FD94-47BE-9CA5-3A3DC432272D}" destId="{D1D380B8-2C33-42BD-B726-87DF09363E3D}" srcOrd="0" destOrd="0" presId="urn:microsoft.com/office/officeart/2005/8/layout/gear1"/>
    <dgm:cxn modelId="{C7497674-168E-4FE0-A7E1-AED73586A3D1}" srcId="{E87058A5-F177-41BF-9429-4484ECCDAD2C}" destId="{5E797581-3D2C-4F51-9C5B-4F1066CD75D8}" srcOrd="0" destOrd="0" parTransId="{2AAC6842-F85E-4D4B-A58C-5809D6FC9DCC}" sibTransId="{76CA6B08-EE64-4196-94C2-345CA1A91CE6}"/>
    <dgm:cxn modelId="{C42C006B-24C3-4CB7-A2DA-A608C44F1406}" type="presOf" srcId="{5E797581-3D2C-4F51-9C5B-4F1066CD75D8}" destId="{DC4353E6-F382-4DBF-A17A-1DFC6A33F0E5}" srcOrd="1" destOrd="0" presId="urn:microsoft.com/office/officeart/2005/8/layout/gear1"/>
    <dgm:cxn modelId="{2989711D-612E-4264-B90A-27FD26A2498F}" type="presOf" srcId="{B911755B-FF70-4E11-95F2-C091FBCC0041}" destId="{11DA0397-96B4-4D57-A2F2-88DA4F21A190}" srcOrd="0" destOrd="0" presId="urn:microsoft.com/office/officeart/2005/8/layout/gear1"/>
    <dgm:cxn modelId="{1428C3E1-3AE4-45A9-9DB0-C67B1F6336E9}" type="presOf" srcId="{5E797581-3D2C-4F51-9C5B-4F1066CD75D8}" destId="{7EBE6FB2-9371-40AF-8251-F9620E1FEE2C}" srcOrd="2" destOrd="0" presId="urn:microsoft.com/office/officeart/2005/8/layout/gear1"/>
    <dgm:cxn modelId="{4C3280BD-85E1-486B-847F-0C74172A4947}" type="presOf" srcId="{76CA6B08-EE64-4196-94C2-345CA1A91CE6}" destId="{D02648F0-DEE1-42DF-A7BB-B45CB00638D8}" srcOrd="0" destOrd="0" presId="urn:microsoft.com/office/officeart/2005/8/layout/gear1"/>
    <dgm:cxn modelId="{9BF138EB-3D13-43C1-AAC0-FA700A9C29BD}" type="presOf" srcId="{77C712A1-6FCE-4F69-9CB5-030381B9F4CB}" destId="{BC628F60-D50F-45B1-BAC4-5DE8344313AF}" srcOrd="0" destOrd="0" presId="urn:microsoft.com/office/officeart/2005/8/layout/gear1"/>
    <dgm:cxn modelId="{8591E55D-1127-4154-A77F-D7AC280B4FEA}" srcId="{E87058A5-F177-41BF-9429-4484ECCDAD2C}" destId="{77C712A1-6FCE-4F69-9CB5-030381B9F4CB}" srcOrd="1" destOrd="0" parTransId="{8774F4F9-91D8-4935-8FC8-6B8EEFDF0B54}" sibTransId="{B911755B-FF70-4E11-95F2-C091FBCC0041}"/>
    <dgm:cxn modelId="{802D7FD0-3725-4272-86F0-22F64B062DF2}" type="presOf" srcId="{5E797581-3D2C-4F51-9C5B-4F1066CD75D8}" destId="{9B2B8CAD-CA22-471F-BAE8-671F62C6AF7B}" srcOrd="0" destOrd="0" presId="urn:microsoft.com/office/officeart/2005/8/layout/gear1"/>
    <dgm:cxn modelId="{043AB780-8EEB-4D68-90AD-D3CD84524A77}" type="presOf" srcId="{EF8B023D-FD94-47BE-9CA5-3A3DC432272D}" destId="{C173F968-4F9F-4EF0-B793-1235AE5ACF0F}" srcOrd="3" destOrd="0" presId="urn:microsoft.com/office/officeart/2005/8/layout/gear1"/>
    <dgm:cxn modelId="{40AD94F4-D3C4-4649-BB7F-03A03DB825FB}" type="presOf" srcId="{77C712A1-6FCE-4F69-9CB5-030381B9F4CB}" destId="{133DFED2-57B1-4F44-9BCC-0808E628A412}" srcOrd="2" destOrd="0" presId="urn:microsoft.com/office/officeart/2005/8/layout/gear1"/>
    <dgm:cxn modelId="{79D4CA3A-8041-4BCC-AF4B-85A75DBB6B9C}" type="presOf" srcId="{E87058A5-F177-41BF-9429-4484ECCDAD2C}" destId="{020E7CD8-06FD-4CB0-B741-A3BE1C258421}" srcOrd="0" destOrd="0" presId="urn:microsoft.com/office/officeart/2005/8/layout/gear1"/>
    <dgm:cxn modelId="{7A76A2C5-97ED-410A-A85E-DFD0F609E646}" type="presParOf" srcId="{020E7CD8-06FD-4CB0-B741-A3BE1C258421}" destId="{9B2B8CAD-CA22-471F-BAE8-671F62C6AF7B}" srcOrd="0" destOrd="0" presId="urn:microsoft.com/office/officeart/2005/8/layout/gear1"/>
    <dgm:cxn modelId="{3AE87A4B-CE73-48EB-BE5F-951AD3670E2E}" type="presParOf" srcId="{020E7CD8-06FD-4CB0-B741-A3BE1C258421}" destId="{DC4353E6-F382-4DBF-A17A-1DFC6A33F0E5}" srcOrd="1" destOrd="0" presId="urn:microsoft.com/office/officeart/2005/8/layout/gear1"/>
    <dgm:cxn modelId="{8BD31E09-0FF6-4C18-9EEB-50D57D14CC4A}" type="presParOf" srcId="{020E7CD8-06FD-4CB0-B741-A3BE1C258421}" destId="{7EBE6FB2-9371-40AF-8251-F9620E1FEE2C}" srcOrd="2" destOrd="0" presId="urn:microsoft.com/office/officeart/2005/8/layout/gear1"/>
    <dgm:cxn modelId="{89B8E9F5-5365-49C2-AF90-5BD99541E619}" type="presParOf" srcId="{020E7CD8-06FD-4CB0-B741-A3BE1C258421}" destId="{BC628F60-D50F-45B1-BAC4-5DE8344313AF}" srcOrd="3" destOrd="0" presId="urn:microsoft.com/office/officeart/2005/8/layout/gear1"/>
    <dgm:cxn modelId="{21265268-F816-40ED-B1BB-04431C6974ED}" type="presParOf" srcId="{020E7CD8-06FD-4CB0-B741-A3BE1C258421}" destId="{BF728D82-4E12-4172-95FA-8A66ABD54951}" srcOrd="4" destOrd="0" presId="urn:microsoft.com/office/officeart/2005/8/layout/gear1"/>
    <dgm:cxn modelId="{135960DA-A7CA-4C5A-A90B-99A89366EA37}" type="presParOf" srcId="{020E7CD8-06FD-4CB0-B741-A3BE1C258421}" destId="{133DFED2-57B1-4F44-9BCC-0808E628A412}" srcOrd="5" destOrd="0" presId="urn:microsoft.com/office/officeart/2005/8/layout/gear1"/>
    <dgm:cxn modelId="{2D903B62-F085-4946-991A-A2AB68968D02}" type="presParOf" srcId="{020E7CD8-06FD-4CB0-B741-A3BE1C258421}" destId="{D1D380B8-2C33-42BD-B726-87DF09363E3D}" srcOrd="6" destOrd="0" presId="urn:microsoft.com/office/officeart/2005/8/layout/gear1"/>
    <dgm:cxn modelId="{3806F3BC-F1C4-476E-AEEE-43039F022DFE}" type="presParOf" srcId="{020E7CD8-06FD-4CB0-B741-A3BE1C258421}" destId="{AA2A266E-0DFF-46A3-865B-88E0B1190FC8}" srcOrd="7" destOrd="0" presId="urn:microsoft.com/office/officeart/2005/8/layout/gear1"/>
    <dgm:cxn modelId="{7E7E1E8F-46B3-4723-80CE-C02B976348BD}" type="presParOf" srcId="{020E7CD8-06FD-4CB0-B741-A3BE1C258421}" destId="{AEA97056-01C6-474A-AB29-7DFA2465ABBB}" srcOrd="8" destOrd="0" presId="urn:microsoft.com/office/officeart/2005/8/layout/gear1"/>
    <dgm:cxn modelId="{D1D07CCC-5DD6-4773-A261-A641DA471E09}" type="presParOf" srcId="{020E7CD8-06FD-4CB0-B741-A3BE1C258421}" destId="{C173F968-4F9F-4EF0-B793-1235AE5ACF0F}" srcOrd="9" destOrd="0" presId="urn:microsoft.com/office/officeart/2005/8/layout/gear1"/>
    <dgm:cxn modelId="{255E44A7-31B7-436D-876F-8CCBB1E1736E}" type="presParOf" srcId="{020E7CD8-06FD-4CB0-B741-A3BE1C258421}" destId="{D02648F0-DEE1-42DF-A7BB-B45CB00638D8}" srcOrd="10" destOrd="0" presId="urn:microsoft.com/office/officeart/2005/8/layout/gear1"/>
    <dgm:cxn modelId="{9D5C19AB-073F-421E-8DC2-E19AC7C9ADED}" type="presParOf" srcId="{020E7CD8-06FD-4CB0-B741-A3BE1C258421}" destId="{11DA0397-96B4-4D57-A2F2-88DA4F21A190}" srcOrd="11" destOrd="0" presId="urn:microsoft.com/office/officeart/2005/8/layout/gear1"/>
    <dgm:cxn modelId="{F100DA68-CA18-453C-B128-844B4CF6E795}" type="presParOf" srcId="{020E7CD8-06FD-4CB0-B741-A3BE1C258421}" destId="{6C076E0B-C8C5-46C1-8DDB-57E733241A65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B2B8CAD-CA22-471F-BAE8-671F62C6AF7B}">
      <dsp:nvSpPr>
        <dsp:cNvPr id="0" name=""/>
        <dsp:cNvSpPr/>
      </dsp:nvSpPr>
      <dsp:spPr>
        <a:xfrm>
          <a:off x="1018913" y="874897"/>
          <a:ext cx="1069318" cy="1069318"/>
        </a:xfrm>
        <a:prstGeom prst="gear9">
          <a:avLst/>
        </a:prstGeom>
        <a:solidFill>
          <a:schemeClr val="tx1">
            <a:lumMod val="75000"/>
          </a:schemeClr>
        </a:solidFill>
        <a:ln w="25400" cap="flat" cmpd="sng" algn="ctr">
          <a:solidFill>
            <a:schemeClr val="accent6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200" b="1" kern="1200" dirty="0" smtClean="0">
              <a:solidFill>
                <a:schemeClr val="bg1">
                  <a:lumMod val="95000"/>
                  <a:lumOff val="5000"/>
                </a:schemeClr>
              </a:solidFill>
            </a:rPr>
            <a:t>ML Models</a:t>
          </a:r>
          <a:endParaRPr lang="en-US" sz="1200" b="1" kern="1200" dirty="0">
            <a:solidFill>
              <a:schemeClr val="bg1">
                <a:lumMod val="95000"/>
                <a:lumOff val="5000"/>
              </a:schemeClr>
            </a:solidFill>
          </a:endParaRPr>
        </a:p>
      </dsp:txBody>
      <dsp:txXfrm>
        <a:off x="1018913" y="874897"/>
        <a:ext cx="1069318" cy="1069318"/>
      </dsp:txXfrm>
    </dsp:sp>
    <dsp:sp modelId="{BC628F60-D50F-45B1-BAC4-5DE8344313AF}">
      <dsp:nvSpPr>
        <dsp:cNvPr id="0" name=""/>
        <dsp:cNvSpPr/>
      </dsp:nvSpPr>
      <dsp:spPr>
        <a:xfrm>
          <a:off x="396764" y="622149"/>
          <a:ext cx="777686" cy="777686"/>
        </a:xfrm>
        <a:prstGeom prst="gear6">
          <a:avLst/>
        </a:prstGeom>
        <a:solidFill>
          <a:schemeClr val="tx1">
            <a:lumMod val="75000"/>
          </a:schemeClr>
        </a:solidFill>
        <a:ln w="25400" cap="flat" cmpd="sng" algn="ctr">
          <a:solidFill>
            <a:schemeClr val="accent6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800" b="1" kern="1200" dirty="0" smtClean="0">
              <a:solidFill>
                <a:schemeClr val="bg1">
                  <a:lumMod val="95000"/>
                  <a:lumOff val="5000"/>
                </a:schemeClr>
              </a:solidFill>
            </a:rPr>
            <a:t>Mod_1</a:t>
          </a:r>
          <a:endParaRPr lang="en-US" sz="800" b="1" kern="1200" dirty="0">
            <a:solidFill>
              <a:schemeClr val="bg1">
                <a:lumMod val="95000"/>
                <a:lumOff val="5000"/>
              </a:schemeClr>
            </a:solidFill>
          </a:endParaRPr>
        </a:p>
      </dsp:txBody>
      <dsp:txXfrm>
        <a:off x="396764" y="622149"/>
        <a:ext cx="777686" cy="777686"/>
      </dsp:txXfrm>
    </dsp:sp>
    <dsp:sp modelId="{D1D380B8-2C33-42BD-B726-87DF09363E3D}">
      <dsp:nvSpPr>
        <dsp:cNvPr id="0" name=""/>
        <dsp:cNvSpPr/>
      </dsp:nvSpPr>
      <dsp:spPr>
        <a:xfrm rot="20700000">
          <a:off x="832347" y="85624"/>
          <a:ext cx="761973" cy="761973"/>
        </a:xfrm>
        <a:prstGeom prst="gear6">
          <a:avLst/>
        </a:prstGeom>
        <a:solidFill>
          <a:schemeClr val="tx1">
            <a:lumMod val="75000"/>
          </a:schemeClr>
        </a:solidFill>
        <a:ln w="25400" cap="flat" cmpd="sng" algn="ctr">
          <a:solidFill>
            <a:schemeClr val="accent6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800" b="1" kern="1200" dirty="0" err="1" smtClean="0">
              <a:solidFill>
                <a:schemeClr val="bg1">
                  <a:lumMod val="95000"/>
                  <a:lumOff val="5000"/>
                </a:schemeClr>
              </a:solidFill>
            </a:rPr>
            <a:t>Mod_N</a:t>
          </a:r>
          <a:endParaRPr lang="en-US" sz="800" b="1" kern="1200" dirty="0">
            <a:solidFill>
              <a:schemeClr val="bg1">
                <a:lumMod val="95000"/>
                <a:lumOff val="5000"/>
              </a:schemeClr>
            </a:solidFill>
          </a:endParaRPr>
        </a:p>
      </dsp:txBody>
      <dsp:txXfrm>
        <a:off x="999471" y="252748"/>
        <a:ext cx="427727" cy="427727"/>
      </dsp:txXfrm>
    </dsp:sp>
    <dsp:sp modelId="{D02648F0-DEE1-42DF-A7BB-B45CB00638D8}">
      <dsp:nvSpPr>
        <dsp:cNvPr id="0" name=""/>
        <dsp:cNvSpPr/>
      </dsp:nvSpPr>
      <dsp:spPr>
        <a:xfrm>
          <a:off x="914196" y="725895"/>
          <a:ext cx="1368728" cy="1368728"/>
        </a:xfrm>
        <a:prstGeom prst="circularArrow">
          <a:avLst>
            <a:gd name="adj1" fmla="val 4688"/>
            <a:gd name="adj2" fmla="val 299029"/>
            <a:gd name="adj3" fmla="val 2416621"/>
            <a:gd name="adj4" fmla="val 16095377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DA0397-96B4-4D57-A2F2-88DA4F21A190}">
      <dsp:nvSpPr>
        <dsp:cNvPr id="0" name=""/>
        <dsp:cNvSpPr/>
      </dsp:nvSpPr>
      <dsp:spPr>
        <a:xfrm>
          <a:off x="259037" y="459732"/>
          <a:ext cx="994466" cy="994466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076E0B-C8C5-46C1-8DDB-57E733241A65}">
      <dsp:nvSpPr>
        <dsp:cNvPr id="0" name=""/>
        <dsp:cNvSpPr/>
      </dsp:nvSpPr>
      <dsp:spPr>
        <a:xfrm>
          <a:off x="656095" y="-71619"/>
          <a:ext cx="1072235" cy="1072235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4CBFE777-7CE9-4475-BC84-5EF37C02FB82}" type="datetimeFigureOut">
              <a:rPr lang="en-US" smtClean="0"/>
              <a:pPr/>
              <a:t>4/19/2022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4B6FF350-8414-46C5-9AFB-0E6B0D6C8D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FE777-7CE9-4475-BC84-5EF37C02FB82}" type="datetimeFigureOut">
              <a:rPr lang="en-US" smtClean="0"/>
              <a:pPr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FF350-8414-46C5-9AFB-0E6B0D6C8D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FE777-7CE9-4475-BC84-5EF37C02FB82}" type="datetimeFigureOut">
              <a:rPr lang="en-US" smtClean="0"/>
              <a:pPr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FF350-8414-46C5-9AFB-0E6B0D6C8D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4CBFE777-7CE9-4475-BC84-5EF37C02FB82}" type="datetimeFigureOut">
              <a:rPr lang="en-US" smtClean="0"/>
              <a:pPr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FF350-8414-46C5-9AFB-0E6B0D6C8D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4CBFE777-7CE9-4475-BC84-5EF37C02FB82}" type="datetimeFigureOut">
              <a:rPr lang="en-US" smtClean="0"/>
              <a:pPr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4B6FF350-8414-46C5-9AFB-0E6B0D6C8D9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4CBFE777-7CE9-4475-BC84-5EF37C02FB82}" type="datetimeFigureOut">
              <a:rPr lang="en-US" smtClean="0"/>
              <a:pPr/>
              <a:t>4/19/2022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4B6FF350-8414-46C5-9AFB-0E6B0D6C8D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4CBFE777-7CE9-4475-BC84-5EF37C02FB82}" type="datetimeFigureOut">
              <a:rPr lang="en-US" smtClean="0"/>
              <a:pPr/>
              <a:t>4/19/2022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4B6FF350-8414-46C5-9AFB-0E6B0D6C8D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FE777-7CE9-4475-BC84-5EF37C02FB82}" type="datetimeFigureOut">
              <a:rPr lang="en-US" smtClean="0"/>
              <a:pPr/>
              <a:t>4/19/2022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FF350-8414-46C5-9AFB-0E6B0D6C8D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4CBFE777-7CE9-4475-BC84-5EF37C02FB82}" type="datetimeFigureOut">
              <a:rPr lang="en-US" smtClean="0"/>
              <a:pPr/>
              <a:t>4/19/2022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4B6FF350-8414-46C5-9AFB-0E6B0D6C8D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4CBFE777-7CE9-4475-BC84-5EF37C02FB82}" type="datetimeFigureOut">
              <a:rPr lang="en-US" smtClean="0"/>
              <a:pPr/>
              <a:t>4/19/2022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4B6FF350-8414-46C5-9AFB-0E6B0D6C8D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4CBFE777-7CE9-4475-BC84-5EF37C02FB82}" type="datetimeFigureOut">
              <a:rPr lang="en-US" smtClean="0"/>
              <a:pPr/>
              <a:t>4/19/2022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4B6FF350-8414-46C5-9AFB-0E6B0D6C8D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4CBFE777-7CE9-4475-BC84-5EF37C02FB82}" type="datetimeFigureOut">
              <a:rPr lang="en-US" smtClean="0"/>
              <a:pPr/>
              <a:t>4/19/2022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4B6FF350-8414-46C5-9AFB-0E6B0D6C8D9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Cornea5/Final-Project.git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world/aaizemberg/absenteeismatwork/workspace/file?filename=Absenteeism_at_work.tsv" TargetMode="External"/><Relationship Id="rId2" Type="http://schemas.openxmlformats.org/officeDocument/2006/relationships/hyperlink" Target="https://www.kaggle.com/code/ahmedklabi/heart-disease-pred/dat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7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6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5536" y="1628801"/>
            <a:ext cx="8424936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n-AU" sz="2400" b="1" dirty="0" smtClean="0"/>
              <a:t>DAK: </a:t>
            </a:r>
            <a:r>
              <a:rPr lang="en-AU" sz="2400" dirty="0" smtClean="0"/>
              <a:t>“</a:t>
            </a:r>
            <a:r>
              <a:rPr lang="en-AU" sz="2400" u="sng" dirty="0" smtClean="0"/>
              <a:t>D</a:t>
            </a:r>
            <a:r>
              <a:rPr lang="en-AU" sz="2400" dirty="0" smtClean="0"/>
              <a:t>oes </a:t>
            </a:r>
            <a:r>
              <a:rPr lang="en-AU" sz="2400" u="sng" dirty="0" smtClean="0"/>
              <a:t>A</a:t>
            </a:r>
            <a:r>
              <a:rPr lang="en-AU" sz="2400" dirty="0" smtClean="0"/>
              <a:t>I </a:t>
            </a:r>
            <a:r>
              <a:rPr lang="en-AU" sz="2400" u="sng" dirty="0" smtClean="0"/>
              <a:t>K</a:t>
            </a:r>
            <a:r>
              <a:rPr lang="en-AU" sz="2400" dirty="0" smtClean="0"/>
              <a:t>now”? </a:t>
            </a:r>
          </a:p>
          <a:p>
            <a:pPr marL="342900" indent="-342900">
              <a:buFont typeface="Wingdings" pitchFamily="2" charset="2"/>
              <a:buChar char="v"/>
            </a:pPr>
            <a:endParaRPr lang="en-AU" sz="1400" dirty="0" smtClean="0"/>
          </a:p>
          <a:p>
            <a:pPr marL="342900" indent="-342900">
              <a:buFont typeface="Wingdings" pitchFamily="2" charset="2"/>
              <a:buChar char="v"/>
            </a:pPr>
            <a:r>
              <a:rPr lang="en-AU" sz="2400" b="1" dirty="0" smtClean="0"/>
              <a:t>Scope: </a:t>
            </a:r>
            <a:r>
              <a:rPr lang="en-AU" sz="2400" dirty="0" smtClean="0"/>
              <a:t>Create DAK app to perform predictions for various scenarios by utilising machine learning algorithms, python libraries with front end UI and host on a cloud platform with public access</a:t>
            </a:r>
          </a:p>
          <a:p>
            <a:pPr marL="342900" indent="-342900">
              <a:buFont typeface="Wingdings" pitchFamily="2" charset="2"/>
              <a:buChar char="v"/>
            </a:pPr>
            <a:endParaRPr lang="en-AU" sz="1400" dirty="0" smtClean="0"/>
          </a:p>
          <a:p>
            <a:pPr marL="342900" indent="-342900">
              <a:buFont typeface="Wingdings" pitchFamily="2" charset="2"/>
              <a:buChar char="v"/>
            </a:pPr>
            <a:r>
              <a:rPr lang="en-AU" sz="2400" b="1" dirty="0" smtClean="0"/>
              <a:t>Team Members: 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AU" sz="2400" dirty="0" smtClean="0"/>
              <a:t>Daniela Cornea (DC)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AU" sz="2400" dirty="0" smtClean="0"/>
              <a:t>Anh Huong (AH)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AU" sz="2400" dirty="0" smtClean="0"/>
              <a:t>Kevin Nguyen (KN)</a:t>
            </a:r>
          </a:p>
          <a:p>
            <a:pPr marL="800100" lvl="1" indent="-342900">
              <a:buFont typeface="Wingdings" pitchFamily="2" charset="2"/>
              <a:buChar char="Ø"/>
            </a:pPr>
            <a:endParaRPr lang="en-AU" sz="1400" dirty="0" smtClean="0"/>
          </a:p>
          <a:p>
            <a:pPr marL="342900" indent="-342900">
              <a:buFont typeface="Wingdings" pitchFamily="2" charset="2"/>
              <a:buChar char="v"/>
            </a:pPr>
            <a:r>
              <a:rPr lang="en-AU" sz="2400" b="1" dirty="0" smtClean="0"/>
              <a:t>Project repo</a:t>
            </a:r>
            <a:r>
              <a:rPr lang="en-AU" sz="2400" dirty="0" smtClean="0"/>
              <a:t>: </a:t>
            </a:r>
            <a:r>
              <a:rPr lang="en-US" dirty="0" smtClean="0">
                <a:hlinkClick r:id="rId2"/>
              </a:rPr>
              <a:t>https://github.com/DCornea5/Final-Project.git</a:t>
            </a:r>
            <a:endParaRPr lang="en-AU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0" y="54868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400" b="1" dirty="0" smtClean="0">
                <a:solidFill>
                  <a:srgbClr val="FF0000"/>
                </a:solidFill>
              </a:rPr>
              <a:t>Project “DAK”</a:t>
            </a:r>
            <a:endParaRPr lang="en-US" sz="4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1628801"/>
            <a:ext cx="8424936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n-AU" sz="2400" b="1" dirty="0" smtClean="0"/>
              <a:t>Methods: </a:t>
            </a:r>
            <a:r>
              <a:rPr lang="en-AU" dirty="0" smtClean="0">
                <a:solidFill>
                  <a:srgbClr val="FFFF00"/>
                </a:solidFill>
              </a:rPr>
              <a:t>Flask API, HTML/CSS/</a:t>
            </a:r>
            <a:r>
              <a:rPr lang="en-AU" dirty="0" err="1" smtClean="0">
                <a:solidFill>
                  <a:srgbClr val="FFFF00"/>
                </a:solidFill>
              </a:rPr>
              <a:t>Boostrap</a:t>
            </a:r>
            <a:r>
              <a:rPr lang="en-AU" dirty="0" smtClean="0">
                <a:solidFill>
                  <a:srgbClr val="FFFF00"/>
                </a:solidFill>
              </a:rPr>
              <a:t>, </a:t>
            </a:r>
            <a:r>
              <a:rPr lang="en-AU" dirty="0" err="1" smtClean="0">
                <a:solidFill>
                  <a:srgbClr val="FFFF00"/>
                </a:solidFill>
              </a:rPr>
              <a:t>Matplotlib</a:t>
            </a:r>
            <a:r>
              <a:rPr lang="en-AU" dirty="0" smtClean="0">
                <a:solidFill>
                  <a:srgbClr val="FFFF00"/>
                </a:solidFill>
              </a:rPr>
              <a:t>, Tableau, </a:t>
            </a:r>
            <a:r>
              <a:rPr lang="en-AU" dirty="0" err="1" smtClean="0">
                <a:solidFill>
                  <a:srgbClr val="FFFF00"/>
                </a:solidFill>
              </a:rPr>
              <a:t>Heroku</a:t>
            </a:r>
            <a:r>
              <a:rPr lang="en-AU" dirty="0" smtClean="0">
                <a:solidFill>
                  <a:srgbClr val="FFFF00"/>
                </a:solidFill>
              </a:rPr>
              <a:t>, </a:t>
            </a:r>
            <a:r>
              <a:rPr lang="en-AU" dirty="0" err="1" smtClean="0">
                <a:solidFill>
                  <a:srgbClr val="FFFF00"/>
                </a:solidFill>
              </a:rPr>
              <a:t>github</a:t>
            </a:r>
            <a:r>
              <a:rPr lang="en-AU" dirty="0" smtClean="0">
                <a:solidFill>
                  <a:srgbClr val="FFFF00"/>
                </a:solidFill>
              </a:rPr>
              <a:t>, etc…</a:t>
            </a:r>
          </a:p>
          <a:p>
            <a:pPr marL="800100" lvl="1" indent="-342900"/>
            <a:endParaRPr lang="en-AU" sz="1600" dirty="0" smtClean="0"/>
          </a:p>
          <a:p>
            <a:pPr marL="342900" indent="-342900">
              <a:buFont typeface="Wingdings" pitchFamily="2" charset="2"/>
              <a:buChar char="v"/>
            </a:pPr>
            <a:r>
              <a:rPr lang="en-AU" sz="2400" b="1" dirty="0" smtClean="0"/>
              <a:t>Dataset: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AU" sz="1600" dirty="0" smtClean="0"/>
              <a:t>heart_disease.csv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AU" sz="1600" dirty="0" smtClean="0"/>
              <a:t>Stress-Lysis.csv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AU" sz="1600" dirty="0" smtClean="0"/>
              <a:t>bodyPerformance.csv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AU" sz="1600" dirty="0" smtClean="0"/>
              <a:t>TravelInsurancePredictions.csv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AU" sz="1600" dirty="0" smtClean="0"/>
              <a:t>Absenteeism_at_work2.csv</a:t>
            </a:r>
          </a:p>
          <a:p>
            <a:pPr marL="342900" indent="-342900">
              <a:buFont typeface="Wingdings" pitchFamily="2" charset="2"/>
              <a:buChar char="v"/>
            </a:pPr>
            <a:endParaRPr lang="en-AU" sz="2400" b="1" dirty="0" smtClean="0"/>
          </a:p>
          <a:p>
            <a:pPr marL="342900" indent="-342900">
              <a:buFont typeface="Wingdings" pitchFamily="2" charset="2"/>
              <a:buChar char="v"/>
            </a:pPr>
            <a:r>
              <a:rPr lang="en-AU" sz="2400" b="1" dirty="0" smtClean="0"/>
              <a:t>Sources: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AU" sz="1400" dirty="0" err="1" smtClean="0"/>
              <a:t>Kaggle</a:t>
            </a:r>
            <a:r>
              <a:rPr lang="en-AU" sz="1400" dirty="0" smtClean="0"/>
              <a:t>, </a:t>
            </a:r>
            <a:r>
              <a:rPr lang="en-AU" sz="1400" dirty="0" smtClean="0">
                <a:hlinkClick r:id="rId2"/>
              </a:rPr>
              <a:t>https://www.kaggle.com/code/ahmedklabi/heart-disease-pred/data</a:t>
            </a:r>
            <a:endParaRPr lang="en-AU" sz="1400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AU" sz="1400" dirty="0" err="1" smtClean="0"/>
              <a:t>Dataworld</a:t>
            </a:r>
            <a:r>
              <a:rPr lang="en-AU" sz="1400" dirty="0" smtClean="0"/>
              <a:t>, </a:t>
            </a:r>
            <a:r>
              <a:rPr lang="en-AU" sz="1400" dirty="0" smtClean="0">
                <a:hlinkClick r:id="rId3"/>
              </a:rPr>
              <a:t>https://data.world/aaizemberg/absenteeismatwork/workspace/file?filename=Absenteeism_at_work.tsv</a:t>
            </a:r>
            <a:endParaRPr lang="en-AU" sz="1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0" y="54868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400" b="1" dirty="0" smtClean="0">
                <a:solidFill>
                  <a:srgbClr val="FF0000"/>
                </a:solidFill>
              </a:rPr>
              <a:t>Methods</a:t>
            </a:r>
            <a:r>
              <a:rPr lang="en-AU" sz="4400" b="1" dirty="0" smtClean="0">
                <a:solidFill>
                  <a:srgbClr val="00B0F0"/>
                </a:solidFill>
              </a:rPr>
              <a:t> </a:t>
            </a:r>
            <a:endParaRPr lang="en-US" sz="4400" b="1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124744"/>
            <a:ext cx="8704977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1187624" y="188640"/>
            <a:ext cx="7128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200" b="1" dirty="0" smtClean="0">
                <a:solidFill>
                  <a:srgbClr val="FF0000"/>
                </a:solidFill>
              </a:rPr>
              <a:t>Project High Level Requirements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lowchart: Alternate Process 22"/>
          <p:cNvSpPr/>
          <p:nvPr/>
        </p:nvSpPr>
        <p:spPr>
          <a:xfrm>
            <a:off x="1439652" y="1484784"/>
            <a:ext cx="2232248" cy="504056"/>
          </a:xfrm>
          <a:prstGeom prst="flowChartAlternateProcess">
            <a:avLst/>
          </a:prstGeom>
          <a:solidFill>
            <a:schemeClr val="tx2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User Interface</a:t>
            </a:r>
            <a:endParaRPr lang="en-US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4" name="Flowchart: Decision 23"/>
          <p:cNvSpPr/>
          <p:nvPr/>
        </p:nvSpPr>
        <p:spPr>
          <a:xfrm>
            <a:off x="287524" y="2989750"/>
            <a:ext cx="1080120" cy="655273"/>
          </a:xfrm>
          <a:prstGeom prst="flowChartDecision">
            <a:avLst/>
          </a:prstGeom>
          <a:solidFill>
            <a:schemeClr val="tx2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Option1</a:t>
            </a:r>
            <a:endParaRPr lang="en-US" sz="8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6" name="Flowchart: Decision 25"/>
          <p:cNvSpPr/>
          <p:nvPr/>
        </p:nvSpPr>
        <p:spPr>
          <a:xfrm>
            <a:off x="3815916" y="2989750"/>
            <a:ext cx="1080120" cy="655273"/>
          </a:xfrm>
          <a:prstGeom prst="flowChartDecision">
            <a:avLst/>
          </a:prstGeom>
          <a:solidFill>
            <a:schemeClr val="tx2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1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OptionN</a:t>
            </a:r>
            <a:endParaRPr lang="en-US" sz="8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9" name="Down Arrow 28"/>
          <p:cNvSpPr/>
          <p:nvPr/>
        </p:nvSpPr>
        <p:spPr>
          <a:xfrm>
            <a:off x="6804248" y="1772998"/>
            <a:ext cx="216024" cy="288032"/>
          </a:xfrm>
          <a:prstGeom prst="downArrow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2" name="Down Arrow 31"/>
          <p:cNvSpPr/>
          <p:nvPr/>
        </p:nvSpPr>
        <p:spPr>
          <a:xfrm>
            <a:off x="6804248" y="2565086"/>
            <a:ext cx="216024" cy="288032"/>
          </a:xfrm>
          <a:prstGeom prst="downArrow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33" name="Diagram 32"/>
          <p:cNvGraphicFramePr/>
          <p:nvPr/>
        </p:nvGraphicFramePr>
        <p:xfrm>
          <a:off x="1439652" y="4437112"/>
          <a:ext cx="2232248" cy="19442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4" name="Flowchart: Alternate Process 33"/>
          <p:cNvSpPr/>
          <p:nvPr/>
        </p:nvSpPr>
        <p:spPr>
          <a:xfrm>
            <a:off x="6012160" y="1340950"/>
            <a:ext cx="1728192" cy="360040"/>
          </a:xfrm>
          <a:prstGeom prst="flowChartAlternateProcess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Data</a:t>
            </a:r>
            <a:endParaRPr lang="en-US" sz="12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5" name="Flowchart: Alternate Process 34"/>
          <p:cNvSpPr/>
          <p:nvPr/>
        </p:nvSpPr>
        <p:spPr>
          <a:xfrm>
            <a:off x="6012160" y="2133038"/>
            <a:ext cx="1728192" cy="360040"/>
          </a:xfrm>
          <a:prstGeom prst="flowChartAlternateProcess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EDA/ Pre-processing</a:t>
            </a:r>
            <a:endParaRPr lang="en-US" sz="12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6" name="Down Arrow 35"/>
          <p:cNvSpPr/>
          <p:nvPr/>
        </p:nvSpPr>
        <p:spPr>
          <a:xfrm>
            <a:off x="6804248" y="3357174"/>
            <a:ext cx="216024" cy="288032"/>
          </a:xfrm>
          <a:prstGeom prst="downArrow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7" name="Flowchart: Alternate Process 36"/>
          <p:cNvSpPr/>
          <p:nvPr/>
        </p:nvSpPr>
        <p:spPr>
          <a:xfrm>
            <a:off x="6012160" y="2925126"/>
            <a:ext cx="1728192" cy="360040"/>
          </a:xfrm>
          <a:prstGeom prst="flowChartAlternateProcess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Algorithm</a:t>
            </a:r>
            <a:endParaRPr lang="en-US" sz="1200" b="1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0" name="Flowchart: Decision 69"/>
          <p:cNvSpPr/>
          <p:nvPr/>
        </p:nvSpPr>
        <p:spPr>
          <a:xfrm>
            <a:off x="1463655" y="2989750"/>
            <a:ext cx="1080120" cy="655273"/>
          </a:xfrm>
          <a:prstGeom prst="flowChartDecision">
            <a:avLst/>
          </a:prstGeom>
          <a:solidFill>
            <a:schemeClr val="tx2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Option2</a:t>
            </a:r>
            <a:endParaRPr lang="en-US" sz="8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4" name="Left-Right Arrow 73"/>
          <p:cNvSpPr/>
          <p:nvPr/>
        </p:nvSpPr>
        <p:spPr>
          <a:xfrm>
            <a:off x="4283968" y="5157192"/>
            <a:ext cx="1008112" cy="216024"/>
          </a:xfrm>
          <a:prstGeom prst="leftRightArrow">
            <a:avLst/>
          </a:prstGeom>
          <a:solidFill>
            <a:schemeClr val="tx2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Flowchart: Decision 87"/>
          <p:cNvSpPr/>
          <p:nvPr/>
        </p:nvSpPr>
        <p:spPr>
          <a:xfrm>
            <a:off x="2639786" y="2989750"/>
            <a:ext cx="1080120" cy="655273"/>
          </a:xfrm>
          <a:prstGeom prst="flowChartDecision">
            <a:avLst/>
          </a:prstGeom>
          <a:solidFill>
            <a:schemeClr val="tx2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Option3</a:t>
            </a:r>
            <a:endParaRPr lang="en-US" sz="8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90" name="Elbow Connector 89"/>
          <p:cNvCxnSpPr>
            <a:stCxn id="23" idx="2"/>
            <a:endCxn id="24" idx="0"/>
          </p:cNvCxnSpPr>
          <p:nvPr/>
        </p:nvCxnSpPr>
        <p:spPr>
          <a:xfrm rot="5400000">
            <a:off x="1191225" y="1625199"/>
            <a:ext cx="1000910" cy="1728192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70" idx="0"/>
            <a:endCxn id="23" idx="2"/>
          </p:cNvCxnSpPr>
          <p:nvPr/>
        </p:nvCxnSpPr>
        <p:spPr>
          <a:xfrm rot="5400000" flipH="1" flipV="1">
            <a:off x="1779290" y="2213265"/>
            <a:ext cx="1000910" cy="55206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/>
          <p:cNvCxnSpPr>
            <a:stCxn id="88" idx="0"/>
            <a:endCxn id="23" idx="2"/>
          </p:cNvCxnSpPr>
          <p:nvPr/>
        </p:nvCxnSpPr>
        <p:spPr>
          <a:xfrm rot="16200000" flipV="1">
            <a:off x="2367356" y="2177260"/>
            <a:ext cx="1000910" cy="62407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>
            <a:stCxn id="26" idx="0"/>
            <a:endCxn id="23" idx="2"/>
          </p:cNvCxnSpPr>
          <p:nvPr/>
        </p:nvCxnSpPr>
        <p:spPr>
          <a:xfrm rot="16200000" flipV="1">
            <a:off x="2955421" y="1589195"/>
            <a:ext cx="1000910" cy="180020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flipH="1" flipV="1">
            <a:off x="839586" y="3645024"/>
            <a:ext cx="1728192" cy="64807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endCxn id="70" idx="2"/>
          </p:cNvCxnSpPr>
          <p:nvPr/>
        </p:nvCxnSpPr>
        <p:spPr>
          <a:xfrm flipH="1" flipV="1">
            <a:off x="2003715" y="3645023"/>
            <a:ext cx="564064" cy="64807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endCxn id="88" idx="2"/>
          </p:cNvCxnSpPr>
          <p:nvPr/>
        </p:nvCxnSpPr>
        <p:spPr>
          <a:xfrm flipV="1">
            <a:off x="2567778" y="3645023"/>
            <a:ext cx="612068" cy="64807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endCxn id="26" idx="2"/>
          </p:cNvCxnSpPr>
          <p:nvPr/>
        </p:nvCxnSpPr>
        <p:spPr>
          <a:xfrm flipV="1">
            <a:off x="2567778" y="3645023"/>
            <a:ext cx="1788198" cy="64807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Oval 145"/>
          <p:cNvSpPr/>
          <p:nvPr/>
        </p:nvSpPr>
        <p:spPr>
          <a:xfrm>
            <a:off x="2519772" y="4293096"/>
            <a:ext cx="72008" cy="7200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5" name="Picture 154" descr="csv_logo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740352" y="1268942"/>
            <a:ext cx="476672" cy="476672"/>
          </a:xfrm>
          <a:prstGeom prst="rect">
            <a:avLst/>
          </a:prstGeom>
        </p:spPr>
      </p:pic>
      <p:pic>
        <p:nvPicPr>
          <p:cNvPr id="156" name="Picture 155" descr="70-701896_python-transparent-background-graphic-design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812360" y="2133038"/>
            <a:ext cx="288032" cy="288032"/>
          </a:xfrm>
          <a:prstGeom prst="rect">
            <a:avLst/>
          </a:prstGeom>
        </p:spPr>
      </p:pic>
      <p:pic>
        <p:nvPicPr>
          <p:cNvPr id="157" name="Picture 156" descr="70-701896_python-transparent-background-graphic-design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812360" y="2925126"/>
            <a:ext cx="288032" cy="288032"/>
          </a:xfrm>
          <a:prstGeom prst="rect">
            <a:avLst/>
          </a:prstGeom>
        </p:spPr>
      </p:pic>
      <p:pic>
        <p:nvPicPr>
          <p:cNvPr id="158" name="Picture 157" descr="70-701896_python-transparent-background-graphic-design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159732" y="5949280"/>
            <a:ext cx="288032" cy="288032"/>
          </a:xfrm>
          <a:prstGeom prst="rect">
            <a:avLst/>
          </a:prstGeom>
        </p:spPr>
      </p:pic>
      <p:pic>
        <p:nvPicPr>
          <p:cNvPr id="160" name="Picture 159" descr="430-4309432_vector-5-html-html-css-javascript-logo-hd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743908" y="1340768"/>
            <a:ext cx="504403" cy="453157"/>
          </a:xfrm>
          <a:prstGeom prst="rect">
            <a:avLst/>
          </a:prstGeom>
        </p:spPr>
      </p:pic>
      <p:pic>
        <p:nvPicPr>
          <p:cNvPr id="161" name="Picture 160" descr="bootstrap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743908" y="1772816"/>
            <a:ext cx="504056" cy="380842"/>
          </a:xfrm>
          <a:prstGeom prst="rect">
            <a:avLst/>
          </a:prstGeom>
        </p:spPr>
      </p:pic>
      <p:pic>
        <p:nvPicPr>
          <p:cNvPr id="167" name="Picture 166" descr="PngItem_994607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796136" y="4437112"/>
            <a:ext cx="2304530" cy="2307456"/>
          </a:xfrm>
          <a:prstGeom prst="rect">
            <a:avLst/>
          </a:prstGeom>
        </p:spPr>
      </p:pic>
      <p:sp>
        <p:nvSpPr>
          <p:cNvPr id="168" name="Down Arrow 167"/>
          <p:cNvSpPr/>
          <p:nvPr/>
        </p:nvSpPr>
        <p:spPr>
          <a:xfrm>
            <a:off x="6804248" y="4149262"/>
            <a:ext cx="216024" cy="288032"/>
          </a:xfrm>
          <a:prstGeom prst="downArrow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69" name="Flowchart: Alternate Process 168"/>
          <p:cNvSpPr/>
          <p:nvPr/>
        </p:nvSpPr>
        <p:spPr>
          <a:xfrm>
            <a:off x="6012160" y="3717214"/>
            <a:ext cx="1728192" cy="360040"/>
          </a:xfrm>
          <a:prstGeom prst="flowChartAlternateProcess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Predictor</a:t>
            </a:r>
            <a:endParaRPr lang="en-US" sz="12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70" name="Picture 169" descr="70-701896_python-transparent-background-graphic-design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812360" y="3717214"/>
            <a:ext cx="288032" cy="288032"/>
          </a:xfrm>
          <a:prstGeom prst="rect">
            <a:avLst/>
          </a:prstGeom>
        </p:spPr>
      </p:pic>
      <p:sp>
        <p:nvSpPr>
          <p:cNvPr id="171" name="TextBox 170"/>
          <p:cNvSpPr txBox="1"/>
          <p:nvPr/>
        </p:nvSpPr>
        <p:spPr>
          <a:xfrm>
            <a:off x="1187624" y="188640"/>
            <a:ext cx="7128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200" b="1" dirty="0" smtClean="0">
                <a:solidFill>
                  <a:srgbClr val="FF0000"/>
                </a:solidFill>
              </a:rPr>
              <a:t>High Level Design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172" name="Cloud 171"/>
          <p:cNvSpPr/>
          <p:nvPr/>
        </p:nvSpPr>
        <p:spPr>
          <a:xfrm>
            <a:off x="4211960" y="1628800"/>
            <a:ext cx="288032" cy="216024"/>
          </a:xfrm>
          <a:prstGeom prst="cloud">
            <a:avLst/>
          </a:prstGeom>
          <a:solidFill>
            <a:schemeClr val="tx2"/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6" y="1484784"/>
            <a:ext cx="82809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AU" dirty="0" smtClean="0"/>
              <a:t> Research project topic and select datasets on various sources</a:t>
            </a:r>
          </a:p>
          <a:p>
            <a:pPr>
              <a:buFont typeface="Wingdings" pitchFamily="2" charset="2"/>
              <a:buChar char="ü"/>
            </a:pPr>
            <a:r>
              <a:rPr lang="en-AU" dirty="0"/>
              <a:t> </a:t>
            </a:r>
            <a:r>
              <a:rPr lang="en-AU" dirty="0" smtClean="0"/>
              <a:t>Create project plan and </a:t>
            </a:r>
            <a:r>
              <a:rPr lang="en-AU" dirty="0" err="1" smtClean="0"/>
              <a:t>github</a:t>
            </a:r>
            <a:r>
              <a:rPr lang="en-AU" dirty="0" smtClean="0"/>
              <a:t> repo</a:t>
            </a:r>
          </a:p>
          <a:p>
            <a:pPr>
              <a:buFont typeface="Wingdings" pitchFamily="2" charset="2"/>
              <a:buChar char="ü"/>
            </a:pPr>
            <a:r>
              <a:rPr lang="en-AU" dirty="0" smtClean="0"/>
              <a:t> Project is adopting Agile methodology for software development:</a:t>
            </a:r>
          </a:p>
          <a:p>
            <a:pPr lvl="1">
              <a:buFont typeface="Wingdings" pitchFamily="2" charset="2"/>
              <a:buChar char="q"/>
            </a:pPr>
            <a:r>
              <a:rPr lang="en-AU" dirty="0" smtClean="0"/>
              <a:t> Iterations of design, coding, testing for the app’s front and back-end. </a:t>
            </a:r>
          </a:p>
          <a:p>
            <a:pPr lvl="1">
              <a:buFont typeface="Wingdings" pitchFamily="2" charset="2"/>
              <a:buChar char="q"/>
            </a:pPr>
            <a:r>
              <a:rPr lang="en-AU" dirty="0" smtClean="0"/>
              <a:t> Minimum viable product (MVP): a working machine learning model (ML) with user interface (UI) front end that hosted on a cloud platform</a:t>
            </a:r>
          </a:p>
          <a:p>
            <a:pPr lvl="1">
              <a:buFont typeface="Wingdings" pitchFamily="2" charset="2"/>
              <a:buChar char="q"/>
            </a:pPr>
            <a:r>
              <a:rPr lang="en-AU" dirty="0" smtClean="0"/>
              <a:t> Product: a completed a scalable front end web site with various ML models that hosted on a cloud platform.</a:t>
            </a:r>
          </a:p>
          <a:p>
            <a:pPr>
              <a:buFont typeface="Wingdings" pitchFamily="2" charset="2"/>
              <a:buChar char="q"/>
            </a:pPr>
            <a:r>
              <a:rPr lang="en-AU" dirty="0" smtClean="0"/>
              <a:t> On-going task allocations: self-manage, support other team members as required</a:t>
            </a:r>
          </a:p>
          <a:p>
            <a:pPr>
              <a:buFont typeface="Wingdings" pitchFamily="2" charset="2"/>
              <a:buChar char="q"/>
            </a:pPr>
            <a:r>
              <a:rPr lang="en-AU" dirty="0" smtClean="0"/>
              <a:t> Project presentation</a:t>
            </a:r>
          </a:p>
          <a:p>
            <a:pPr>
              <a:buFont typeface="Wingdings" pitchFamily="2" charset="2"/>
              <a:buChar char="q"/>
            </a:pPr>
            <a:r>
              <a:rPr lang="en-AU" dirty="0" smtClean="0"/>
              <a:t> Documentations:</a:t>
            </a:r>
          </a:p>
          <a:p>
            <a:pPr lvl="1">
              <a:buFont typeface="Wingdings" pitchFamily="2" charset="2"/>
              <a:buChar char="§"/>
            </a:pPr>
            <a:r>
              <a:rPr lang="en-AU" dirty="0" smtClean="0"/>
              <a:t> Project docs, reports</a:t>
            </a:r>
          </a:p>
          <a:p>
            <a:pPr lvl="1">
              <a:buFont typeface="Wingdings" pitchFamily="2" charset="2"/>
              <a:buChar char="§"/>
            </a:pPr>
            <a:r>
              <a:rPr lang="en-AU" dirty="0"/>
              <a:t> </a:t>
            </a:r>
            <a:r>
              <a:rPr lang="en-AU" dirty="0" smtClean="0"/>
              <a:t>Presentation pack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9552" y="548680"/>
            <a:ext cx="80648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400" b="1" dirty="0" smtClean="0">
                <a:solidFill>
                  <a:srgbClr val="FF0000"/>
                </a:solidFill>
              </a:rPr>
              <a:t>Project Plan</a:t>
            </a:r>
            <a:endParaRPr lang="en-US" sz="4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07504" y="980728"/>
          <a:ext cx="8928992" cy="444537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20080"/>
                <a:gridCol w="648072"/>
                <a:gridCol w="6480720"/>
                <a:gridCol w="1080120"/>
              </a:tblGrid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/>
                        <a:t>Date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/>
                        <a:t>Task</a:t>
                      </a:r>
                      <a:r>
                        <a:rPr lang="en-AU" sz="1200" baseline="0" dirty="0" smtClean="0"/>
                        <a:t> #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Descriptions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/>
                        <a:t>Status</a:t>
                      </a:r>
                      <a:endParaRPr lang="en-US" sz="1200" dirty="0"/>
                    </a:p>
                  </a:txBody>
                  <a:tcPr anchor="ctr"/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8/4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Wingdings" pitchFamily="2" charset="2"/>
                        <a:buChar char="§"/>
                      </a:pPr>
                      <a:r>
                        <a:rPr lang="en-AU" sz="1100" b="0" u="none" baseline="0" dirty="0" smtClean="0"/>
                        <a:t> Form the project 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dirty="0" smtClean="0"/>
                        <a:t>Completed</a:t>
                      </a:r>
                      <a:endParaRPr lang="en-US" sz="1100" dirty="0" smtClean="0"/>
                    </a:p>
                  </a:txBody>
                  <a:tcPr/>
                </a:tc>
              </a:tr>
              <a:tr h="964664"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10/4 </a:t>
                      </a:r>
                    </a:p>
                    <a:p>
                      <a:pPr algn="ctr"/>
                      <a:r>
                        <a:rPr lang="en-AU" sz="1100" dirty="0" smtClean="0"/>
                        <a:t>18/4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1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ü"/>
                      </a:pPr>
                      <a:r>
                        <a:rPr lang="en-AU" sz="1100" b="0" u="none" dirty="0" smtClean="0"/>
                        <a:t> Select project topic</a:t>
                      </a:r>
                    </a:p>
                    <a:p>
                      <a:pPr>
                        <a:buFont typeface="Wingdings" pitchFamily="2" charset="2"/>
                        <a:buChar char="ü"/>
                      </a:pPr>
                      <a:r>
                        <a:rPr lang="en-AU" sz="1100" b="0" u="none" dirty="0" smtClean="0"/>
                        <a:t> Select</a:t>
                      </a:r>
                      <a:r>
                        <a:rPr lang="en-AU" sz="1100" b="0" u="none" baseline="0" dirty="0" smtClean="0"/>
                        <a:t> datasets on various open sources</a:t>
                      </a:r>
                    </a:p>
                    <a:p>
                      <a:pPr>
                        <a:buFont typeface="Wingdings" pitchFamily="2" charset="2"/>
                        <a:buChar char="ü"/>
                      </a:pPr>
                      <a:r>
                        <a:rPr lang="en-AU" sz="1100" b="0" u="none" baseline="0" dirty="0" smtClean="0"/>
                        <a:t> ML models - perform exploratory data analysis(EDA), build, test, measure and save the models:</a:t>
                      </a:r>
                    </a:p>
                    <a:p>
                      <a:pPr lvl="1">
                        <a:buFont typeface="Wingdings" pitchFamily="2" charset="2"/>
                        <a:buChar char="§"/>
                      </a:pPr>
                      <a:r>
                        <a:rPr lang="en-AU" sz="1100" b="0" u="none" baseline="0" dirty="0" smtClean="0"/>
                        <a:t> Stroke prediction</a:t>
                      </a:r>
                    </a:p>
                    <a:p>
                      <a:pPr lvl="1">
                        <a:buFont typeface="Wingdings" pitchFamily="2" charset="2"/>
                        <a:buChar char="§"/>
                      </a:pPr>
                      <a:r>
                        <a:rPr lang="en-AU" sz="1100" b="0" u="none" baseline="0" dirty="0" smtClean="0"/>
                        <a:t> Body performance prediction</a:t>
                      </a:r>
                    </a:p>
                    <a:p>
                      <a:pPr lvl="1">
                        <a:buFont typeface="Wingdings" pitchFamily="2" charset="2"/>
                        <a:buChar char="§"/>
                      </a:pPr>
                      <a:r>
                        <a:rPr lang="en-AU" sz="1100" b="0" u="none" baseline="0" dirty="0" smtClean="0"/>
                        <a:t> Stress level prediction</a:t>
                      </a:r>
                    </a:p>
                    <a:p>
                      <a:pPr lvl="1">
                        <a:buFont typeface="Wingdings" pitchFamily="2" charset="2"/>
                        <a:buChar char="§"/>
                      </a:pPr>
                      <a:r>
                        <a:rPr lang="en-AU" sz="1100" b="0" u="none" baseline="0" dirty="0" smtClean="0"/>
                        <a:t> Travel Insurance prediction</a:t>
                      </a:r>
                    </a:p>
                    <a:p>
                      <a:pPr lvl="1">
                        <a:buFont typeface="Wingdings" pitchFamily="2" charset="2"/>
                        <a:buChar char="§"/>
                      </a:pPr>
                      <a:r>
                        <a:rPr lang="en-AU" sz="1100" b="0" u="none" baseline="0" dirty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 Polygon shape prediction (WIP)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Completed</a:t>
                      </a:r>
                      <a:endParaRPr lang="en-US" sz="1100" dirty="0"/>
                    </a:p>
                  </a:txBody>
                  <a:tcPr/>
                </a:tc>
              </a:tr>
              <a:tr h="295632"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19/4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2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Wingdings" pitchFamily="2" charset="2"/>
                        <a:buChar char="q"/>
                      </a:pPr>
                      <a:r>
                        <a:rPr lang="en-AU" sz="1100" b="0" u="none" baseline="0" dirty="0" smtClean="0"/>
                        <a:t> High level design</a:t>
                      </a:r>
                    </a:p>
                    <a:p>
                      <a:pPr lvl="0">
                        <a:buFont typeface="Wingdings" pitchFamily="2" charset="2"/>
                        <a:buChar char="q"/>
                      </a:pPr>
                      <a:r>
                        <a:rPr lang="en-AU" sz="1100" b="0" u="none" baseline="0" dirty="0" smtClean="0"/>
                        <a:t> Present project proposal to instructors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</a:tr>
              <a:tr h="278472"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20/4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3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b="0" u="none" baseline="0" dirty="0" smtClean="0"/>
                        <a:t>Front-end web site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</a:tr>
              <a:tr h="283800"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30/4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4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Completed web-site design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</a:tr>
              <a:tr h="450304"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1/5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5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q"/>
                      </a:pPr>
                      <a:r>
                        <a:rPr lang="en-AU" sz="1100" dirty="0" smtClean="0"/>
                        <a:t> Finalise platform</a:t>
                      </a:r>
                      <a:r>
                        <a:rPr lang="en-AU" sz="1100" baseline="0" dirty="0" smtClean="0"/>
                        <a:t> deployment</a:t>
                      </a:r>
                    </a:p>
                    <a:p>
                      <a:pPr>
                        <a:buFont typeface="Wingdings" pitchFamily="2" charset="2"/>
                        <a:buChar char="q"/>
                      </a:pPr>
                      <a:r>
                        <a:rPr lang="en-AU" sz="1100" baseline="0" dirty="0" smtClean="0"/>
                        <a:t> End-to-end test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/>
                    </a:p>
                  </a:txBody>
                  <a:tcPr/>
                </a:tc>
              </a:tr>
              <a:tr h="240981"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2/5 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6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q"/>
                      </a:pPr>
                      <a:r>
                        <a:rPr lang="en-AU" sz="1100" dirty="0" smtClean="0"/>
                        <a:t> Presentation rehearsal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/>
                    </a:p>
                  </a:txBody>
                  <a:tcPr/>
                </a:tc>
              </a:tr>
              <a:tr h="285965">
                <a:tc>
                  <a:txBody>
                    <a:bodyPr/>
                    <a:lstStyle/>
                    <a:p>
                      <a:pPr algn="ctr"/>
                      <a:r>
                        <a:rPr lang="en-AU" sz="1100" b="1" dirty="0" smtClean="0">
                          <a:solidFill>
                            <a:srgbClr val="FF0000"/>
                          </a:solidFill>
                        </a:rPr>
                        <a:t>3/5</a:t>
                      </a:r>
                      <a:endParaRPr lang="en-US" sz="11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b="1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US" sz="11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q"/>
                      </a:pPr>
                      <a:r>
                        <a:rPr lang="en-AU" sz="1100" b="1" dirty="0" smtClean="0">
                          <a:solidFill>
                            <a:srgbClr val="FF0000"/>
                          </a:solidFill>
                        </a:rPr>
                        <a:t> Project</a:t>
                      </a:r>
                      <a:r>
                        <a:rPr lang="en-AU" sz="1100" b="1" baseline="0" dirty="0" smtClean="0">
                          <a:solidFill>
                            <a:srgbClr val="FF0000"/>
                          </a:solidFill>
                        </a:rPr>
                        <a:t> presentation</a:t>
                      </a:r>
                    </a:p>
                    <a:p>
                      <a:pPr>
                        <a:buFont typeface="Wingdings" pitchFamily="2" charset="2"/>
                        <a:buChar char="q"/>
                      </a:pPr>
                      <a:r>
                        <a:rPr lang="en-AU" sz="1100" b="1" baseline="0" dirty="0" smtClean="0">
                          <a:solidFill>
                            <a:srgbClr val="FF0000"/>
                          </a:solidFill>
                        </a:rPr>
                        <a:t> Project submission</a:t>
                      </a:r>
                      <a:endParaRPr lang="en-US" sz="11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87624" y="188640"/>
            <a:ext cx="7128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200" b="1" dirty="0" smtClean="0">
                <a:solidFill>
                  <a:srgbClr val="00B0F0"/>
                </a:solidFill>
              </a:rPr>
              <a:t>Project Schedules &amp; Milestones</a:t>
            </a:r>
            <a:endParaRPr lang="en-US" sz="3200" b="1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87624" y="188640"/>
            <a:ext cx="7128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200" b="1" dirty="0" smtClean="0">
                <a:solidFill>
                  <a:srgbClr val="00B0F0"/>
                </a:solidFill>
              </a:rPr>
              <a:t>Challenges</a:t>
            </a:r>
            <a:endParaRPr lang="en-US" sz="3200" b="1" dirty="0">
              <a:solidFill>
                <a:srgbClr val="00B0F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1484784"/>
            <a:ext cx="82809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smtClean="0"/>
              <a:t>Performed </a:t>
            </a:r>
            <a:r>
              <a:rPr lang="en-AU" b="1" dirty="0" smtClean="0"/>
              <a:t>E</a:t>
            </a:r>
            <a:r>
              <a:rPr lang="en-AU" b="1" dirty="0" smtClean="0"/>
              <a:t>xploratory Data Analysis (EDA) </a:t>
            </a:r>
            <a:r>
              <a:rPr lang="en-AU" b="1" dirty="0" smtClean="0"/>
              <a:t>on datasets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AU" b="1" dirty="0" err="1" smtClean="0">
                <a:solidFill>
                  <a:schemeClr val="bg1"/>
                </a:solidFill>
              </a:rPr>
              <a:t>Zomato</a:t>
            </a:r>
            <a:r>
              <a:rPr lang="en-AU" b="1" dirty="0" smtClean="0">
                <a:solidFill>
                  <a:schemeClr val="bg1"/>
                </a:solidFill>
              </a:rPr>
              <a:t> Restaurant Reviews.</a:t>
            </a:r>
          </a:p>
          <a:p>
            <a:pPr marL="1257300" lvl="2" indent="-342900">
              <a:buFont typeface="Wingdings" pitchFamily="2" charset="2"/>
              <a:buChar char="§"/>
            </a:pPr>
            <a:r>
              <a:rPr lang="en-AU" u="sng" dirty="0" smtClean="0"/>
              <a:t>Outcome</a:t>
            </a:r>
            <a:r>
              <a:rPr lang="en-AU" dirty="0" smtClean="0"/>
              <a:t>: Unable to utilise on the project as the data is heavily skewed for the restaurants in India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AU" b="1" dirty="0" smtClean="0">
                <a:solidFill>
                  <a:schemeClr val="bg1"/>
                </a:solidFill>
              </a:rPr>
              <a:t>Absenteeism at work.</a:t>
            </a:r>
          </a:p>
          <a:p>
            <a:pPr marL="1257300" lvl="2" indent="-342900">
              <a:buFont typeface="Wingdings" pitchFamily="2" charset="2"/>
              <a:buChar char="§"/>
            </a:pPr>
            <a:r>
              <a:rPr lang="en-AU" u="sng" dirty="0" smtClean="0"/>
              <a:t>Outcome</a:t>
            </a:r>
            <a:r>
              <a:rPr lang="en-AU" dirty="0" smtClean="0"/>
              <a:t>: Applied 12 different ML methods, 17 out of 21 columns are seemed relevant. Not user friendly as too many fields are required user input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AU" dirty="0" smtClean="0"/>
              <a:t>etc…</a:t>
            </a:r>
            <a:r>
              <a:rPr lang="en-AU" dirty="0" err="1" smtClean="0"/>
              <a:t>adfafd</a:t>
            </a:r>
            <a:endParaRPr lang="en-AU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AU" dirty="0" smtClean="0"/>
              <a:t>Etc…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991</TotalTime>
  <Words>435</Words>
  <Application>Microsoft Office PowerPoint</Application>
  <PresentationFormat>On-screen Show (4:3)</PresentationFormat>
  <Paragraphs>100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Verve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Goldfish_92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Anh Huong</dc:creator>
  <cp:lastModifiedBy>Anh Huong</cp:lastModifiedBy>
  <cp:revision>104</cp:revision>
  <dcterms:created xsi:type="dcterms:W3CDTF">2022-04-12T02:18:38Z</dcterms:created>
  <dcterms:modified xsi:type="dcterms:W3CDTF">2022-04-19T07:04:33Z</dcterms:modified>
</cp:coreProperties>
</file>