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74" r:id="rId2"/>
    <p:sldId id="266" r:id="rId3"/>
    <p:sldId id="258" r:id="rId4"/>
    <p:sldId id="264" r:id="rId5"/>
    <p:sldId id="262" r:id="rId6"/>
    <p:sldId id="265" r:id="rId7"/>
    <p:sldId id="268" r:id="rId8"/>
    <p:sldId id="267" r:id="rId9"/>
    <p:sldId id="273" r:id="rId10"/>
    <p:sldId id="272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32" y="-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058A5-F177-41BF-9429-4484ECCDAD2C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E797581-3D2C-4F51-9C5B-4F1066CD75D8}">
      <dgm:prSet phldrT="[Text]" custT="1"/>
      <dgm:spPr>
        <a:solidFill>
          <a:schemeClr val="tx1">
            <a:lumMod val="75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AU" sz="12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ML Models</a:t>
          </a:r>
          <a:endParaRPr lang="en-US" sz="12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2AAC6842-F85E-4D4B-A58C-5809D6FC9DCC}" type="parTrans" cxnId="{C7497674-168E-4FE0-A7E1-AED73586A3D1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6CA6B08-EE64-4196-94C2-345CA1A91CE6}" type="sibTrans" cxnId="{C7497674-168E-4FE0-A7E1-AED73586A3D1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7C712A1-6FCE-4F69-9CB5-030381B9F4CB}">
      <dgm:prSet phldrT="[Text]" custT="1"/>
      <dgm:spPr>
        <a:solidFill>
          <a:schemeClr val="tx1">
            <a:lumMod val="75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AU" sz="800" b="1" dirty="0" smtClean="0">
              <a:solidFill>
                <a:schemeClr val="bg1">
                  <a:lumMod val="95000"/>
                  <a:lumOff val="5000"/>
                </a:schemeClr>
              </a:solidFill>
            </a:rPr>
            <a:t>Mod_1</a:t>
          </a:r>
          <a:endParaRPr lang="en-US" sz="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8774F4F9-91D8-4935-8FC8-6B8EEFDF0B54}" type="parTrans" cxnId="{8591E55D-1127-4154-A77F-D7AC280B4FEA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B911755B-FF70-4E11-95F2-C091FBCC0041}" type="sibTrans" cxnId="{8591E55D-1127-4154-A77F-D7AC280B4FEA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EF8B023D-FD94-47BE-9CA5-3A3DC432272D}">
      <dgm:prSet phldrT="[Text]" custT="1"/>
      <dgm:spPr>
        <a:solidFill>
          <a:schemeClr val="tx1">
            <a:lumMod val="75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AU" sz="800" b="1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Mod_N</a:t>
          </a:r>
          <a:endParaRPr lang="en-US" sz="800" b="1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19CA92AC-05FF-4A0C-8B3E-2AF8CA5C8D20}" type="parTrans" cxnId="{3201B40A-C836-4BC0-B07A-41228B23DC18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49AFEBA7-A811-41D0-A7D9-20D4B480B3DF}" type="sibTrans" cxnId="{3201B40A-C836-4BC0-B07A-41228B23DC18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20E7CD8-06FD-4CB0-B741-A3BE1C258421}" type="pres">
      <dgm:prSet presAssocID="{E87058A5-F177-41BF-9429-4484ECCDAD2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B2B8CAD-CA22-471F-BAE8-671F62C6AF7B}" type="pres">
      <dgm:prSet presAssocID="{5E797581-3D2C-4F51-9C5B-4F1066CD75D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353E6-F382-4DBF-A17A-1DFC6A33F0E5}" type="pres">
      <dgm:prSet presAssocID="{5E797581-3D2C-4F51-9C5B-4F1066CD75D8}" presName="gear1srcNode" presStyleLbl="node1" presStyleIdx="0" presStyleCnt="3"/>
      <dgm:spPr/>
      <dgm:t>
        <a:bodyPr/>
        <a:lstStyle/>
        <a:p>
          <a:endParaRPr lang="en-US"/>
        </a:p>
      </dgm:t>
    </dgm:pt>
    <dgm:pt modelId="{7EBE6FB2-9371-40AF-8251-F9620E1FEE2C}" type="pres">
      <dgm:prSet presAssocID="{5E797581-3D2C-4F51-9C5B-4F1066CD75D8}" presName="gear1dstNode" presStyleLbl="node1" presStyleIdx="0" presStyleCnt="3"/>
      <dgm:spPr/>
      <dgm:t>
        <a:bodyPr/>
        <a:lstStyle/>
        <a:p>
          <a:endParaRPr lang="en-US"/>
        </a:p>
      </dgm:t>
    </dgm:pt>
    <dgm:pt modelId="{BC628F60-D50F-45B1-BAC4-5DE8344313AF}" type="pres">
      <dgm:prSet presAssocID="{77C712A1-6FCE-4F69-9CB5-030381B9F4CB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28D82-4E12-4172-95FA-8A66ABD54951}" type="pres">
      <dgm:prSet presAssocID="{77C712A1-6FCE-4F69-9CB5-030381B9F4CB}" presName="gear2srcNode" presStyleLbl="node1" presStyleIdx="1" presStyleCnt="3"/>
      <dgm:spPr/>
      <dgm:t>
        <a:bodyPr/>
        <a:lstStyle/>
        <a:p>
          <a:endParaRPr lang="en-US"/>
        </a:p>
      </dgm:t>
    </dgm:pt>
    <dgm:pt modelId="{133DFED2-57B1-4F44-9BCC-0808E628A412}" type="pres">
      <dgm:prSet presAssocID="{77C712A1-6FCE-4F69-9CB5-030381B9F4CB}" presName="gear2dstNode" presStyleLbl="node1" presStyleIdx="1" presStyleCnt="3"/>
      <dgm:spPr/>
      <dgm:t>
        <a:bodyPr/>
        <a:lstStyle/>
        <a:p>
          <a:endParaRPr lang="en-US"/>
        </a:p>
      </dgm:t>
    </dgm:pt>
    <dgm:pt modelId="{D1D380B8-2C33-42BD-B726-87DF09363E3D}" type="pres">
      <dgm:prSet presAssocID="{EF8B023D-FD94-47BE-9CA5-3A3DC432272D}" presName="gear3" presStyleLbl="node1" presStyleIdx="2" presStyleCnt="3"/>
      <dgm:spPr/>
      <dgm:t>
        <a:bodyPr/>
        <a:lstStyle/>
        <a:p>
          <a:endParaRPr lang="en-US"/>
        </a:p>
      </dgm:t>
    </dgm:pt>
    <dgm:pt modelId="{AA2A266E-0DFF-46A3-865B-88E0B1190FC8}" type="pres">
      <dgm:prSet presAssocID="{EF8B023D-FD94-47BE-9CA5-3A3DC432272D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97056-01C6-474A-AB29-7DFA2465ABBB}" type="pres">
      <dgm:prSet presAssocID="{EF8B023D-FD94-47BE-9CA5-3A3DC432272D}" presName="gear3srcNode" presStyleLbl="node1" presStyleIdx="2" presStyleCnt="3"/>
      <dgm:spPr/>
      <dgm:t>
        <a:bodyPr/>
        <a:lstStyle/>
        <a:p>
          <a:endParaRPr lang="en-US"/>
        </a:p>
      </dgm:t>
    </dgm:pt>
    <dgm:pt modelId="{C173F968-4F9F-4EF0-B793-1235AE5ACF0F}" type="pres">
      <dgm:prSet presAssocID="{EF8B023D-FD94-47BE-9CA5-3A3DC432272D}" presName="gear3dstNode" presStyleLbl="node1" presStyleIdx="2" presStyleCnt="3"/>
      <dgm:spPr/>
      <dgm:t>
        <a:bodyPr/>
        <a:lstStyle/>
        <a:p>
          <a:endParaRPr lang="en-US"/>
        </a:p>
      </dgm:t>
    </dgm:pt>
    <dgm:pt modelId="{D02648F0-DEE1-42DF-A7BB-B45CB00638D8}" type="pres">
      <dgm:prSet presAssocID="{76CA6B08-EE64-4196-94C2-345CA1A91CE6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11DA0397-96B4-4D57-A2F2-88DA4F21A190}" type="pres">
      <dgm:prSet presAssocID="{B911755B-FF70-4E11-95F2-C091FBCC0041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6C076E0B-C8C5-46C1-8DDB-57E733241A65}" type="pres">
      <dgm:prSet presAssocID="{49AFEBA7-A811-41D0-A7D9-20D4B480B3DF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AB84761-61AD-4EBD-9C00-D5DCC92CBF74}" type="presOf" srcId="{EF8B023D-FD94-47BE-9CA5-3A3DC432272D}" destId="{AEA97056-01C6-474A-AB29-7DFA2465ABBB}" srcOrd="2" destOrd="0" presId="urn:microsoft.com/office/officeart/2005/8/layout/gear1"/>
    <dgm:cxn modelId="{3201B40A-C836-4BC0-B07A-41228B23DC18}" srcId="{E87058A5-F177-41BF-9429-4484ECCDAD2C}" destId="{EF8B023D-FD94-47BE-9CA5-3A3DC432272D}" srcOrd="2" destOrd="0" parTransId="{19CA92AC-05FF-4A0C-8B3E-2AF8CA5C8D20}" sibTransId="{49AFEBA7-A811-41D0-A7D9-20D4B480B3DF}"/>
    <dgm:cxn modelId="{9FA04DFA-1936-4F67-903E-66C1CCEE6EDB}" type="presOf" srcId="{EF8B023D-FD94-47BE-9CA5-3A3DC432272D}" destId="{AA2A266E-0DFF-46A3-865B-88E0B1190FC8}" srcOrd="1" destOrd="0" presId="urn:microsoft.com/office/officeart/2005/8/layout/gear1"/>
    <dgm:cxn modelId="{6C668B38-9E68-4942-96B2-CE2CDA662BD9}" type="presOf" srcId="{49AFEBA7-A811-41D0-A7D9-20D4B480B3DF}" destId="{6C076E0B-C8C5-46C1-8DDB-57E733241A65}" srcOrd="0" destOrd="0" presId="urn:microsoft.com/office/officeart/2005/8/layout/gear1"/>
    <dgm:cxn modelId="{BD9A3C86-6A4E-40F9-B5BA-9A8E9476370A}" type="presOf" srcId="{77C712A1-6FCE-4F69-9CB5-030381B9F4CB}" destId="{BF728D82-4E12-4172-95FA-8A66ABD54951}" srcOrd="1" destOrd="0" presId="urn:microsoft.com/office/officeart/2005/8/layout/gear1"/>
    <dgm:cxn modelId="{BAD801BE-49B2-4CBE-A170-9C234C5E7A39}" type="presOf" srcId="{EF8B023D-FD94-47BE-9CA5-3A3DC432272D}" destId="{D1D380B8-2C33-42BD-B726-87DF09363E3D}" srcOrd="0" destOrd="0" presId="urn:microsoft.com/office/officeart/2005/8/layout/gear1"/>
    <dgm:cxn modelId="{C7497674-168E-4FE0-A7E1-AED73586A3D1}" srcId="{E87058A5-F177-41BF-9429-4484ECCDAD2C}" destId="{5E797581-3D2C-4F51-9C5B-4F1066CD75D8}" srcOrd="0" destOrd="0" parTransId="{2AAC6842-F85E-4D4B-A58C-5809D6FC9DCC}" sibTransId="{76CA6B08-EE64-4196-94C2-345CA1A91CE6}"/>
    <dgm:cxn modelId="{C42C006B-24C3-4CB7-A2DA-A608C44F1406}" type="presOf" srcId="{5E797581-3D2C-4F51-9C5B-4F1066CD75D8}" destId="{DC4353E6-F382-4DBF-A17A-1DFC6A33F0E5}" srcOrd="1" destOrd="0" presId="urn:microsoft.com/office/officeart/2005/8/layout/gear1"/>
    <dgm:cxn modelId="{2989711D-612E-4264-B90A-27FD26A2498F}" type="presOf" srcId="{B911755B-FF70-4E11-95F2-C091FBCC0041}" destId="{11DA0397-96B4-4D57-A2F2-88DA4F21A190}" srcOrd="0" destOrd="0" presId="urn:microsoft.com/office/officeart/2005/8/layout/gear1"/>
    <dgm:cxn modelId="{1428C3E1-3AE4-45A9-9DB0-C67B1F6336E9}" type="presOf" srcId="{5E797581-3D2C-4F51-9C5B-4F1066CD75D8}" destId="{7EBE6FB2-9371-40AF-8251-F9620E1FEE2C}" srcOrd="2" destOrd="0" presId="urn:microsoft.com/office/officeart/2005/8/layout/gear1"/>
    <dgm:cxn modelId="{4C3280BD-85E1-486B-847F-0C74172A4947}" type="presOf" srcId="{76CA6B08-EE64-4196-94C2-345CA1A91CE6}" destId="{D02648F0-DEE1-42DF-A7BB-B45CB00638D8}" srcOrd="0" destOrd="0" presId="urn:microsoft.com/office/officeart/2005/8/layout/gear1"/>
    <dgm:cxn modelId="{9BF138EB-3D13-43C1-AAC0-FA700A9C29BD}" type="presOf" srcId="{77C712A1-6FCE-4F69-9CB5-030381B9F4CB}" destId="{BC628F60-D50F-45B1-BAC4-5DE8344313AF}" srcOrd="0" destOrd="0" presId="urn:microsoft.com/office/officeart/2005/8/layout/gear1"/>
    <dgm:cxn modelId="{8591E55D-1127-4154-A77F-D7AC280B4FEA}" srcId="{E87058A5-F177-41BF-9429-4484ECCDAD2C}" destId="{77C712A1-6FCE-4F69-9CB5-030381B9F4CB}" srcOrd="1" destOrd="0" parTransId="{8774F4F9-91D8-4935-8FC8-6B8EEFDF0B54}" sibTransId="{B911755B-FF70-4E11-95F2-C091FBCC0041}"/>
    <dgm:cxn modelId="{802D7FD0-3725-4272-86F0-22F64B062DF2}" type="presOf" srcId="{5E797581-3D2C-4F51-9C5B-4F1066CD75D8}" destId="{9B2B8CAD-CA22-471F-BAE8-671F62C6AF7B}" srcOrd="0" destOrd="0" presId="urn:microsoft.com/office/officeart/2005/8/layout/gear1"/>
    <dgm:cxn modelId="{043AB780-8EEB-4D68-90AD-D3CD84524A77}" type="presOf" srcId="{EF8B023D-FD94-47BE-9CA5-3A3DC432272D}" destId="{C173F968-4F9F-4EF0-B793-1235AE5ACF0F}" srcOrd="3" destOrd="0" presId="urn:microsoft.com/office/officeart/2005/8/layout/gear1"/>
    <dgm:cxn modelId="{40AD94F4-D3C4-4649-BB7F-03A03DB825FB}" type="presOf" srcId="{77C712A1-6FCE-4F69-9CB5-030381B9F4CB}" destId="{133DFED2-57B1-4F44-9BCC-0808E628A412}" srcOrd="2" destOrd="0" presId="urn:microsoft.com/office/officeart/2005/8/layout/gear1"/>
    <dgm:cxn modelId="{79D4CA3A-8041-4BCC-AF4B-85A75DBB6B9C}" type="presOf" srcId="{E87058A5-F177-41BF-9429-4484ECCDAD2C}" destId="{020E7CD8-06FD-4CB0-B741-A3BE1C258421}" srcOrd="0" destOrd="0" presId="urn:microsoft.com/office/officeart/2005/8/layout/gear1"/>
    <dgm:cxn modelId="{7A76A2C5-97ED-410A-A85E-DFD0F609E646}" type="presParOf" srcId="{020E7CD8-06FD-4CB0-B741-A3BE1C258421}" destId="{9B2B8CAD-CA22-471F-BAE8-671F62C6AF7B}" srcOrd="0" destOrd="0" presId="urn:microsoft.com/office/officeart/2005/8/layout/gear1"/>
    <dgm:cxn modelId="{3AE87A4B-CE73-48EB-BE5F-951AD3670E2E}" type="presParOf" srcId="{020E7CD8-06FD-4CB0-B741-A3BE1C258421}" destId="{DC4353E6-F382-4DBF-A17A-1DFC6A33F0E5}" srcOrd="1" destOrd="0" presId="urn:microsoft.com/office/officeart/2005/8/layout/gear1"/>
    <dgm:cxn modelId="{8BD31E09-0FF6-4C18-9EEB-50D57D14CC4A}" type="presParOf" srcId="{020E7CD8-06FD-4CB0-B741-A3BE1C258421}" destId="{7EBE6FB2-9371-40AF-8251-F9620E1FEE2C}" srcOrd="2" destOrd="0" presId="urn:microsoft.com/office/officeart/2005/8/layout/gear1"/>
    <dgm:cxn modelId="{89B8E9F5-5365-49C2-AF90-5BD99541E619}" type="presParOf" srcId="{020E7CD8-06FD-4CB0-B741-A3BE1C258421}" destId="{BC628F60-D50F-45B1-BAC4-5DE8344313AF}" srcOrd="3" destOrd="0" presId="urn:microsoft.com/office/officeart/2005/8/layout/gear1"/>
    <dgm:cxn modelId="{21265268-F816-40ED-B1BB-04431C6974ED}" type="presParOf" srcId="{020E7CD8-06FD-4CB0-B741-A3BE1C258421}" destId="{BF728D82-4E12-4172-95FA-8A66ABD54951}" srcOrd="4" destOrd="0" presId="urn:microsoft.com/office/officeart/2005/8/layout/gear1"/>
    <dgm:cxn modelId="{135960DA-A7CA-4C5A-A90B-99A89366EA37}" type="presParOf" srcId="{020E7CD8-06FD-4CB0-B741-A3BE1C258421}" destId="{133DFED2-57B1-4F44-9BCC-0808E628A412}" srcOrd="5" destOrd="0" presId="urn:microsoft.com/office/officeart/2005/8/layout/gear1"/>
    <dgm:cxn modelId="{2D903B62-F085-4946-991A-A2AB68968D02}" type="presParOf" srcId="{020E7CD8-06FD-4CB0-B741-A3BE1C258421}" destId="{D1D380B8-2C33-42BD-B726-87DF09363E3D}" srcOrd="6" destOrd="0" presId="urn:microsoft.com/office/officeart/2005/8/layout/gear1"/>
    <dgm:cxn modelId="{3806F3BC-F1C4-476E-AEEE-43039F022DFE}" type="presParOf" srcId="{020E7CD8-06FD-4CB0-B741-A3BE1C258421}" destId="{AA2A266E-0DFF-46A3-865B-88E0B1190FC8}" srcOrd="7" destOrd="0" presId="urn:microsoft.com/office/officeart/2005/8/layout/gear1"/>
    <dgm:cxn modelId="{7E7E1E8F-46B3-4723-80CE-C02B976348BD}" type="presParOf" srcId="{020E7CD8-06FD-4CB0-B741-A3BE1C258421}" destId="{AEA97056-01C6-474A-AB29-7DFA2465ABBB}" srcOrd="8" destOrd="0" presId="urn:microsoft.com/office/officeart/2005/8/layout/gear1"/>
    <dgm:cxn modelId="{D1D07CCC-5DD6-4773-A261-A641DA471E09}" type="presParOf" srcId="{020E7CD8-06FD-4CB0-B741-A3BE1C258421}" destId="{C173F968-4F9F-4EF0-B793-1235AE5ACF0F}" srcOrd="9" destOrd="0" presId="urn:microsoft.com/office/officeart/2005/8/layout/gear1"/>
    <dgm:cxn modelId="{255E44A7-31B7-436D-876F-8CCBB1E1736E}" type="presParOf" srcId="{020E7CD8-06FD-4CB0-B741-A3BE1C258421}" destId="{D02648F0-DEE1-42DF-A7BB-B45CB00638D8}" srcOrd="10" destOrd="0" presId="urn:microsoft.com/office/officeart/2005/8/layout/gear1"/>
    <dgm:cxn modelId="{9D5C19AB-073F-421E-8DC2-E19AC7C9ADED}" type="presParOf" srcId="{020E7CD8-06FD-4CB0-B741-A3BE1C258421}" destId="{11DA0397-96B4-4D57-A2F2-88DA4F21A190}" srcOrd="11" destOrd="0" presId="urn:microsoft.com/office/officeart/2005/8/layout/gear1"/>
    <dgm:cxn modelId="{F100DA68-CA18-453C-B128-844B4CF6E795}" type="presParOf" srcId="{020E7CD8-06FD-4CB0-B741-A3BE1C258421}" destId="{6C076E0B-C8C5-46C1-8DDB-57E733241A6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2B8CAD-CA22-471F-BAE8-671F62C6AF7B}">
      <dsp:nvSpPr>
        <dsp:cNvPr id="0" name=""/>
        <dsp:cNvSpPr/>
      </dsp:nvSpPr>
      <dsp:spPr>
        <a:xfrm>
          <a:off x="1018913" y="874897"/>
          <a:ext cx="1069318" cy="1069318"/>
        </a:xfrm>
        <a:prstGeom prst="gear9">
          <a:avLst/>
        </a:prstGeom>
        <a:solidFill>
          <a:schemeClr val="tx1">
            <a:lumMod val="7500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2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ML Models</a:t>
          </a:r>
          <a:endParaRPr lang="en-US" sz="12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1018913" y="874897"/>
        <a:ext cx="1069318" cy="1069318"/>
      </dsp:txXfrm>
    </dsp:sp>
    <dsp:sp modelId="{BC628F60-D50F-45B1-BAC4-5DE8344313AF}">
      <dsp:nvSpPr>
        <dsp:cNvPr id="0" name=""/>
        <dsp:cNvSpPr/>
      </dsp:nvSpPr>
      <dsp:spPr>
        <a:xfrm>
          <a:off x="396764" y="622149"/>
          <a:ext cx="777686" cy="777686"/>
        </a:xfrm>
        <a:prstGeom prst="gear6">
          <a:avLst/>
        </a:prstGeom>
        <a:solidFill>
          <a:schemeClr val="tx1">
            <a:lumMod val="7500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800" b="1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Mod_1</a:t>
          </a:r>
          <a:endParaRPr lang="en-US" sz="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396764" y="622149"/>
        <a:ext cx="777686" cy="777686"/>
      </dsp:txXfrm>
    </dsp:sp>
    <dsp:sp modelId="{D1D380B8-2C33-42BD-B726-87DF09363E3D}">
      <dsp:nvSpPr>
        <dsp:cNvPr id="0" name=""/>
        <dsp:cNvSpPr/>
      </dsp:nvSpPr>
      <dsp:spPr>
        <a:xfrm rot="20700000">
          <a:off x="832347" y="85624"/>
          <a:ext cx="761973" cy="761973"/>
        </a:xfrm>
        <a:prstGeom prst="gear6">
          <a:avLst/>
        </a:prstGeom>
        <a:solidFill>
          <a:schemeClr val="tx1">
            <a:lumMod val="7500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800" b="1" kern="1200" dirty="0" err="1" smtClean="0">
              <a:solidFill>
                <a:schemeClr val="bg1">
                  <a:lumMod val="95000"/>
                  <a:lumOff val="5000"/>
                </a:schemeClr>
              </a:solidFill>
            </a:rPr>
            <a:t>Mod_N</a:t>
          </a:r>
          <a:endParaRPr lang="en-US" sz="800" b="1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999471" y="252748"/>
        <a:ext cx="427727" cy="427727"/>
      </dsp:txXfrm>
    </dsp:sp>
    <dsp:sp modelId="{D02648F0-DEE1-42DF-A7BB-B45CB00638D8}">
      <dsp:nvSpPr>
        <dsp:cNvPr id="0" name=""/>
        <dsp:cNvSpPr/>
      </dsp:nvSpPr>
      <dsp:spPr>
        <a:xfrm>
          <a:off x="914196" y="725895"/>
          <a:ext cx="1368728" cy="1368728"/>
        </a:xfrm>
        <a:prstGeom prst="circularArrow">
          <a:avLst>
            <a:gd name="adj1" fmla="val 4688"/>
            <a:gd name="adj2" fmla="val 299029"/>
            <a:gd name="adj3" fmla="val 2416621"/>
            <a:gd name="adj4" fmla="val 1609537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A0397-96B4-4D57-A2F2-88DA4F21A190}">
      <dsp:nvSpPr>
        <dsp:cNvPr id="0" name=""/>
        <dsp:cNvSpPr/>
      </dsp:nvSpPr>
      <dsp:spPr>
        <a:xfrm>
          <a:off x="259037" y="459732"/>
          <a:ext cx="994466" cy="99446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76E0B-C8C5-46C1-8DDB-57E733241A65}">
      <dsp:nvSpPr>
        <dsp:cNvPr id="0" name=""/>
        <dsp:cNvSpPr/>
      </dsp:nvSpPr>
      <dsp:spPr>
        <a:xfrm>
          <a:off x="656095" y="-71619"/>
          <a:ext cx="1072235" cy="107223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3AC8F-DADF-4502-BC74-7B25604EAB6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EBA8E-293E-45BB-952B-1981C1A57B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EBA8E-293E-45BB-952B-1981C1A57B6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68AB5E1-70DA-434F-9E06-0B758AADB649}" type="datetime1">
              <a:rPr lang="en-US" smtClean="0"/>
              <a:t>4/28/2022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AE9C-1907-440C-80B8-79D16F0F2C7D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57A0-8DB6-449F-A10A-DD0C3EDB76B6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87438CA-B124-41F4-B9CE-39FDD0AC148C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600A70A-D845-4BF5-ADA9-85BFE771B85E}" type="datetime1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DF009D9-4EFF-4519-8A54-F11DE02DBEAD}" type="datetime1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A328457-D595-4105-AEC1-21B9773C6CE6}" type="datetime1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9637-66FE-4355-AA7F-E8513D1450B0}" type="datetime1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EF92A3E-A609-4800-890D-2A92C5B0209F}" type="datetime1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4EA3CF6-1F83-4650-BB57-AA1160061838}" type="datetime1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7E32D9A-DE63-4817-A177-7AD3D6AA31DA}" type="datetime1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9E408F9-7DD5-4AA5-B034-915B4B9B352F}" type="datetime1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B6FF350-8414-46C5-9AFB-0E6B0D6C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Cornea5/Final-Project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ealth-app-ss.herokuapp.com/stress_dash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shrutimehta/zomato-restaurants-data" TargetMode="External"/><Relationship Id="rId3" Type="http://schemas.openxmlformats.org/officeDocument/2006/relationships/hyperlink" Target="https://www.kaggle.com/code/souravbhandari/predicting-stress-level/data" TargetMode="External"/><Relationship Id="rId7" Type="http://schemas.openxmlformats.org/officeDocument/2006/relationships/hyperlink" Target="https://data.world/aaizemberg/absenteeismatwork/workspace/file?filename=Absenteeism_at_work.csv" TargetMode="External"/><Relationship Id="rId2" Type="http://schemas.openxmlformats.org/officeDocument/2006/relationships/hyperlink" Target="https://www.kaggle.com/datasets/kamilpytlak/personal-key-indicators-of-heart-dise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brsdincer/personality-scale-analysis" TargetMode="External"/><Relationship Id="rId5" Type="http://schemas.openxmlformats.org/officeDocument/2006/relationships/hyperlink" Target="https://www.kaggle.com/datasets/tejashvi14/travel-insurance-prediction-data" TargetMode="External"/><Relationship Id="rId4" Type="http://schemas.openxmlformats.org/officeDocument/2006/relationships/hyperlink" Target="https://www.kaggle.com/datasets/kukuroo3/body-performance-data" TargetMode="External"/><Relationship Id="rId9" Type="http://schemas.openxmlformats.org/officeDocument/2006/relationships/hyperlink" Target="https://data.world/datasets/open-dat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8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7.png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1628801"/>
            <a:ext cx="84249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endParaRPr lang="en-AU" sz="1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Scope: </a:t>
            </a:r>
            <a:r>
              <a:rPr lang="en-AU" sz="2400" dirty="0" smtClean="0"/>
              <a:t>Build a Health </a:t>
            </a:r>
            <a:r>
              <a:rPr lang="en-AU" sz="2400" dirty="0" smtClean="0"/>
              <a:t>app to perform </a:t>
            </a:r>
            <a:r>
              <a:rPr lang="en-AU" sz="2400" dirty="0" smtClean="0"/>
              <a:t>health predictions </a:t>
            </a:r>
            <a:r>
              <a:rPr lang="en-AU" sz="2400" dirty="0" smtClean="0"/>
              <a:t>for various scenarios by utilising machine learning algorithms, python libraries with front end UI and host on a cloud platform with public access</a:t>
            </a:r>
          </a:p>
          <a:p>
            <a:pPr marL="800100" lvl="1" indent="-342900"/>
            <a:endParaRPr lang="en-AU" sz="1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Project repo</a:t>
            </a:r>
            <a:r>
              <a:rPr lang="en-AU" sz="2400" dirty="0" smtClean="0"/>
              <a:t>: </a:t>
            </a:r>
            <a:r>
              <a:rPr lang="en-US" dirty="0" smtClean="0">
                <a:hlinkClick r:id="rId3"/>
              </a:rPr>
              <a:t>https://github.com/DCornea5/Final-Project.git</a:t>
            </a:r>
            <a:endParaRPr lang="en-A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404664"/>
            <a:ext cx="394027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95536" y="4221088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DAJK Team: </a:t>
            </a:r>
            <a:r>
              <a:rPr lang="en-AU" sz="2400" dirty="0" smtClean="0"/>
              <a:t>“</a:t>
            </a:r>
            <a:r>
              <a:rPr lang="en-AU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</a:t>
            </a:r>
            <a:r>
              <a:rPr lang="en-AU" sz="2400" dirty="0" smtClean="0"/>
              <a:t>oes </a:t>
            </a:r>
            <a:r>
              <a:rPr lang="en-AU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en-AU" sz="2400" dirty="0" smtClean="0"/>
              <a:t>I </a:t>
            </a:r>
            <a:r>
              <a:rPr lang="en-AU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</a:t>
            </a:r>
            <a:r>
              <a:rPr lang="en-AU" sz="2400" dirty="0" smtClean="0"/>
              <a:t>ust </a:t>
            </a:r>
            <a:r>
              <a:rPr lang="en-AU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</a:t>
            </a:r>
            <a:r>
              <a:rPr lang="en-AU" sz="2400" dirty="0" smtClean="0"/>
              <a:t>now”? </a:t>
            </a:r>
            <a:endParaRPr lang="en-AU" sz="2400" b="1" dirty="0" smtClean="0"/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Daniela Cornea (DC)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Anh Huong (AH)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Josh Lowe (JL)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AU" sz="2400" dirty="0" smtClean="0"/>
              <a:t>Kelvin Nguyen (KN)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54868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 smtClean="0">
                <a:solidFill>
                  <a:srgbClr val="FF0000"/>
                </a:solidFill>
              </a:rPr>
              <a:t>Health App</a:t>
            </a:r>
            <a:endParaRPr lang="en-US" sz="4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8864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Challenges: </a:t>
            </a:r>
            <a:r>
              <a:rPr lang="en-AU" sz="3200" b="1" dirty="0" smtClean="0">
                <a:solidFill>
                  <a:srgbClr val="00B0F0"/>
                </a:solidFill>
              </a:rPr>
              <a:t>Build ML Models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2809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Performed Exploratory Data Analysis (EDA) on datasets</a:t>
            </a:r>
          </a:p>
          <a:p>
            <a:endParaRPr lang="en-AU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b="1" dirty="0" err="1" smtClean="0"/>
              <a:t>Zomato</a:t>
            </a:r>
            <a:r>
              <a:rPr lang="en-AU" b="1" dirty="0" smtClean="0"/>
              <a:t> Restaurant </a:t>
            </a:r>
            <a:r>
              <a:rPr lang="en-AU" b="1" dirty="0" smtClean="0"/>
              <a:t>Reviews</a:t>
            </a:r>
            <a:endParaRPr lang="en-AU" b="1" dirty="0" smtClean="0"/>
          </a:p>
          <a:p>
            <a:pPr marL="1257300" lvl="2" indent="-342900">
              <a:buFont typeface="Wingdings" pitchFamily="2" charset="2"/>
              <a:buChar char="§"/>
            </a:pPr>
            <a:r>
              <a:rPr lang="en-AU" u="sng" dirty="0" smtClean="0"/>
              <a:t>Observations</a:t>
            </a:r>
            <a:r>
              <a:rPr lang="en-AU" dirty="0" smtClean="0"/>
              <a:t>: Unable to utilise on the project as the data is heavily skewed </a:t>
            </a:r>
            <a:r>
              <a:rPr lang="en-AU" dirty="0" smtClean="0"/>
              <a:t>on </a:t>
            </a:r>
            <a:r>
              <a:rPr lang="en-AU" dirty="0" smtClean="0"/>
              <a:t>the restaurants in India</a:t>
            </a:r>
          </a:p>
          <a:p>
            <a:pPr marL="1257300" lvl="2" indent="-342900">
              <a:buFont typeface="Wingdings" pitchFamily="2" charset="2"/>
              <a:buChar char="§"/>
            </a:pPr>
            <a:endParaRPr lang="en-AU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dirty="0" smtClean="0"/>
              <a:t>Etc…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dirty="0" smtClean="0"/>
              <a:t>Etc…</a:t>
            </a:r>
            <a:endParaRPr lang="en-AU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170"/>
          <p:cNvSpPr txBox="1"/>
          <p:nvPr/>
        </p:nvSpPr>
        <p:spPr>
          <a:xfrm>
            <a:off x="0" y="18864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Challenges: </a:t>
            </a:r>
            <a:r>
              <a:rPr lang="en-AU" sz="3200" b="1" dirty="0" smtClean="0">
                <a:solidFill>
                  <a:srgbClr val="00B0F0"/>
                </a:solidFill>
              </a:rPr>
              <a:t>Cloud </a:t>
            </a:r>
            <a:r>
              <a:rPr lang="en-AU" sz="3200" b="1" dirty="0" smtClean="0">
                <a:solidFill>
                  <a:srgbClr val="00B0F0"/>
                </a:solidFill>
              </a:rPr>
              <a:t>Deployment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5536" y="1484784"/>
            <a:ext cx="828092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err="1" smtClean="0"/>
              <a:t>Github</a:t>
            </a:r>
            <a:r>
              <a:rPr lang="en-AU" sz="2800" b="1" dirty="0" smtClean="0"/>
              <a:t> – </a:t>
            </a:r>
            <a:r>
              <a:rPr lang="en-AU" sz="2800" b="1" dirty="0" err="1" smtClean="0"/>
              <a:t>Heroku</a:t>
            </a:r>
            <a:r>
              <a:rPr lang="en-AU" sz="2800" b="1" dirty="0" smtClean="0"/>
              <a:t>:</a:t>
            </a:r>
          </a:p>
          <a:p>
            <a:endParaRPr lang="en-AU" sz="1400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err="1" smtClean="0"/>
              <a:t>afdaf</a:t>
            </a:r>
            <a:endParaRPr lang="en-AU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err="1" smtClean="0"/>
              <a:t>dsafasfd</a:t>
            </a:r>
            <a:endParaRPr lang="en-AU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err="1" smtClean="0"/>
              <a:t>dsafadf</a:t>
            </a:r>
            <a:endParaRPr lang="en-AU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smtClean="0"/>
              <a:t>;</a:t>
            </a:r>
            <a:r>
              <a:rPr lang="en-AU" sz="2000" dirty="0" err="1" smtClean="0"/>
              <a:t>lk;k</a:t>
            </a:r>
            <a:r>
              <a:rPr lang="en-AU" sz="2000" dirty="0" smtClean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Health App </a:t>
            </a:r>
            <a:r>
              <a:rPr lang="en-AU" sz="3200" b="1" dirty="0" smtClean="0">
                <a:solidFill>
                  <a:srgbClr val="FF0000"/>
                </a:solidFill>
              </a:rPr>
              <a:t>Demo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492897"/>
            <a:ext cx="4176464" cy="114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8704977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Project High Level Requirements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628801"/>
            <a:ext cx="842493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Software Applications: </a:t>
            </a:r>
            <a:r>
              <a:rPr lang="en-AU" dirty="0" smtClean="0"/>
              <a:t>Python, pandas, seaborn, </a:t>
            </a:r>
            <a:r>
              <a:rPr lang="en-AU" dirty="0" err="1" smtClean="0"/>
              <a:t>matplotlib</a:t>
            </a:r>
            <a:r>
              <a:rPr lang="en-AU" dirty="0" smtClean="0"/>
              <a:t>, </a:t>
            </a:r>
            <a:r>
              <a:rPr lang="en-AU" dirty="0" err="1" smtClean="0"/>
              <a:t>plotly</a:t>
            </a:r>
            <a:r>
              <a:rPr lang="en-AU" dirty="0" smtClean="0"/>
              <a:t> express, </a:t>
            </a:r>
            <a:r>
              <a:rPr lang="en-AU" dirty="0" err="1" smtClean="0"/>
              <a:t>tqdm</a:t>
            </a:r>
            <a:r>
              <a:rPr lang="en-AU" dirty="0" smtClean="0"/>
              <a:t>, </a:t>
            </a:r>
            <a:r>
              <a:rPr lang="en-AU" dirty="0" err="1" smtClean="0"/>
              <a:t>sklearn</a:t>
            </a:r>
            <a:r>
              <a:rPr lang="en-AU" dirty="0" smtClean="0"/>
              <a:t>, </a:t>
            </a:r>
            <a:r>
              <a:rPr lang="en-AU" dirty="0" err="1" smtClean="0"/>
              <a:t>xgboost</a:t>
            </a:r>
            <a:r>
              <a:rPr lang="en-AU" dirty="0" smtClean="0"/>
              <a:t>, </a:t>
            </a:r>
            <a:r>
              <a:rPr lang="en-AU" dirty="0" err="1" smtClean="0"/>
              <a:t>lightgbm</a:t>
            </a:r>
            <a:r>
              <a:rPr lang="en-AU" dirty="0" smtClean="0"/>
              <a:t>, </a:t>
            </a:r>
            <a:r>
              <a:rPr lang="en-AU" dirty="0" err="1" smtClean="0"/>
              <a:t>nltk</a:t>
            </a:r>
            <a:r>
              <a:rPr lang="en-AU" dirty="0" smtClean="0"/>
              <a:t>, pickle, Flask API, HTML/CSS/Bootstrap, </a:t>
            </a:r>
            <a:r>
              <a:rPr lang="en-AU" dirty="0" smtClean="0"/>
              <a:t>etc…</a:t>
            </a:r>
          </a:p>
          <a:p>
            <a:pPr marL="342900" indent="-342900">
              <a:buFont typeface="Wingdings" pitchFamily="2" charset="2"/>
              <a:buChar char="v"/>
            </a:pPr>
            <a:endParaRPr lang="en-AU" sz="1400" dirty="0" smtClean="0">
              <a:solidFill>
                <a:srgbClr val="FFFF00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Cloud Platforms: </a:t>
            </a:r>
            <a:r>
              <a:rPr lang="en-AU" dirty="0" err="1" smtClean="0"/>
              <a:t>github</a:t>
            </a:r>
            <a:r>
              <a:rPr lang="en-AU" dirty="0" smtClean="0"/>
              <a:t>, </a:t>
            </a:r>
            <a:r>
              <a:rPr lang="en-AU" dirty="0" err="1" smtClean="0"/>
              <a:t>heroku</a:t>
            </a:r>
            <a:endParaRPr lang="en-AU" dirty="0" smtClean="0"/>
          </a:p>
          <a:p>
            <a:pPr marL="800100" lvl="1" indent="-342900"/>
            <a:endParaRPr lang="en-AU" sz="1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Datasets: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>
                <a:hlinkClick r:id="rId2"/>
              </a:rPr>
              <a:t>heart_disease.csv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>
                <a:hlinkClick r:id="rId3"/>
              </a:rPr>
              <a:t>Stress-Lysis.csv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>
                <a:hlinkClick r:id="rId4"/>
              </a:rPr>
              <a:t>bodyPerformance.csv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>
                <a:hlinkClick r:id="rId5"/>
              </a:rPr>
              <a:t>TravelInsurancePredictions.csv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>
                <a:hlinkClick r:id="rId6"/>
              </a:rPr>
              <a:t>psyc.csv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smtClean="0">
                <a:hlinkClick r:id="rId7"/>
              </a:rPr>
              <a:t>Absenteeism_at_work.csv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600" dirty="0" err="1" smtClean="0">
                <a:hlinkClick r:id="rId8"/>
              </a:rPr>
              <a:t>Zomato</a:t>
            </a:r>
            <a:r>
              <a:rPr lang="en-AU" sz="1600" dirty="0" smtClean="0">
                <a:hlinkClick r:id="rId8"/>
              </a:rPr>
              <a:t> restaurant reviews</a:t>
            </a:r>
            <a:endParaRPr lang="en-AU" sz="1600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AU" sz="1400" b="1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en-AU" sz="2400" b="1" dirty="0" smtClean="0"/>
              <a:t>Data Sources</a:t>
            </a:r>
            <a:r>
              <a:rPr lang="en-AU" sz="2400" b="1" dirty="0" smtClean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400" dirty="0" err="1" smtClean="0"/>
              <a:t>Kaggle</a:t>
            </a:r>
            <a:r>
              <a:rPr lang="en-AU" sz="1400" dirty="0" smtClean="0"/>
              <a:t>, </a:t>
            </a:r>
            <a:r>
              <a:rPr lang="en-AU" sz="1400" dirty="0" smtClean="0">
                <a:hlinkClick r:id="rId6"/>
              </a:rPr>
              <a:t>https://www.kaggle.com/datasets/brsdincer/personality-scale-analysis</a:t>
            </a:r>
            <a:endParaRPr lang="en-AU" sz="1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1400" dirty="0" err="1" smtClean="0"/>
              <a:t>Dataworld</a:t>
            </a:r>
            <a:r>
              <a:rPr lang="en-AU" sz="1400" dirty="0" smtClean="0"/>
              <a:t>, </a:t>
            </a:r>
            <a:r>
              <a:rPr lang="en-AU" sz="1400" dirty="0" smtClean="0">
                <a:hlinkClick r:id="rId9"/>
              </a:rPr>
              <a:t>https://data.world/datasets/open-data</a:t>
            </a:r>
            <a:endParaRPr lang="en-AU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54868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 smtClean="0">
                <a:solidFill>
                  <a:srgbClr val="FF0000"/>
                </a:solidFill>
              </a:rPr>
              <a:t>Technology</a:t>
            </a:r>
            <a:endParaRPr lang="en-US" sz="4400" b="1" dirty="0">
              <a:solidFill>
                <a:srgbClr val="00B0F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484784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AU" dirty="0" smtClean="0"/>
              <a:t> Research project topic and select datasets on various sources</a:t>
            </a:r>
          </a:p>
          <a:p>
            <a:pPr>
              <a:buFont typeface="Wingdings" pitchFamily="2" charset="2"/>
              <a:buChar char="ü"/>
            </a:pPr>
            <a:r>
              <a:rPr lang="en-AU" dirty="0"/>
              <a:t> </a:t>
            </a:r>
            <a:r>
              <a:rPr lang="en-AU" dirty="0" smtClean="0"/>
              <a:t>Create project plan and </a:t>
            </a:r>
            <a:r>
              <a:rPr lang="en-AU" dirty="0" err="1" smtClean="0"/>
              <a:t>github</a:t>
            </a:r>
            <a:r>
              <a:rPr lang="en-AU" dirty="0" smtClean="0"/>
              <a:t> repo</a:t>
            </a:r>
          </a:p>
          <a:p>
            <a:pPr>
              <a:buFont typeface="Wingdings" pitchFamily="2" charset="2"/>
              <a:buChar char="ü"/>
            </a:pPr>
            <a:r>
              <a:rPr lang="en-AU" dirty="0" smtClean="0"/>
              <a:t> Project is adopting Agile methodology for software development:</a:t>
            </a:r>
          </a:p>
          <a:p>
            <a:pPr lvl="1">
              <a:buFont typeface="Wingdings" pitchFamily="2" charset="2"/>
              <a:buChar char="ü"/>
            </a:pPr>
            <a:r>
              <a:rPr lang="en-AU" dirty="0" smtClean="0"/>
              <a:t> Iterations of design, coding, testing for the app’s front and back-end. </a:t>
            </a:r>
          </a:p>
          <a:p>
            <a:pPr lvl="1">
              <a:buFont typeface="Wingdings" pitchFamily="2" charset="2"/>
              <a:buChar char="ü"/>
            </a:pPr>
            <a:r>
              <a:rPr lang="en-AU" dirty="0" smtClean="0"/>
              <a:t> Minimum viable product </a:t>
            </a:r>
            <a:r>
              <a:rPr lang="en-AU" dirty="0" smtClean="0"/>
              <a:t>/ Proof of Concept (MVP/POC): </a:t>
            </a:r>
            <a:r>
              <a:rPr lang="en-AU" dirty="0" smtClean="0"/>
              <a:t>a working machine learning model (ML) with user interface (UI) front end that hosted on a cloud platform</a:t>
            </a:r>
          </a:p>
          <a:p>
            <a:pPr lvl="1">
              <a:buFont typeface="Wingdings" pitchFamily="2" charset="2"/>
              <a:buChar char="ü"/>
            </a:pPr>
            <a:r>
              <a:rPr lang="en-AU" dirty="0" smtClean="0"/>
              <a:t> </a:t>
            </a:r>
            <a:r>
              <a:rPr lang="en-AU" dirty="0" smtClean="0"/>
              <a:t>Final product</a:t>
            </a:r>
            <a:r>
              <a:rPr lang="en-AU" dirty="0" smtClean="0"/>
              <a:t>: </a:t>
            </a:r>
            <a:r>
              <a:rPr lang="en-AU" dirty="0" smtClean="0"/>
              <a:t>a </a:t>
            </a:r>
            <a:r>
              <a:rPr lang="en-AU" dirty="0" smtClean="0"/>
              <a:t>scalable </a:t>
            </a:r>
            <a:r>
              <a:rPr lang="en-AU" dirty="0" smtClean="0"/>
              <a:t>app with </a:t>
            </a:r>
            <a:r>
              <a:rPr lang="en-AU" dirty="0" smtClean="0"/>
              <a:t>various ML models that hosted on a cloud platform.</a:t>
            </a:r>
          </a:p>
          <a:p>
            <a:pPr>
              <a:buFont typeface="Wingdings" pitchFamily="2" charset="2"/>
              <a:buChar char="ü"/>
            </a:pPr>
            <a:r>
              <a:rPr lang="en-AU" dirty="0" smtClean="0"/>
              <a:t> On-going task allocations: self-manage, support other team members as required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 </a:t>
            </a:r>
            <a:r>
              <a:rPr lang="en-AU" dirty="0" smtClean="0"/>
              <a:t> </a:t>
            </a:r>
            <a:r>
              <a:rPr lang="en-AU" dirty="0" smtClean="0"/>
              <a:t>Documentations:</a:t>
            </a:r>
          </a:p>
          <a:p>
            <a:pPr lvl="1">
              <a:buFont typeface="Wingdings" pitchFamily="2" charset="2"/>
              <a:buChar char="§"/>
            </a:pPr>
            <a:r>
              <a:rPr lang="en-AU" dirty="0" smtClean="0"/>
              <a:t> </a:t>
            </a:r>
            <a:r>
              <a:rPr lang="en-AU" dirty="0" smtClean="0"/>
              <a:t> </a:t>
            </a:r>
            <a:r>
              <a:rPr lang="en-AU" dirty="0" smtClean="0"/>
              <a:t>Presentation </a:t>
            </a:r>
            <a:r>
              <a:rPr lang="en-AU" dirty="0" smtClean="0"/>
              <a:t>pack</a:t>
            </a:r>
          </a:p>
          <a:p>
            <a:pPr>
              <a:buFont typeface="Wingdings" pitchFamily="2" charset="2"/>
              <a:buChar char="q"/>
            </a:pPr>
            <a:r>
              <a:rPr lang="en-AU" dirty="0" smtClean="0"/>
              <a:t>  Project presentation – live App demo</a:t>
            </a:r>
            <a:endParaRPr lang="en-A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39552" y="548680"/>
            <a:ext cx="8064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 smtClean="0">
                <a:solidFill>
                  <a:srgbClr val="FF0000"/>
                </a:solidFill>
              </a:rPr>
              <a:t>Project Plan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504" y="1124744"/>
          <a:ext cx="8928992" cy="471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4096"/>
                <a:gridCol w="576064"/>
                <a:gridCol w="6408712"/>
                <a:gridCol w="1080120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Date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aseline="0" dirty="0" err="1" smtClean="0"/>
                        <a:t>Seq</a:t>
                      </a:r>
                      <a:r>
                        <a:rPr lang="en-AU" sz="1200" baseline="0" dirty="0" smtClean="0"/>
                        <a:t>#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Descriptions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Status</a:t>
                      </a:r>
                      <a:endParaRPr lang="en-US" sz="12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8/4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AU" sz="1100" b="0" u="none" baseline="0" dirty="0" smtClean="0"/>
                        <a:t> Form the project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Completed</a:t>
                      </a:r>
                      <a:endParaRPr lang="en-US" sz="1100" dirty="0" smtClean="0"/>
                    </a:p>
                  </a:txBody>
                  <a:tcPr/>
                </a:tc>
              </a:tr>
              <a:tr h="964664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10/4 </a:t>
                      </a:r>
                    </a:p>
                    <a:p>
                      <a:pPr algn="ctr"/>
                      <a:r>
                        <a:rPr lang="en-AU" sz="1100" dirty="0" smtClean="0"/>
                        <a:t>18/4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AU" sz="1100" b="0" u="none" dirty="0" smtClean="0"/>
                        <a:t> Select project topic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AU" sz="1100" b="0" u="none" dirty="0" smtClean="0"/>
                        <a:t> Select</a:t>
                      </a:r>
                      <a:r>
                        <a:rPr lang="en-AU" sz="1100" b="0" u="none" baseline="0" dirty="0" smtClean="0"/>
                        <a:t> datasets on various open sources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AU" sz="1100" b="0" u="none" baseline="0" dirty="0" smtClean="0"/>
                        <a:t> ML models - perform exploratory data analysis(EDA), build, test, measure and save the models: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Stroke prediction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Body performance prediction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Stress level prediction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lang="en-AU" sz="1100" b="0" u="none" baseline="0" dirty="0" smtClean="0"/>
                        <a:t> Travel Insurance prediction</a:t>
                      </a:r>
                    </a:p>
                    <a:p>
                      <a:pPr lvl="1">
                        <a:buFont typeface="Wingdings" pitchFamily="2" charset="2"/>
                        <a:buChar char="§"/>
                      </a:pPr>
                      <a:r>
                        <a:rPr kumimoji="0" lang="en-AU" sz="1100" b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Personality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Completed</a:t>
                      </a:r>
                      <a:endParaRPr lang="en-US" sz="1100" dirty="0"/>
                    </a:p>
                  </a:txBody>
                  <a:tcPr/>
                </a:tc>
              </a:tr>
              <a:tr h="295632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19/4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AU" sz="1100" b="0" u="none" baseline="0" dirty="0" smtClean="0"/>
                        <a:t> High level design</a:t>
                      </a:r>
                    </a:p>
                    <a:p>
                      <a:pPr lvl="0">
                        <a:buFont typeface="Wingdings" pitchFamily="2" charset="2"/>
                        <a:buChar char="ü"/>
                      </a:pPr>
                      <a:r>
                        <a:rPr lang="en-AU" sz="1100" b="0" u="none" baseline="0" dirty="0" smtClean="0"/>
                        <a:t> Present project proposal to instructors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Completed</a:t>
                      </a:r>
                      <a:endParaRPr lang="en-US" sz="1100" dirty="0"/>
                    </a:p>
                  </a:txBody>
                  <a:tcPr/>
                </a:tc>
              </a:tr>
              <a:tr h="278472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20</a:t>
                      </a:r>
                      <a:r>
                        <a:rPr lang="en-AU" sz="1100" baseline="0" dirty="0" smtClean="0"/>
                        <a:t> – 29/4</a:t>
                      </a:r>
                      <a:endParaRPr lang="en-A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u="none" baseline="0" dirty="0" smtClean="0"/>
                        <a:t>Front-end web site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In Progress</a:t>
                      </a:r>
                      <a:endParaRPr lang="en-US" sz="1100" dirty="0"/>
                    </a:p>
                  </a:txBody>
                  <a:tcPr/>
                </a:tc>
              </a:tr>
              <a:tr h="278472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26/4</a:t>
                      </a:r>
                      <a:endParaRPr lang="en-A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u="none" baseline="0" dirty="0" smtClean="0"/>
                        <a:t>Completed MVP/POC with 1 ML model - Stroke Prediction Model with cloud deployment</a:t>
                      </a:r>
                      <a:endParaRPr lang="en-AU" sz="1100" b="0" u="non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Completed</a:t>
                      </a:r>
                      <a:endParaRPr lang="en-US" sz="1100" dirty="0"/>
                    </a:p>
                  </a:txBody>
                  <a:tcPr/>
                </a:tc>
              </a:tr>
              <a:tr h="283800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25</a:t>
                      </a:r>
                      <a:r>
                        <a:rPr lang="en-AU" sz="1100" baseline="0" dirty="0" smtClean="0"/>
                        <a:t> – 30/4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Cloud platform</a:t>
                      </a:r>
                      <a:r>
                        <a:rPr lang="en-AU" sz="1100" baseline="0" dirty="0" smtClean="0"/>
                        <a:t> deployment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In Progress</a:t>
                      </a:r>
                      <a:endParaRPr lang="en-US" sz="1100" dirty="0"/>
                    </a:p>
                  </a:txBody>
                  <a:tcPr/>
                </a:tc>
              </a:tr>
              <a:tr h="275536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1/5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baseline="0" dirty="0" smtClean="0"/>
                        <a:t>End-to-end </a:t>
                      </a:r>
                      <a:r>
                        <a:rPr lang="en-AU" sz="1100" baseline="0" dirty="0" smtClean="0"/>
                        <a:t>testing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</a:tr>
              <a:tr h="240981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2/5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dirty="0" smtClean="0"/>
                        <a:t> </a:t>
                      </a:r>
                      <a:r>
                        <a:rPr lang="en-AU" sz="1100" dirty="0" smtClean="0"/>
                        <a:t>Project presentation</a:t>
                      </a:r>
                      <a:r>
                        <a:rPr lang="en-AU" sz="1100" baseline="0" dirty="0" smtClean="0"/>
                        <a:t> pack</a:t>
                      </a:r>
                      <a:endParaRPr lang="en-AU" sz="1100" dirty="0" smtClean="0"/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dirty="0" smtClean="0"/>
                        <a:t> Presentation rehearsal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 smtClean="0"/>
                        <a:t>In</a:t>
                      </a:r>
                      <a:r>
                        <a:rPr lang="en-AU" sz="1100" baseline="0" dirty="0" smtClean="0"/>
                        <a:t> Progress</a:t>
                      </a:r>
                      <a:endParaRPr lang="en-US" sz="1100" dirty="0" smtClean="0"/>
                    </a:p>
                  </a:txBody>
                  <a:tcPr/>
                </a:tc>
              </a:tr>
              <a:tr h="285965"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 smtClean="0">
                          <a:solidFill>
                            <a:srgbClr val="FF0000"/>
                          </a:solidFill>
                        </a:rPr>
                        <a:t>3/5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b="1" dirty="0" smtClean="0">
                          <a:solidFill>
                            <a:srgbClr val="FF0000"/>
                          </a:solidFill>
                        </a:rPr>
                        <a:t> Project</a:t>
                      </a:r>
                      <a:r>
                        <a:rPr lang="en-AU" sz="1100" b="1" baseline="0" dirty="0" smtClean="0">
                          <a:solidFill>
                            <a:srgbClr val="FF0000"/>
                          </a:solidFill>
                        </a:rPr>
                        <a:t> presentation</a:t>
                      </a:r>
                    </a:p>
                    <a:p>
                      <a:pPr>
                        <a:buFont typeface="Wingdings" pitchFamily="2" charset="2"/>
                        <a:buChar char="q"/>
                      </a:pPr>
                      <a:r>
                        <a:rPr lang="en-AU" sz="1100" b="1" baseline="0" dirty="0" smtClean="0">
                          <a:solidFill>
                            <a:srgbClr val="FF0000"/>
                          </a:solidFill>
                        </a:rPr>
                        <a:t> Project submission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In Progress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00B0F0"/>
                </a:solidFill>
              </a:rPr>
              <a:t>Project Schedules &amp; Milestones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Decision 23"/>
          <p:cNvSpPr/>
          <p:nvPr/>
        </p:nvSpPr>
        <p:spPr>
          <a:xfrm>
            <a:off x="179512" y="2989750"/>
            <a:ext cx="1080120" cy="655273"/>
          </a:xfrm>
          <a:prstGeom prst="flowChartDecision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Option1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3707904" y="2989750"/>
            <a:ext cx="1080120" cy="655273"/>
          </a:xfrm>
          <a:prstGeom prst="flowChartDecision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OptionN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7398314" y="1772816"/>
            <a:ext cx="216024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7416316" y="2564904"/>
            <a:ext cx="216024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Flowchart: Alternate Process 33"/>
          <p:cNvSpPr/>
          <p:nvPr/>
        </p:nvSpPr>
        <p:spPr>
          <a:xfrm>
            <a:off x="6660232" y="1340768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Flowchart: Alternate Process 34"/>
          <p:cNvSpPr/>
          <p:nvPr/>
        </p:nvSpPr>
        <p:spPr>
          <a:xfrm>
            <a:off x="6660232" y="2132856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EDA/ Visualisations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7434318" y="3356992"/>
            <a:ext cx="216024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Flowchart: Alternate Process 36"/>
          <p:cNvSpPr/>
          <p:nvPr/>
        </p:nvSpPr>
        <p:spPr>
          <a:xfrm>
            <a:off x="6660232" y="2924944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Pre-processing</a:t>
            </a:r>
            <a:endParaRPr lang="en-US" sz="12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Flowchart: Decision 69"/>
          <p:cNvSpPr/>
          <p:nvPr/>
        </p:nvSpPr>
        <p:spPr>
          <a:xfrm>
            <a:off x="1355643" y="2989750"/>
            <a:ext cx="1080120" cy="655273"/>
          </a:xfrm>
          <a:prstGeom prst="flowChartDecision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Option2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4" name="Left-Right Arrow 73"/>
          <p:cNvSpPr/>
          <p:nvPr/>
        </p:nvSpPr>
        <p:spPr>
          <a:xfrm>
            <a:off x="3563888" y="5229200"/>
            <a:ext cx="684076" cy="216024"/>
          </a:xfrm>
          <a:prstGeom prst="leftRight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Decision 87"/>
          <p:cNvSpPr/>
          <p:nvPr/>
        </p:nvSpPr>
        <p:spPr>
          <a:xfrm>
            <a:off x="2531774" y="2989750"/>
            <a:ext cx="1080120" cy="655273"/>
          </a:xfrm>
          <a:prstGeom prst="flowChartDecision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Option3</a:t>
            </a:r>
            <a:endParaRPr lang="en-US" sz="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0" name="Elbow Connector 89"/>
          <p:cNvCxnSpPr>
            <a:stCxn id="23" idx="2"/>
          </p:cNvCxnSpPr>
          <p:nvPr/>
        </p:nvCxnSpPr>
        <p:spPr>
          <a:xfrm rot="5400000">
            <a:off x="1083213" y="1625199"/>
            <a:ext cx="1000910" cy="1728192"/>
          </a:xfrm>
          <a:prstGeom prst="bentConnector3">
            <a:avLst>
              <a:gd name="adj1" fmla="val 65226"/>
            </a:avLst>
          </a:prstGeom>
          <a:ln w="15875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70" idx="0"/>
            <a:endCxn id="23" idx="2"/>
          </p:cNvCxnSpPr>
          <p:nvPr/>
        </p:nvCxnSpPr>
        <p:spPr>
          <a:xfrm rot="5400000" flipH="1" flipV="1">
            <a:off x="1671278" y="2213265"/>
            <a:ext cx="1000910" cy="552061"/>
          </a:xfrm>
          <a:prstGeom prst="bentConnector3">
            <a:avLst>
              <a:gd name="adj1" fmla="val 34774"/>
            </a:avLst>
          </a:prstGeom>
          <a:ln w="15875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8" idx="0"/>
            <a:endCxn id="23" idx="2"/>
          </p:cNvCxnSpPr>
          <p:nvPr/>
        </p:nvCxnSpPr>
        <p:spPr>
          <a:xfrm rot="16200000" flipV="1">
            <a:off x="2259344" y="2177260"/>
            <a:ext cx="1000910" cy="624070"/>
          </a:xfrm>
          <a:prstGeom prst="bentConnector3">
            <a:avLst>
              <a:gd name="adj1" fmla="val 34139"/>
            </a:avLst>
          </a:prstGeom>
          <a:ln w="15875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26" idx="0"/>
            <a:endCxn id="23" idx="2"/>
          </p:cNvCxnSpPr>
          <p:nvPr/>
        </p:nvCxnSpPr>
        <p:spPr>
          <a:xfrm rot="16200000" flipV="1">
            <a:off x="2847409" y="1589195"/>
            <a:ext cx="1000910" cy="1800200"/>
          </a:xfrm>
          <a:prstGeom prst="bentConnector3">
            <a:avLst>
              <a:gd name="adj1" fmla="val 34774"/>
            </a:avLst>
          </a:prstGeom>
          <a:ln w="15875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731574" y="3645024"/>
            <a:ext cx="1728192" cy="64807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70" idx="2"/>
          </p:cNvCxnSpPr>
          <p:nvPr/>
        </p:nvCxnSpPr>
        <p:spPr>
          <a:xfrm flipH="1" flipV="1">
            <a:off x="1895703" y="3645023"/>
            <a:ext cx="564064" cy="64807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88" idx="2"/>
          </p:cNvCxnSpPr>
          <p:nvPr/>
        </p:nvCxnSpPr>
        <p:spPr>
          <a:xfrm flipV="1">
            <a:off x="2459766" y="3645023"/>
            <a:ext cx="612068" cy="64807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endCxn id="26" idx="2"/>
          </p:cNvCxnSpPr>
          <p:nvPr/>
        </p:nvCxnSpPr>
        <p:spPr>
          <a:xfrm flipV="1">
            <a:off x="2459766" y="3645023"/>
            <a:ext cx="1788198" cy="64807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2411760" y="4293096"/>
            <a:ext cx="72008" cy="720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 descr="csv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8424" y="1268760"/>
            <a:ext cx="476672" cy="476672"/>
          </a:xfrm>
          <a:prstGeom prst="rect">
            <a:avLst/>
          </a:prstGeom>
        </p:spPr>
      </p:pic>
      <p:pic>
        <p:nvPicPr>
          <p:cNvPr id="156" name="Picture 155" descr="70-701896_python-transparent-background-graphic-desig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0432" y="1916832"/>
            <a:ext cx="288032" cy="288032"/>
          </a:xfrm>
          <a:prstGeom prst="rect">
            <a:avLst/>
          </a:prstGeom>
        </p:spPr>
      </p:pic>
      <p:pic>
        <p:nvPicPr>
          <p:cNvPr id="157" name="Picture 156" descr="70-701896_python-transparent-background-graphic-desig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0432" y="2924944"/>
            <a:ext cx="288032" cy="288032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1331640" y="4437112"/>
            <a:ext cx="2232248" cy="1944216"/>
            <a:chOff x="1331640" y="4437112"/>
            <a:chExt cx="2232248" cy="1944216"/>
          </a:xfrm>
        </p:grpSpPr>
        <p:graphicFrame>
          <p:nvGraphicFramePr>
            <p:cNvPr id="33" name="Diagram 32"/>
            <p:cNvGraphicFramePr/>
            <p:nvPr/>
          </p:nvGraphicFramePr>
          <p:xfrm>
            <a:off x="1331640" y="4437112"/>
            <a:ext cx="2232248" cy="19442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pic>
          <p:nvPicPr>
            <p:cNvPr id="158" name="Picture 157" descr="70-701896_python-transparent-background-graphic-desig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1720" y="5949280"/>
              <a:ext cx="288032" cy="288032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1331640" y="1340768"/>
            <a:ext cx="2808659" cy="812890"/>
            <a:chOff x="1331640" y="1340768"/>
            <a:chExt cx="2808659" cy="812890"/>
          </a:xfrm>
        </p:grpSpPr>
        <p:sp>
          <p:nvSpPr>
            <p:cNvPr id="23" name="Flowchart: Alternate Process 22"/>
            <p:cNvSpPr/>
            <p:nvPr/>
          </p:nvSpPr>
          <p:spPr>
            <a:xfrm>
              <a:off x="1331640" y="1484784"/>
              <a:ext cx="2232248" cy="504056"/>
            </a:xfrm>
            <a:prstGeom prst="flowChartAlternateProcess">
              <a:avLst/>
            </a:prstGeom>
            <a:solidFill>
              <a:schemeClr val="tx2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User Interface</a:t>
              </a:r>
              <a:endParaRPr lang="en-US" b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635896" y="1340768"/>
              <a:ext cx="504403" cy="812890"/>
              <a:chOff x="3563888" y="1124744"/>
              <a:chExt cx="504403" cy="812890"/>
            </a:xfrm>
          </p:grpSpPr>
          <p:pic>
            <p:nvPicPr>
              <p:cNvPr id="160" name="Picture 159" descr="430-4309432_vector-5-html-html-css-javascript-logo-hd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563888" y="1124744"/>
                <a:ext cx="504403" cy="453157"/>
              </a:xfrm>
              <a:prstGeom prst="rect">
                <a:avLst/>
              </a:prstGeom>
            </p:spPr>
          </p:pic>
          <p:pic>
            <p:nvPicPr>
              <p:cNvPr id="161" name="Picture 160" descr="bootstrap.png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563888" y="1556792"/>
                <a:ext cx="504056" cy="380842"/>
              </a:xfrm>
              <a:prstGeom prst="rect">
                <a:avLst/>
              </a:prstGeom>
            </p:spPr>
          </p:pic>
        </p:grpSp>
      </p:grpSp>
      <p:pic>
        <p:nvPicPr>
          <p:cNvPr id="167" name="Picture 166" descr="PngItem_994607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283968" y="4149080"/>
            <a:ext cx="2304530" cy="2307456"/>
          </a:xfrm>
          <a:prstGeom prst="rect">
            <a:avLst/>
          </a:prstGeom>
          <a:scene3d>
            <a:camera prst="orthographicFront">
              <a:rot lat="21594000" lon="10200000" rev="21547761"/>
            </a:camera>
            <a:lightRig rig="threePt" dir="t"/>
          </a:scene3d>
        </p:spPr>
      </p:pic>
      <p:sp>
        <p:nvSpPr>
          <p:cNvPr id="168" name="Down Arrow 167"/>
          <p:cNvSpPr/>
          <p:nvPr/>
        </p:nvSpPr>
        <p:spPr>
          <a:xfrm>
            <a:off x="7452320" y="4149080"/>
            <a:ext cx="216024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9" name="Flowchart: Alternate Process 168"/>
          <p:cNvSpPr/>
          <p:nvPr/>
        </p:nvSpPr>
        <p:spPr>
          <a:xfrm>
            <a:off x="6660232" y="3717032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Algorithm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0" name="Picture 169" descr="70-701896_python-transparent-background-graphic-desig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0432" y="3717032"/>
            <a:ext cx="288032" cy="288032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0" y="18864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Solution High Level Design (scalable)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9" name="Flowchart: Alternate Process 38"/>
          <p:cNvSpPr/>
          <p:nvPr/>
        </p:nvSpPr>
        <p:spPr>
          <a:xfrm>
            <a:off x="6660232" y="4509120"/>
            <a:ext cx="1728192" cy="36004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Predictor</a:t>
            </a: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" name="Picture 39" descr="70-701896_python-transparent-background-graphic-desig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0432" y="4509120"/>
            <a:ext cx="288032" cy="288032"/>
          </a:xfrm>
          <a:prstGeom prst="rect">
            <a:avLst/>
          </a:prstGeom>
        </p:spPr>
      </p:pic>
      <p:pic>
        <p:nvPicPr>
          <p:cNvPr id="42" name="Picture 41" descr="kisspng-plotly-data-visualization-chart-javascript-hottest-5ada70134c2c10.15524952152426497931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460432" y="2204864"/>
            <a:ext cx="302692" cy="336997"/>
          </a:xfrm>
          <a:prstGeom prst="rect">
            <a:avLst/>
          </a:prstGeom>
        </p:spPr>
      </p:pic>
      <p:sp>
        <p:nvSpPr>
          <p:cNvPr id="44" name="Bent-Up Arrow 43"/>
          <p:cNvSpPr/>
          <p:nvPr/>
        </p:nvSpPr>
        <p:spPr>
          <a:xfrm rot="16200000" flipH="1">
            <a:off x="7092280" y="4941168"/>
            <a:ext cx="504056" cy="504056"/>
          </a:xfrm>
          <a:prstGeom prst="bentUp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39552" y="980728"/>
            <a:ext cx="4104456" cy="1440160"/>
            <a:chOff x="539552" y="980728"/>
            <a:chExt cx="4104456" cy="1440160"/>
          </a:xfrm>
        </p:grpSpPr>
        <p:sp>
          <p:nvSpPr>
            <p:cNvPr id="41" name="Cloud 40"/>
            <p:cNvSpPr/>
            <p:nvPr/>
          </p:nvSpPr>
          <p:spPr>
            <a:xfrm>
              <a:off x="539552" y="980728"/>
              <a:ext cx="4104456" cy="144016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 descr="heroku_logo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9592" y="1340768"/>
              <a:ext cx="392594" cy="392594"/>
            </a:xfrm>
            <a:prstGeom prst="rect">
              <a:avLst/>
            </a:prstGeom>
          </p:spPr>
        </p:pic>
        <p:pic>
          <p:nvPicPr>
            <p:cNvPr id="55" name="Picture 54" descr="GitHub-Logo-700x394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7584" y="1700808"/>
              <a:ext cx="646741" cy="364023"/>
            </a:xfrm>
            <a:prstGeom prst="rect">
              <a:avLst/>
            </a:prstGeom>
          </p:spPr>
        </p:pic>
      </p:grp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2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1" dur="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9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70" grpId="0" animBg="1"/>
      <p:bldP spid="74" grpId="0" animBg="1"/>
      <p:bldP spid="88" grpId="0" animBg="1"/>
      <p:bldP spid="146" grpId="0" animBg="1"/>
      <p:bldP spid="168" grpId="0" animBg="1"/>
      <p:bldP spid="169" grpId="0" animBg="1"/>
      <p:bldP spid="39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170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Data Visualisations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36712"/>
            <a:ext cx="1727376" cy="143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836712"/>
            <a:ext cx="141526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420888"/>
            <a:ext cx="3153208" cy="210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836712"/>
            <a:ext cx="18002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836712"/>
            <a:ext cx="1584176" cy="142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07904" y="2420888"/>
            <a:ext cx="2520280" cy="212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44208" y="2420888"/>
            <a:ext cx="2376264" cy="21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244408" y="4725144"/>
            <a:ext cx="792088" cy="7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4725144"/>
            <a:ext cx="310584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47864" y="4695255"/>
            <a:ext cx="3174816" cy="20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88224" y="4725144"/>
            <a:ext cx="1496165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2" y="1628800"/>
            <a:ext cx="201622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20272" y="836712"/>
            <a:ext cx="200437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588224" y="5733256"/>
            <a:ext cx="1296143" cy="959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56376" y="5733256"/>
            <a:ext cx="108012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170"/>
          <p:cNvSpPr txBox="1"/>
          <p:nvPr/>
        </p:nvSpPr>
        <p:spPr>
          <a:xfrm>
            <a:off x="1187624" y="18864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Machine </a:t>
            </a:r>
            <a:r>
              <a:rPr lang="en-AU" sz="3200" b="1" dirty="0" smtClean="0">
                <a:solidFill>
                  <a:srgbClr val="FF0000"/>
                </a:solidFill>
              </a:rPr>
              <a:t>Learning Models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5536" y="1484784"/>
            <a:ext cx="828092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“Health” App consists of:</a:t>
            </a:r>
            <a:endParaRPr lang="en-AU" sz="2800" b="1" dirty="0" smtClean="0"/>
          </a:p>
          <a:p>
            <a:endParaRPr lang="en-AU" sz="1400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smtClean="0"/>
              <a:t>Stroke Prediction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smtClean="0"/>
              <a:t>Physical Stress Prediction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smtClean="0"/>
              <a:t>Body Performance Classification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2000" dirty="0" smtClean="0"/>
              <a:t>Travel Insurance </a:t>
            </a:r>
            <a:r>
              <a:rPr lang="en-AU" sz="2000" dirty="0" smtClean="0"/>
              <a:t>Indicator</a:t>
            </a:r>
            <a:endParaRPr lang="en-AU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8864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 smtClean="0">
                <a:solidFill>
                  <a:srgbClr val="FF0000"/>
                </a:solidFill>
              </a:rPr>
              <a:t>Challenges: </a:t>
            </a:r>
            <a:r>
              <a:rPr lang="en-AU" sz="3200" b="1" dirty="0" smtClean="0">
                <a:solidFill>
                  <a:srgbClr val="00B0F0"/>
                </a:solidFill>
              </a:rPr>
              <a:t>Build ML Models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Performed Exploratory Data Analysis (EDA) on </a:t>
            </a:r>
            <a:r>
              <a:rPr lang="en-AU" sz="2400" b="1" dirty="0" smtClean="0"/>
              <a:t>datasets</a:t>
            </a:r>
            <a:endParaRPr lang="en-AU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3573016"/>
            <a:ext cx="3312368" cy="160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573016"/>
            <a:ext cx="3312368" cy="161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4869160"/>
            <a:ext cx="1800200" cy="181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5013176"/>
            <a:ext cx="250630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67544" y="1988840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b="1" dirty="0" smtClean="0"/>
              <a:t>Absenteeism at work: </a:t>
            </a:r>
            <a:r>
              <a:rPr lang="en-AU" dirty="0" smtClean="0"/>
              <a:t> Applied 12 different ML methods, 17 out of 21 columns are seemed relevant. Not user friendly as too many fields are required user </a:t>
            </a:r>
            <a:r>
              <a:rPr lang="en-AU" dirty="0" smtClean="0"/>
              <a:t>input</a:t>
            </a:r>
            <a:endParaRPr lang="en-AU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1988840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b="1" dirty="0" smtClean="0"/>
              <a:t>2.  Personality </a:t>
            </a:r>
            <a:r>
              <a:rPr lang="en-AU" b="1" dirty="0" smtClean="0"/>
              <a:t>Classification </a:t>
            </a:r>
            <a:r>
              <a:rPr lang="en-AU" dirty="0" smtClean="0"/>
              <a:t>and </a:t>
            </a:r>
            <a:r>
              <a:rPr lang="en-AU" b="1" dirty="0" smtClean="0"/>
              <a:t>MTBI </a:t>
            </a:r>
            <a:r>
              <a:rPr lang="en-AU" dirty="0" smtClean="0"/>
              <a:t>(Big5 – Personality </a:t>
            </a:r>
            <a:r>
              <a:rPr lang="en-AU" dirty="0" smtClean="0"/>
              <a:t>Classification </a:t>
            </a:r>
            <a:r>
              <a:rPr lang="en-AU" dirty="0" smtClean="0"/>
              <a:t>based on Tweets): Dropped as they don’t meet the “Health” App </a:t>
            </a:r>
            <a:r>
              <a:rPr lang="en-AU" dirty="0" smtClean="0"/>
              <a:t>theme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FF350-8414-46C5-9AFB-0E6B0D6C8D9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5489</TotalTime>
  <Words>588</Words>
  <Application>Microsoft Office PowerPoint</Application>
  <PresentationFormat>On-screen Show (4:3)</PresentationFormat>
  <Paragraphs>144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Goldfish_92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Anh Huong</dc:creator>
  <cp:lastModifiedBy>Anh Huong</cp:lastModifiedBy>
  <cp:revision>154</cp:revision>
  <dcterms:created xsi:type="dcterms:W3CDTF">2022-04-12T02:18:38Z</dcterms:created>
  <dcterms:modified xsi:type="dcterms:W3CDTF">2022-04-28T09:11:08Z</dcterms:modified>
</cp:coreProperties>
</file>