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9" r:id="rId6"/>
    <p:sldId id="265" r:id="rId7"/>
    <p:sldId id="266" r:id="rId8"/>
    <p:sldId id="264" r:id="rId9"/>
    <p:sldId id="261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Lamos" initials="BL" lastIdx="1" clrIdx="0">
    <p:extLst>
      <p:ext uri="{19B8F6BF-5375-455C-9EA6-DF929625EA0E}">
        <p15:presenceInfo xmlns:p15="http://schemas.microsoft.com/office/powerpoint/2012/main" userId="S-1-5-21-2127521184-1604012920-1887927527-160489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CA4"/>
    <a:srgbClr val="EFE5BE"/>
    <a:srgbClr val="5B9BD5"/>
    <a:srgbClr val="3B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7" autoAdjust="0"/>
    <p:restoredTop sz="96437" autoAdjust="0"/>
  </p:normalViewPr>
  <p:slideViewPr>
    <p:cSldViewPr snapToGrid="0">
      <p:cViewPr varScale="1">
        <p:scale>
          <a:sx n="92" d="100"/>
          <a:sy n="92" d="100"/>
        </p:scale>
        <p:origin x="54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6DEBC-214E-4D6F-B5FB-E74D70581408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6F815-4407-473D-A957-98BE17C0A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1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Blue Box ~= Account</a:t>
            </a:r>
          </a:p>
          <a:p>
            <a:r>
              <a:rPr lang="en-US" baseline="0" dirty="0"/>
              <a:t>Green arrows = initialization</a:t>
            </a:r>
          </a:p>
          <a:p>
            <a:r>
              <a:rPr lang="en-US" baseline="0" dirty="0"/>
              <a:t>Blue arrows = ongoing contribution cycle</a:t>
            </a:r>
          </a:p>
          <a:p>
            <a:endParaRPr lang="en-US" baseline="0" dirty="0"/>
          </a:p>
          <a:p>
            <a:r>
              <a:rPr lang="en-US" baseline="0" dirty="0"/>
              <a:t>PR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One per branch, per </a:t>
            </a:r>
            <a:r>
              <a:rPr lang="en-US" baseline="0" dirty="0" err="1"/>
              <a:t>Github</a:t>
            </a:r>
            <a:r>
              <a:rPr lang="en-US" baseline="0" dirty="0"/>
              <a:t> user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Can be kept open for as long as necessary for validation/staging of commits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Tested for “</a:t>
            </a:r>
            <a:r>
              <a:rPr lang="en-US" baseline="0" dirty="0" err="1"/>
              <a:t>mergeability</a:t>
            </a:r>
            <a:r>
              <a:rPr lang="en-US" baseline="0" dirty="0"/>
              <a:t>” of commits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Merge conflict = can’t be merged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Once merged, they are closed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CLONE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If you don’t use a credential cache (see resources), it will prompt for OAuth credentials (Github User ID, and Personal Access Token). Alternative is to let clone prompt you each time you clone a new repo, then reconfigure the “origin” remote using embedded form of credentials, ie: </a:t>
            </a:r>
            <a:r>
              <a:rPr lang="en-US" i="1" baseline="0" dirty="0"/>
              <a:t>git clone https://BryanLa:&lt;token&gt;@github.com/&lt;your GitHub user name&gt;/IntuneDocs-pr.git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F815-4407-473D-A957-98BE17C0AC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F815-4407-473D-A957-98BE17C0ACB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1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41-38C5-4FBB-8181-07EAD3456DE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705E-DB8B-4EBD-8B67-12DFC199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41-38C5-4FBB-8181-07EAD3456DE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705E-DB8B-4EBD-8B67-12DFC199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41-38C5-4FBB-8181-07EAD3456DE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705E-DB8B-4EBD-8B67-12DFC199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6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41-38C5-4FBB-8181-07EAD3456DE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705E-DB8B-4EBD-8B67-12DFC199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41-38C5-4FBB-8181-07EAD3456DE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705E-DB8B-4EBD-8B67-12DFC199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41-38C5-4FBB-8181-07EAD3456DE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705E-DB8B-4EBD-8B67-12DFC199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41-38C5-4FBB-8181-07EAD3456DE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705E-DB8B-4EBD-8B67-12DFC199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0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41-38C5-4FBB-8181-07EAD3456DE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705E-DB8B-4EBD-8B67-12DFC199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41-38C5-4FBB-8181-07EAD3456DE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705E-DB8B-4EBD-8B67-12DFC199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41-38C5-4FBB-8181-07EAD3456DE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705E-DB8B-4EBD-8B67-12DFC199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3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1241-38C5-4FBB-8181-07EAD3456DE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705E-DB8B-4EBD-8B67-12DFC199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7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1241-38C5-4FBB-8181-07EAD3456DEC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705E-DB8B-4EBD-8B67-12DFC199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pe.msdn.microsoft.com/en-us/ce-csi-docs/ops/ops-onboarding/managing-content/contributor-workflow?branch=master" TargetMode="External"/><Relationship Id="rId13" Type="http://schemas.openxmlformats.org/officeDocument/2006/relationships/hyperlink" Target="https://github.com/Microsoft/Git-Credential-Manager-for-Windows" TargetMode="External"/><Relationship Id="rId18" Type="http://schemas.openxmlformats.org/officeDocument/2006/relationships/hyperlink" Target="https://atom.io/" TargetMode="External"/><Relationship Id="rId3" Type="http://schemas.openxmlformats.org/officeDocument/2006/relationships/hyperlink" Target="https://www.codeschool.com/courses/try-git" TargetMode="External"/><Relationship Id="rId7" Type="http://schemas.openxmlformats.org/officeDocument/2006/relationships/hyperlink" Target="https://opensourcehub.microsoft.com/" TargetMode="External"/><Relationship Id="rId12" Type="http://schemas.openxmlformats.org/officeDocument/2006/relationships/hyperlink" Target="http://acomdocs.azurewebsites.net/?term=git" TargetMode="External"/><Relationship Id="rId17" Type="http://schemas.openxmlformats.org/officeDocument/2006/relationships/hyperlink" Target="https://docs.com/andy-lewis/9730/use-git-with-visual-studio-and-team-foundation" TargetMode="External"/><Relationship Id="rId2" Type="http://schemas.openxmlformats.org/officeDocument/2006/relationships/hyperlink" Target="https://www.codecademy.com/learn/learn-git" TargetMode="External"/><Relationship Id="rId16" Type="http://schemas.openxmlformats.org/officeDocument/2006/relationships/hyperlink" Target="https://msdn.microsoft.com/en-us/library/vs/alm/code/git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scm.com/book/en/v2" TargetMode="External"/><Relationship Id="rId11" Type="http://schemas.openxmlformats.org/officeDocument/2006/relationships/hyperlink" Target="https://microsoft.sharepoint.com/teams/azurecontentguidance/wiki/Pages/Content%20Guidance%20Wiki%20Home.aspx" TargetMode="External"/><Relationship Id="rId5" Type="http://schemas.openxmlformats.org/officeDocument/2006/relationships/hyperlink" Target="http://www.gitguys.com/" TargetMode="External"/><Relationship Id="rId15" Type="http://schemas.openxmlformats.org/officeDocument/2006/relationships/hyperlink" Target="https://channel9.msdn.com/Events/Build/2015/3-746" TargetMode="External"/><Relationship Id="rId10" Type="http://schemas.openxmlformats.org/officeDocument/2006/relationships/hyperlink" Target="https://microsoft.sharepoint.com/teams/azurecontentguidance/CrossAzure%20Projects/Forms/AllItems.aspx?RootFolder=/teams/azurecontentguidance/CrossAzure%20Projects/Partner%20training/Cheat%20sheets" TargetMode="External"/><Relationship Id="rId19" Type="http://schemas.openxmlformats.org/officeDocument/2006/relationships/hyperlink" Target="https://code.visualstudio.com/Docs/languages/markdown" TargetMode="External"/><Relationship Id="rId4" Type="http://schemas.openxmlformats.org/officeDocument/2006/relationships/hyperlink" Target="https://help.github.com/articles/good-resources-for-learning-git-and-github/" TargetMode="External"/><Relationship Id="rId9" Type="http://schemas.openxmlformats.org/officeDocument/2006/relationships/hyperlink" Target="https://github.com/Azure/azure-content/blob/master/contributor-guide/contributor-guide-index.md#authoring-articles-tools-processes-guidance" TargetMode="External"/><Relationship Id="rId14" Type="http://schemas.openxmlformats.org/officeDocument/2006/relationships/hyperlink" Target="http://gitcredentialstore.codeplex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OPS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June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404270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50" y="28229"/>
            <a:ext cx="10515600" cy="1325563"/>
          </a:xfrm>
        </p:spPr>
        <p:txBody>
          <a:bodyPr/>
          <a:lstStyle/>
          <a:p>
            <a:r>
              <a:rPr lang="en-US" dirty="0"/>
              <a:t>Concepts and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38" y="1089096"/>
            <a:ext cx="11802582" cy="5768904"/>
          </a:xfrm>
        </p:spPr>
        <p:txBody>
          <a:bodyPr>
            <a:noAutofit/>
          </a:bodyPr>
          <a:lstStyle/>
          <a:p>
            <a:r>
              <a:rPr lang="en-US" sz="1800" dirty="0"/>
              <a:t>Forget what you know about centralized version control (CVCS), such as PVCS, SourceSafe, Subversion, VSTS/TFS … 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Git is a </a:t>
            </a:r>
            <a:r>
              <a:rPr lang="en-US" sz="1400" b="1" dirty="0"/>
              <a:t>Distributed Version Control System (DVCS)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Multiple people can work on the same file at the same time; there is </a:t>
            </a:r>
            <a:r>
              <a:rPr lang="en-US" sz="1400" b="1" dirty="0"/>
              <a:t>no locking, only merging</a:t>
            </a:r>
            <a:r>
              <a:rPr lang="en-US" sz="1400" dirty="0"/>
              <a:t>, which is the power of DVCS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Try not to equate feature terminology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Checkout ≠ Checkout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No such thing as </a:t>
            </a:r>
            <a:r>
              <a:rPr lang="en-US" sz="1200" dirty="0" err="1"/>
              <a:t>Checkin</a:t>
            </a:r>
            <a:endParaRPr lang="en-US" sz="1200" dirty="0"/>
          </a:p>
          <a:p>
            <a:r>
              <a:rPr lang="en-US" sz="1800" dirty="0"/>
              <a:t>A hierarchical overview: Account -&gt; Repository -&gt; Branch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Account: </a:t>
            </a:r>
            <a:r>
              <a:rPr lang="en-US" sz="1400" dirty="0"/>
              <a:t>a conceptual container secured by a Github account (user/org), which owns repositories and related permissions, teams, account info, etc.</a:t>
            </a:r>
            <a:endParaRPr lang="en-US" sz="10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Repository (aka: repo)</a:t>
            </a:r>
            <a:r>
              <a:rPr lang="en-US" sz="1400" dirty="0"/>
              <a:t>: a conceptual container for a collection of branches; typically 3 types of repos with respect to a contributor workflow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The single main/production source for the project’s content/code, usually owned by someone else, like an organization (aka: </a:t>
            </a:r>
            <a:r>
              <a:rPr lang="en-US" sz="1200" b="1" dirty="0"/>
              <a:t>upstream</a:t>
            </a:r>
            <a:r>
              <a:rPr lang="en-US" sz="1200" dirty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 contributor’s copy of the project owner’s repo, created via the </a:t>
            </a:r>
            <a:r>
              <a:rPr lang="en-US" sz="1200" u="sng" dirty="0"/>
              <a:t>forking</a:t>
            </a:r>
            <a:r>
              <a:rPr lang="en-US" sz="1200" dirty="0"/>
              <a:t> process (aka: </a:t>
            </a:r>
            <a:r>
              <a:rPr lang="en-US" sz="1200" b="1" dirty="0"/>
              <a:t>origin</a:t>
            </a:r>
            <a:r>
              <a:rPr lang="en-US" sz="1200" dirty="0"/>
              <a:t>). Note that the term “fork” is used in 2 different ways:</a:t>
            </a:r>
          </a:p>
          <a:p>
            <a:pPr lvl="3"/>
            <a:r>
              <a:rPr lang="en-US" sz="1000" dirty="0"/>
              <a:t>verb: the act of creating a copy of the [upstream] repo; “a contributor can fork the project owner’s repo in order to create their own private copy [origin]”</a:t>
            </a:r>
          </a:p>
          <a:p>
            <a:pPr lvl="3"/>
            <a:r>
              <a:rPr lang="en-US" sz="1000" dirty="0"/>
              <a:t>noun: the name given to a copy of the project owner’s [upstream] repo; “the upstream repo has several forks”, “my origin repo is a fork”</a:t>
            </a:r>
            <a:endParaRPr lang="en-US" sz="800" dirty="0"/>
          </a:p>
          <a:p>
            <a:pPr lvl="2">
              <a:buFont typeface="+mj-lt"/>
              <a:buAutoNum type="arabicPeriod"/>
            </a:pPr>
            <a:r>
              <a:rPr lang="en-US" sz="1200" dirty="0"/>
              <a:t>A local copy of your origin repo, created via the </a:t>
            </a:r>
            <a:r>
              <a:rPr lang="en-US" sz="1200" u="sng" dirty="0"/>
              <a:t>cloning</a:t>
            </a:r>
            <a:r>
              <a:rPr lang="en-US" sz="1200" dirty="0"/>
              <a:t> process, residing on a local device to facilitate the content creation/update workflow (aka: </a:t>
            </a:r>
            <a:r>
              <a:rPr lang="en-US" sz="1200" b="1" dirty="0"/>
              <a:t>local</a:t>
            </a:r>
            <a:r>
              <a:rPr lang="en-US" sz="12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Branch</a:t>
            </a:r>
            <a:r>
              <a:rPr lang="en-US" sz="1400" dirty="0"/>
              <a:t>: Just think of it as a logical name for set of directories/files, and the place where a contributor works</a:t>
            </a:r>
          </a:p>
          <a:p>
            <a:pPr lvl="2"/>
            <a:r>
              <a:rPr lang="en-US" sz="1200" dirty="0"/>
              <a:t>Technically, it’s used to track a </a:t>
            </a:r>
            <a:r>
              <a:rPr lang="en-US" sz="1200" u="sng" dirty="0"/>
              <a:t>versioned</a:t>
            </a:r>
            <a:r>
              <a:rPr lang="en-US" sz="1200" dirty="0"/>
              <a:t> set of files and all of their changes (aka: commit history) over time</a:t>
            </a:r>
          </a:p>
          <a:p>
            <a:pPr lvl="2"/>
            <a:r>
              <a:rPr lang="en-US" sz="1200" dirty="0"/>
              <a:t>“</a:t>
            </a:r>
            <a:r>
              <a:rPr lang="en-US" sz="1200" b="1" dirty="0"/>
              <a:t>master”</a:t>
            </a:r>
            <a:r>
              <a:rPr lang="en-US" sz="1200" dirty="0"/>
              <a:t> is the default main branch in a repo; it’s common to partition content/source versions using separate branches (ie: for releases, major events, etc.)</a:t>
            </a:r>
          </a:p>
          <a:p>
            <a:pPr lvl="2"/>
            <a:r>
              <a:rPr lang="en-US" sz="1200" dirty="0"/>
              <a:t>“live” is the publishing branch in OPS</a:t>
            </a:r>
          </a:p>
          <a:p>
            <a:pPr lvl="2"/>
            <a:r>
              <a:rPr lang="en-US" sz="1200" dirty="0"/>
              <a:t>You make edits to source files in a branch (which is contained in a repo)</a:t>
            </a:r>
          </a:p>
          <a:p>
            <a:pPr lvl="2"/>
            <a:r>
              <a:rPr lang="en-US" sz="1200" dirty="0"/>
              <a:t>You bundle up edits into a discrete unit of change called a commit, which are applied to the branch you are working on</a:t>
            </a:r>
          </a:p>
          <a:p>
            <a:pPr lvl="2"/>
            <a:r>
              <a:rPr lang="en-US" sz="1200" dirty="0"/>
              <a:t>Commits in one branch, can be applied to another branch, through the merge process</a:t>
            </a:r>
          </a:p>
        </p:txBody>
      </p:sp>
    </p:spTree>
    <p:extLst>
      <p:ext uri="{BB962C8B-B14F-4D97-AF65-F5344CB8AC3E}">
        <p14:creationId xmlns:p14="http://schemas.microsoft.com/office/powerpoint/2010/main" val="26187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GitHub + OPS watershed</a:t>
            </a:r>
          </a:p>
        </p:txBody>
      </p:sp>
      <p:pic>
        <p:nvPicPr>
          <p:cNvPr id="5" name="Picture 4" descr="Carte du Camel et de ses affluen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72" y="1690688"/>
            <a:ext cx="5151120" cy="4764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0840" y="2334206"/>
            <a:ext cx="13227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Live content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3824" y="4854902"/>
            <a:ext cx="156942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Master 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3744" y="3741549"/>
            <a:ext cx="156942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Your fork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5852" y="2558010"/>
            <a:ext cx="156942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Your branch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242048" y="2831585"/>
            <a:ext cx="213804" cy="118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17866" y="3926215"/>
            <a:ext cx="295878" cy="146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413248" y="5120640"/>
            <a:ext cx="192024" cy="1035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01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OPS 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30" y="1517149"/>
            <a:ext cx="8718622" cy="49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2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50810" y="-19043"/>
            <a:ext cx="12033610" cy="3411920"/>
            <a:chOff x="81415" y="8014"/>
            <a:chExt cx="12033610" cy="3411920"/>
          </a:xfrm>
        </p:grpSpPr>
        <p:grpSp>
          <p:nvGrpSpPr>
            <p:cNvPr id="11" name="Group 10"/>
            <p:cNvGrpSpPr/>
            <p:nvPr/>
          </p:nvGrpSpPr>
          <p:grpSpPr>
            <a:xfrm>
              <a:off x="81415" y="8014"/>
              <a:ext cx="12033610" cy="3411920"/>
              <a:chOff x="1685367" y="32354"/>
              <a:chExt cx="9084624" cy="2849650"/>
            </a:xfrm>
          </p:grpSpPr>
          <p:pic>
            <p:nvPicPr>
              <p:cNvPr id="13" name="Picture 12" descr="Posted in Business , Cloud , Strategy and Policy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5367" y="32354"/>
                <a:ext cx="9084624" cy="284965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6955" y="160235"/>
                <a:ext cx="509768" cy="509768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5232829" y="277972"/>
              <a:ext cx="2017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https://github.com</a:t>
              </a:r>
            </a:p>
          </p:txBody>
        </p:sp>
      </p:grpSp>
      <p:pic>
        <p:nvPicPr>
          <p:cNvPr id="135" name="Picture 1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5" y="31154"/>
            <a:ext cx="3826505" cy="1799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1" name="Straight Connector 130"/>
          <p:cNvCxnSpPr/>
          <p:nvPr/>
        </p:nvCxnSpPr>
        <p:spPr>
          <a:xfrm>
            <a:off x="12384720" y="5722480"/>
            <a:ext cx="2686" cy="793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2387406" y="5801822"/>
            <a:ext cx="403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1720579" y="1302574"/>
            <a:ext cx="1883243" cy="1832066"/>
            <a:chOff x="8174549" y="1306228"/>
            <a:chExt cx="1883243" cy="18320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8228992" y="1306228"/>
              <a:ext cx="1828800" cy="1832066"/>
              <a:chOff x="8228992" y="1306228"/>
              <a:chExt cx="1828800" cy="1832066"/>
            </a:xfrm>
          </p:grpSpPr>
          <p:sp>
            <p:nvSpPr>
              <p:cNvPr id="197" name="Rounded Rectangle 196"/>
              <p:cNvSpPr>
                <a:spLocks noChangeAspect="1"/>
              </p:cNvSpPr>
              <p:nvPr/>
            </p:nvSpPr>
            <p:spPr>
              <a:xfrm>
                <a:off x="8228992" y="1306228"/>
                <a:ext cx="1828800" cy="18320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5755" y="1310826"/>
                <a:ext cx="349518" cy="349518"/>
              </a:xfrm>
              <a:prstGeom prst="rect">
                <a:avLst/>
              </a:prstGeom>
            </p:spPr>
          </p:pic>
          <p:sp>
            <p:nvSpPr>
              <p:cNvPr id="200" name="TextBox 199"/>
              <p:cNvSpPr txBox="1"/>
              <p:nvPr/>
            </p:nvSpPr>
            <p:spPr>
              <a:xfrm>
                <a:off x="8608967" y="1344684"/>
                <a:ext cx="1025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Organization</a:t>
                </a: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8174549" y="1690571"/>
              <a:ext cx="1579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/microsoft [account]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793475" y="1863074"/>
            <a:ext cx="1889401" cy="261610"/>
            <a:chOff x="8247445" y="1866728"/>
            <a:chExt cx="1889401" cy="261610"/>
          </a:xfrm>
        </p:grpSpPr>
        <p:sp>
          <p:nvSpPr>
            <p:cNvPr id="202" name="TextBox 201"/>
            <p:cNvSpPr txBox="1"/>
            <p:nvPr/>
          </p:nvSpPr>
          <p:spPr>
            <a:xfrm>
              <a:off x="8247445" y="1866728"/>
              <a:ext cx="18894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/IntuneDocs-pr.git [repo]</a:t>
              </a: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8268963" y="1918191"/>
              <a:ext cx="43052" cy="79342"/>
              <a:chOff x="8823278" y="3355702"/>
              <a:chExt cx="43052" cy="79342"/>
            </a:xfrm>
          </p:grpSpPr>
          <p:cxnSp>
            <p:nvCxnSpPr>
              <p:cNvPr id="204" name="Straight Connector 203"/>
              <p:cNvCxnSpPr/>
              <p:nvPr/>
            </p:nvCxnSpPr>
            <p:spPr>
              <a:xfrm>
                <a:off x="8823278" y="3355702"/>
                <a:ext cx="2686" cy="793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8825964" y="3435044"/>
                <a:ext cx="403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Group 205"/>
          <p:cNvGrpSpPr/>
          <p:nvPr/>
        </p:nvGrpSpPr>
        <p:grpSpPr>
          <a:xfrm>
            <a:off x="1879178" y="2037543"/>
            <a:ext cx="1573619" cy="600164"/>
            <a:chOff x="8333148" y="2041197"/>
            <a:chExt cx="1573619" cy="651221"/>
          </a:xfrm>
        </p:grpSpPr>
        <p:sp>
          <p:nvSpPr>
            <p:cNvPr id="207" name="TextBox 206"/>
            <p:cNvSpPr txBox="1"/>
            <p:nvPr/>
          </p:nvSpPr>
          <p:spPr>
            <a:xfrm>
              <a:off x="8333148" y="2041197"/>
              <a:ext cx="1573619" cy="651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:master [branch] </a:t>
              </a:r>
            </a:p>
            <a:p>
              <a:r>
                <a:rPr lang="en-US" sz="1100" b="1" dirty="0"/>
                <a:t>     </a:t>
              </a:r>
              <a:r>
                <a:rPr lang="en-US" sz="1100" dirty="0"/>
                <a:t>/InTuneDocs</a:t>
              </a:r>
            </a:p>
            <a:p>
              <a:r>
                <a:rPr lang="en-US" sz="1100" dirty="0"/>
                <a:t>     README.MD</a:t>
              </a: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8348997" y="2102054"/>
              <a:ext cx="43052" cy="79342"/>
              <a:chOff x="8823278" y="3355702"/>
              <a:chExt cx="43052" cy="79342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>
                <a:off x="8823278" y="3355702"/>
                <a:ext cx="2686" cy="793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8825964" y="3435044"/>
                <a:ext cx="403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2" name="Group 211"/>
          <p:cNvGrpSpPr/>
          <p:nvPr/>
        </p:nvGrpSpPr>
        <p:grpSpPr>
          <a:xfrm>
            <a:off x="1895027" y="2106431"/>
            <a:ext cx="1573619" cy="1001187"/>
            <a:chOff x="8348997" y="2110085"/>
            <a:chExt cx="1573619" cy="1001187"/>
          </a:xfrm>
        </p:grpSpPr>
        <p:sp>
          <p:nvSpPr>
            <p:cNvPr id="213" name="TextBox 212"/>
            <p:cNvSpPr txBox="1"/>
            <p:nvPr/>
          </p:nvSpPr>
          <p:spPr>
            <a:xfrm>
              <a:off x="8348997" y="2511108"/>
              <a:ext cx="157361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:release-june16</a:t>
              </a:r>
            </a:p>
            <a:p>
              <a:r>
                <a:rPr lang="en-US" sz="1100" b="1" dirty="0"/>
                <a:t>     </a:t>
              </a:r>
              <a:r>
                <a:rPr lang="en-US" sz="1100" dirty="0"/>
                <a:t>/InTuneDocs</a:t>
              </a:r>
            </a:p>
            <a:p>
              <a:r>
                <a:rPr lang="en-US" sz="1100" dirty="0"/>
                <a:t>     README.MD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351198" y="2110085"/>
              <a:ext cx="68148" cy="543231"/>
              <a:chOff x="8824970" y="3343931"/>
              <a:chExt cx="41360" cy="91113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8824970" y="3343931"/>
                <a:ext cx="2749" cy="911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8825964" y="3435044"/>
                <a:ext cx="403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8" name="Group 217"/>
          <p:cNvGrpSpPr/>
          <p:nvPr/>
        </p:nvGrpSpPr>
        <p:grpSpPr>
          <a:xfrm>
            <a:off x="8271257" y="1302574"/>
            <a:ext cx="1884249" cy="1832066"/>
            <a:chOff x="1632202" y="3048148"/>
            <a:chExt cx="1884249" cy="1832066"/>
          </a:xfrm>
        </p:grpSpPr>
        <p:sp>
          <p:nvSpPr>
            <p:cNvPr id="219" name="Rounded Rectangle 218"/>
            <p:cNvSpPr>
              <a:spLocks noChangeAspect="1"/>
            </p:cNvSpPr>
            <p:nvPr/>
          </p:nvSpPr>
          <p:spPr>
            <a:xfrm>
              <a:off x="1687651" y="3048148"/>
              <a:ext cx="1828800" cy="1832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2484" y="3048148"/>
              <a:ext cx="349518" cy="349518"/>
            </a:xfrm>
            <a:prstGeom prst="rect">
              <a:avLst/>
            </a:prstGeom>
          </p:spPr>
        </p:pic>
        <p:sp>
          <p:nvSpPr>
            <p:cNvPr id="222" name="TextBox 221"/>
            <p:cNvSpPr txBox="1"/>
            <p:nvPr/>
          </p:nvSpPr>
          <p:spPr>
            <a:xfrm>
              <a:off x="2302326" y="3092931"/>
              <a:ext cx="536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User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632202" y="3401746"/>
              <a:ext cx="17730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/me [account]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8350440" y="1834836"/>
            <a:ext cx="1705909" cy="769441"/>
            <a:chOff x="1750189" y="1896614"/>
            <a:chExt cx="1705909" cy="769441"/>
          </a:xfrm>
        </p:grpSpPr>
        <p:sp>
          <p:nvSpPr>
            <p:cNvPr id="226" name="TextBox 225"/>
            <p:cNvSpPr txBox="1"/>
            <p:nvPr/>
          </p:nvSpPr>
          <p:spPr>
            <a:xfrm>
              <a:off x="1750189" y="1896614"/>
              <a:ext cx="17059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/IntuneDocs-pr</a:t>
              </a:r>
              <a:r>
                <a:rPr lang="en-US" sz="1100" b="1" noProof="1"/>
                <a:t>.git</a:t>
              </a:r>
              <a:r>
                <a:rPr lang="en-US" sz="1100" b="1" dirty="0"/>
                <a:t> [repo]</a:t>
              </a:r>
            </a:p>
            <a:p>
              <a:r>
                <a:rPr lang="en-US" sz="1100" b="1" dirty="0"/>
                <a:t>  :master [branch] </a:t>
              </a:r>
            </a:p>
            <a:p>
              <a:r>
                <a:rPr lang="en-US" sz="1100" b="1" dirty="0"/>
                <a:t>      </a:t>
              </a:r>
              <a:r>
                <a:rPr lang="en-US" sz="1100" dirty="0"/>
                <a:t>/InTuneDocs</a:t>
              </a:r>
            </a:p>
            <a:p>
              <a:r>
                <a:rPr lang="en-US" sz="1100" dirty="0"/>
                <a:t>      readme.md</a:t>
              </a:r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1774496" y="1945668"/>
              <a:ext cx="43052" cy="79342"/>
              <a:chOff x="8823278" y="3355702"/>
              <a:chExt cx="43052" cy="79342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>
                <a:off x="8823278" y="3355702"/>
                <a:ext cx="2686" cy="793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8825964" y="3435044"/>
                <a:ext cx="403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1845399" y="2125728"/>
              <a:ext cx="43052" cy="79342"/>
              <a:chOff x="8823278" y="3355702"/>
              <a:chExt cx="43052" cy="79342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>
                <a:off x="8823278" y="3355702"/>
                <a:ext cx="2686" cy="793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8825964" y="3435044"/>
                <a:ext cx="403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4" name="Group 233"/>
          <p:cNvGrpSpPr/>
          <p:nvPr/>
        </p:nvGrpSpPr>
        <p:grpSpPr>
          <a:xfrm>
            <a:off x="8390777" y="2063950"/>
            <a:ext cx="1452661" cy="1021968"/>
            <a:chOff x="1790526" y="2125728"/>
            <a:chExt cx="1452661" cy="1021968"/>
          </a:xfrm>
        </p:grpSpPr>
        <p:sp>
          <p:nvSpPr>
            <p:cNvPr id="240" name="TextBox 239"/>
            <p:cNvSpPr txBox="1"/>
            <p:nvPr/>
          </p:nvSpPr>
          <p:spPr>
            <a:xfrm>
              <a:off x="1790526" y="2547532"/>
              <a:ext cx="145266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 :mybranch [branch]</a:t>
              </a:r>
            </a:p>
            <a:p>
              <a:r>
                <a:rPr lang="en-US" sz="1100" b="1" dirty="0"/>
                <a:t>    </a:t>
              </a:r>
              <a:r>
                <a:rPr lang="en-US" sz="1100" dirty="0"/>
                <a:t>/InTuneDocs</a:t>
              </a:r>
            </a:p>
            <a:p>
              <a:r>
                <a:rPr lang="en-US" sz="1100" dirty="0"/>
                <a:t>    readme.md</a:t>
              </a:r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1844798" y="2125728"/>
              <a:ext cx="44826" cy="563851"/>
              <a:chOff x="8847777" y="3363135"/>
              <a:chExt cx="42201" cy="71912"/>
            </a:xfrm>
          </p:grpSpPr>
          <p:cxnSp>
            <p:nvCxnSpPr>
              <p:cNvPr id="237" name="Straight Connector 236"/>
              <p:cNvCxnSpPr/>
              <p:nvPr/>
            </p:nvCxnSpPr>
            <p:spPr>
              <a:xfrm>
                <a:off x="8847777" y="3363135"/>
                <a:ext cx="2686" cy="719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8849612" y="3434899"/>
                <a:ext cx="403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2" name="Straight Connector 241"/>
          <p:cNvCxnSpPr/>
          <p:nvPr/>
        </p:nvCxnSpPr>
        <p:spPr>
          <a:xfrm>
            <a:off x="4741341" y="5766281"/>
            <a:ext cx="2686" cy="793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4744027" y="5845623"/>
            <a:ext cx="403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4984810" y="4970208"/>
            <a:ext cx="2361615" cy="1828800"/>
            <a:chOff x="5114661" y="4851068"/>
            <a:chExt cx="2361615" cy="1828800"/>
          </a:xfrm>
        </p:grpSpPr>
        <p:grpSp>
          <p:nvGrpSpPr>
            <p:cNvPr id="245" name="Group 244"/>
            <p:cNvGrpSpPr/>
            <p:nvPr/>
          </p:nvGrpSpPr>
          <p:grpSpPr>
            <a:xfrm>
              <a:off x="5180986" y="4851068"/>
              <a:ext cx="1828800" cy="1828800"/>
              <a:chOff x="5146150" y="4842359"/>
              <a:chExt cx="1828800" cy="1828800"/>
            </a:xfrm>
          </p:grpSpPr>
          <p:sp>
            <p:nvSpPr>
              <p:cNvPr id="249" name="Rounded Rectangle 248"/>
              <p:cNvSpPr>
                <a:spLocks noChangeAspect="1"/>
              </p:cNvSpPr>
              <p:nvPr/>
            </p:nvSpPr>
            <p:spPr>
              <a:xfrm>
                <a:off x="5146150" y="4842359"/>
                <a:ext cx="1828800" cy="1828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5471109" y="4875576"/>
                <a:ext cx="12512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Local File System </a:t>
                </a: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5114661" y="4866019"/>
              <a:ext cx="2361615" cy="513952"/>
              <a:chOff x="5079826" y="4909564"/>
              <a:chExt cx="1785472" cy="513952"/>
            </a:xfrm>
          </p:grpSpPr>
          <p:pic>
            <p:nvPicPr>
              <p:cNvPr id="247" name="Picture 246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241031" y="4909564"/>
                <a:ext cx="169266" cy="228074"/>
              </a:xfrm>
              <a:prstGeom prst="rect">
                <a:avLst/>
              </a:prstGeom>
            </p:spPr>
          </p:pic>
          <p:sp>
            <p:nvSpPr>
              <p:cNvPr id="248" name="TextBox 247"/>
              <p:cNvSpPr txBox="1"/>
              <p:nvPr/>
            </p:nvSpPr>
            <p:spPr>
              <a:xfrm>
                <a:off x="5079826" y="5161906"/>
                <a:ext cx="17854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C:\users\me\git</a:t>
                </a:r>
              </a:p>
            </p:txBody>
          </p:sp>
        </p:grpSp>
      </p:grpSp>
      <p:grpSp>
        <p:nvGrpSpPr>
          <p:cNvPr id="282" name="Group 281"/>
          <p:cNvGrpSpPr/>
          <p:nvPr/>
        </p:nvGrpSpPr>
        <p:grpSpPr>
          <a:xfrm>
            <a:off x="5206249" y="5744437"/>
            <a:ext cx="1682318" cy="430887"/>
            <a:chOff x="6211179" y="4811642"/>
            <a:chExt cx="1682318" cy="430887"/>
          </a:xfrm>
        </p:grpSpPr>
        <p:sp>
          <p:nvSpPr>
            <p:cNvPr id="283" name="TextBox 282"/>
            <p:cNvSpPr txBox="1"/>
            <p:nvPr/>
          </p:nvSpPr>
          <p:spPr>
            <a:xfrm>
              <a:off x="6211179" y="4811642"/>
              <a:ext cx="16823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       </a:t>
              </a:r>
            </a:p>
            <a:p>
              <a:r>
                <a:rPr lang="en-US" sz="1100" b="1" dirty="0"/>
                <a:t>         :mybranch [branch]</a:t>
              </a:r>
            </a:p>
          </p:txBody>
        </p:sp>
        <p:cxnSp>
          <p:nvCxnSpPr>
            <p:cNvPr id="284" name="Straight Connector 283"/>
            <p:cNvCxnSpPr/>
            <p:nvPr/>
          </p:nvCxnSpPr>
          <p:spPr>
            <a:xfrm flipV="1">
              <a:off x="6460216" y="5114063"/>
              <a:ext cx="96136" cy="6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H="1">
              <a:off x="6454816" y="4864472"/>
              <a:ext cx="1574" cy="249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>
            <a:off x="5187228" y="5707019"/>
            <a:ext cx="1682318" cy="430887"/>
            <a:chOff x="6398132" y="4412846"/>
            <a:chExt cx="1682318" cy="430887"/>
          </a:xfrm>
        </p:grpSpPr>
        <p:sp>
          <p:nvSpPr>
            <p:cNvPr id="265" name="TextBox 264"/>
            <p:cNvSpPr txBox="1"/>
            <p:nvPr/>
          </p:nvSpPr>
          <p:spPr>
            <a:xfrm>
              <a:off x="6398132" y="4412846"/>
              <a:ext cx="16823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         :master [branch]</a:t>
              </a:r>
            </a:p>
            <a:p>
              <a:r>
                <a:rPr lang="en-US" sz="1100" b="1" dirty="0"/>
                <a:t>         </a:t>
              </a: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6660790" y="4464389"/>
              <a:ext cx="96333" cy="97958"/>
              <a:chOff x="5449174" y="5724064"/>
              <a:chExt cx="96333" cy="97958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 flipV="1">
                <a:off x="5450927" y="5821307"/>
                <a:ext cx="94580" cy="7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5449174" y="5724064"/>
                <a:ext cx="1592" cy="944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5208052" y="5432943"/>
            <a:ext cx="2047875" cy="261610"/>
            <a:chOff x="5208052" y="5432943"/>
            <a:chExt cx="2047875" cy="261610"/>
          </a:xfrm>
        </p:grpSpPr>
        <p:sp>
          <p:nvSpPr>
            <p:cNvPr id="261" name="TextBox 260"/>
            <p:cNvSpPr txBox="1"/>
            <p:nvPr/>
          </p:nvSpPr>
          <p:spPr>
            <a:xfrm>
              <a:off x="5208052" y="5432943"/>
              <a:ext cx="20478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\IntuneDocs-pr [repo]</a:t>
              </a:r>
            </a:p>
          </p:txBody>
        </p:sp>
        <p:cxnSp>
          <p:nvCxnSpPr>
            <p:cNvPr id="263" name="Straight Connector 262"/>
            <p:cNvCxnSpPr/>
            <p:nvPr/>
          </p:nvCxnSpPr>
          <p:spPr>
            <a:xfrm>
              <a:off x="5232461" y="5480244"/>
              <a:ext cx="2686" cy="79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5235147" y="5559586"/>
              <a:ext cx="403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5317673" y="5571481"/>
            <a:ext cx="2086198" cy="261610"/>
            <a:chOff x="5300867" y="5481453"/>
            <a:chExt cx="2086198" cy="261610"/>
          </a:xfrm>
        </p:grpSpPr>
        <p:sp>
          <p:nvSpPr>
            <p:cNvPr id="256" name="TextBox 255"/>
            <p:cNvSpPr txBox="1"/>
            <p:nvPr/>
          </p:nvSpPr>
          <p:spPr>
            <a:xfrm>
              <a:off x="5339190" y="5481453"/>
              <a:ext cx="20478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85000"/>
                    </a:schemeClr>
                  </a:solidFill>
                </a:rPr>
                <a:t>\.</a:t>
              </a:r>
              <a:r>
                <a:rPr lang="en-US" sz="1100" dirty="0">
                  <a:solidFill>
                    <a:schemeClr val="bg1">
                      <a:lumMod val="85000"/>
                    </a:schemeClr>
                  </a:solidFill>
                </a:rPr>
                <a:t>git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5300867" y="5560779"/>
              <a:ext cx="109511" cy="72810"/>
              <a:chOff x="5505168" y="4743218"/>
              <a:chExt cx="246537" cy="295515"/>
            </a:xfrm>
          </p:grpSpPr>
          <p:cxnSp>
            <p:nvCxnSpPr>
              <p:cNvPr id="258" name="Straight Connector 257"/>
              <p:cNvCxnSpPr/>
              <p:nvPr/>
            </p:nvCxnSpPr>
            <p:spPr>
              <a:xfrm>
                <a:off x="5505753" y="4959391"/>
                <a:ext cx="2686" cy="793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5508439" y="5038018"/>
                <a:ext cx="243266" cy="7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5505168" y="4743218"/>
                <a:ext cx="585" cy="216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5195656" y="5646691"/>
            <a:ext cx="1869866" cy="1194504"/>
            <a:chOff x="5195656" y="5646691"/>
            <a:chExt cx="1869866" cy="1194504"/>
          </a:xfrm>
        </p:grpSpPr>
        <p:sp>
          <p:nvSpPr>
            <p:cNvPr id="278" name="TextBox 277"/>
            <p:cNvSpPr txBox="1"/>
            <p:nvPr/>
          </p:nvSpPr>
          <p:spPr>
            <a:xfrm>
              <a:off x="5195656" y="6071751"/>
              <a:ext cx="1869866" cy="7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    \</a:t>
              </a:r>
              <a:r>
                <a:rPr lang="en-US" sz="1100" dirty="0" err="1"/>
                <a:t>InTuneDocs</a:t>
              </a:r>
              <a:r>
                <a:rPr lang="en-US" sz="1100" dirty="0"/>
                <a:t> (master)</a:t>
              </a:r>
            </a:p>
            <a:p>
              <a:r>
                <a:rPr lang="en-US" sz="1100" dirty="0"/>
                <a:t>     readme.md</a:t>
              </a:r>
            </a:p>
            <a:p>
              <a:r>
                <a:rPr lang="en-US" sz="1100" dirty="0"/>
                <a:t>     </a:t>
              </a:r>
              <a:br>
                <a:rPr lang="en-US" sz="1100" dirty="0"/>
              </a:br>
              <a:r>
                <a:rPr lang="en-US" sz="1100" dirty="0"/>
                <a:t>      </a:t>
              </a: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5316126" y="5646691"/>
              <a:ext cx="73153" cy="558930"/>
              <a:chOff x="5723623" y="4753772"/>
              <a:chExt cx="186615" cy="284961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>
                <a:off x="5724865" y="4958178"/>
                <a:ext cx="2686" cy="793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flipV="1">
                <a:off x="5723623" y="5038018"/>
                <a:ext cx="186615" cy="7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5726598" y="4753772"/>
                <a:ext cx="584" cy="2797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2675284" y="2915040"/>
            <a:ext cx="3851821" cy="2201266"/>
            <a:chOff x="2675284" y="2870758"/>
            <a:chExt cx="3851821" cy="2245548"/>
          </a:xfrm>
        </p:grpSpPr>
        <p:sp>
          <p:nvSpPr>
            <p:cNvPr id="109" name="Circular Arrow 108"/>
            <p:cNvSpPr/>
            <p:nvPr/>
          </p:nvSpPr>
          <p:spPr>
            <a:xfrm rot="12710343" flipH="1">
              <a:off x="2675284" y="2870758"/>
              <a:ext cx="3851821" cy="2245548"/>
            </a:xfrm>
            <a:prstGeom prst="circularArrow">
              <a:avLst>
                <a:gd name="adj1" fmla="val 11463"/>
                <a:gd name="adj2" fmla="val 1146045"/>
                <a:gd name="adj3" fmla="val 18623722"/>
                <a:gd name="adj4" fmla="val 10922993"/>
                <a:gd name="adj5" fmla="val 1904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 rot="2312999">
              <a:off x="3233824" y="4166771"/>
              <a:ext cx="1326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3. Pull [upstream]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 rot="363327">
            <a:off x="2462716" y="1833252"/>
            <a:ext cx="7615324" cy="2285995"/>
            <a:chOff x="953180" y="1610885"/>
            <a:chExt cx="7733338" cy="2285995"/>
          </a:xfrm>
        </p:grpSpPr>
        <p:sp>
          <p:nvSpPr>
            <p:cNvPr id="110" name="Circular Arrow 109"/>
            <p:cNvSpPr/>
            <p:nvPr/>
          </p:nvSpPr>
          <p:spPr>
            <a:xfrm rot="21444754" flipH="1">
              <a:off x="953180" y="1610885"/>
              <a:ext cx="7733338" cy="2285995"/>
            </a:xfrm>
            <a:prstGeom prst="circularArrow">
              <a:avLst>
                <a:gd name="adj1" fmla="val 10144"/>
                <a:gd name="adj2" fmla="val 1082382"/>
                <a:gd name="adj3" fmla="val 18315807"/>
                <a:gd name="adj4" fmla="val 11973543"/>
                <a:gd name="adj5" fmla="val 1763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 rot="21517768">
              <a:off x="4216573" y="1865441"/>
              <a:ext cx="3645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6. Open PR for validation/staging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07969" y="741076"/>
            <a:ext cx="8193873" cy="2182448"/>
            <a:chOff x="3107969" y="741076"/>
            <a:chExt cx="8193873" cy="2182448"/>
          </a:xfrm>
        </p:grpSpPr>
        <p:grpSp>
          <p:nvGrpSpPr>
            <p:cNvPr id="3" name="Group 2"/>
            <p:cNvGrpSpPr/>
            <p:nvPr/>
          </p:nvGrpSpPr>
          <p:grpSpPr>
            <a:xfrm>
              <a:off x="3107969" y="741076"/>
              <a:ext cx="8193873" cy="2182448"/>
              <a:chOff x="3107969" y="741076"/>
              <a:chExt cx="8193873" cy="2182448"/>
            </a:xfrm>
          </p:grpSpPr>
          <p:sp>
            <p:nvSpPr>
              <p:cNvPr id="289" name="Circular Arrow 288"/>
              <p:cNvSpPr/>
              <p:nvPr/>
            </p:nvSpPr>
            <p:spPr>
              <a:xfrm rot="391582">
                <a:off x="3107969" y="741076"/>
                <a:ext cx="8193873" cy="2182448"/>
              </a:xfrm>
              <a:prstGeom prst="circularArrow">
                <a:avLst>
                  <a:gd name="adj1" fmla="val 11463"/>
                  <a:gd name="adj2" fmla="val 1146045"/>
                  <a:gd name="adj3" fmla="val 18623722"/>
                  <a:gd name="adj4" fmla="val 10895674"/>
                  <a:gd name="adj5" fmla="val 19045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2" name="TextBox 291"/>
              <p:cNvSpPr txBox="1"/>
              <p:nvPr/>
            </p:nvSpPr>
            <p:spPr>
              <a:xfrm>
                <a:off x="5714869" y="924996"/>
                <a:ext cx="62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1. Fork</a:t>
                </a:r>
              </a:p>
            </p:txBody>
          </p:sp>
        </p:grp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06621" y="973314"/>
              <a:ext cx="145334" cy="196627"/>
            </a:xfrm>
            <a:prstGeom prst="rect">
              <a:avLst/>
            </a:prstGeom>
          </p:spPr>
        </p:pic>
      </p:grpSp>
      <p:grpSp>
        <p:nvGrpSpPr>
          <p:cNvPr id="123" name="Group 122"/>
          <p:cNvGrpSpPr/>
          <p:nvPr/>
        </p:nvGrpSpPr>
        <p:grpSpPr>
          <a:xfrm>
            <a:off x="4501764" y="3427596"/>
            <a:ext cx="6202205" cy="2245548"/>
            <a:chOff x="4384912" y="3470689"/>
            <a:chExt cx="6202205" cy="2245548"/>
          </a:xfrm>
        </p:grpSpPr>
        <p:sp>
          <p:nvSpPr>
            <p:cNvPr id="124" name="Circular Arrow 123"/>
            <p:cNvSpPr/>
            <p:nvPr/>
          </p:nvSpPr>
          <p:spPr>
            <a:xfrm rot="8889657">
              <a:off x="4384912" y="3470689"/>
              <a:ext cx="6202205" cy="2245548"/>
            </a:xfrm>
            <a:prstGeom prst="circularArrow">
              <a:avLst>
                <a:gd name="adj1" fmla="val 11463"/>
                <a:gd name="adj2" fmla="val 1146045"/>
                <a:gd name="adj3" fmla="val 18623722"/>
                <a:gd name="adj4" fmla="val 10922993"/>
                <a:gd name="adj5" fmla="val 1904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 rot="19007369">
              <a:off x="8403284" y="4086039"/>
              <a:ext cx="1423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2. Clone [origin]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800143" y="1613314"/>
            <a:ext cx="1995917" cy="3997531"/>
            <a:chOff x="6779857" y="1645707"/>
            <a:chExt cx="1995917" cy="3997531"/>
          </a:xfrm>
        </p:grpSpPr>
        <p:sp>
          <p:nvSpPr>
            <p:cNvPr id="127" name="Circular Arrow 126"/>
            <p:cNvSpPr/>
            <p:nvPr/>
          </p:nvSpPr>
          <p:spPr>
            <a:xfrm rot="7546749" flipH="1">
              <a:off x="5779050" y="2646514"/>
              <a:ext cx="3997531" cy="1995917"/>
            </a:xfrm>
            <a:prstGeom prst="circularArrow">
              <a:avLst>
                <a:gd name="adj1" fmla="val 11463"/>
                <a:gd name="adj2" fmla="val 1146045"/>
                <a:gd name="adj3" fmla="val 18623722"/>
                <a:gd name="adj4" fmla="val 10922993"/>
                <a:gd name="adj5" fmla="val 1904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 rot="18944711">
              <a:off x="7191165" y="4429259"/>
              <a:ext cx="1156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5. Push [origin]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088919" y="1789682"/>
            <a:ext cx="5256920" cy="2285995"/>
            <a:chOff x="-1225052" y="1890450"/>
            <a:chExt cx="7733338" cy="2285995"/>
          </a:xfrm>
        </p:grpSpPr>
        <p:sp>
          <p:nvSpPr>
            <p:cNvPr id="130" name="Circular Arrow 129"/>
            <p:cNvSpPr/>
            <p:nvPr/>
          </p:nvSpPr>
          <p:spPr>
            <a:xfrm rot="21444754" flipH="1">
              <a:off x="-1225052" y="1890450"/>
              <a:ext cx="7733338" cy="2285995"/>
            </a:xfrm>
            <a:prstGeom prst="circularArrow">
              <a:avLst>
                <a:gd name="adj1" fmla="val 11463"/>
                <a:gd name="adj2" fmla="val 1146045"/>
                <a:gd name="adj3" fmla="val 18623722"/>
                <a:gd name="adj4" fmla="val 13663197"/>
                <a:gd name="adj5" fmla="val 1890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 rot="21397381">
              <a:off x="1637626" y="2209685"/>
              <a:ext cx="141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7. Merge PR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02807" y="5726605"/>
            <a:ext cx="2865155" cy="1113873"/>
            <a:chOff x="4237172" y="5667579"/>
            <a:chExt cx="2865155" cy="1113873"/>
          </a:xfrm>
        </p:grpSpPr>
        <p:sp>
          <p:nvSpPr>
            <p:cNvPr id="20" name="TextBox 19"/>
            <p:cNvSpPr txBox="1"/>
            <p:nvPr/>
          </p:nvSpPr>
          <p:spPr>
            <a:xfrm>
              <a:off x="6190868" y="6097864"/>
              <a:ext cx="627076" cy="2616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                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237172" y="5667579"/>
              <a:ext cx="2865155" cy="1113873"/>
              <a:chOff x="3918262" y="8558574"/>
              <a:chExt cx="2865155" cy="1113873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4913551" y="8903003"/>
                <a:ext cx="1869866" cy="769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    \</a:t>
                </a:r>
                <a:r>
                  <a:rPr lang="en-US" sz="1100" dirty="0" err="1"/>
                  <a:t>InTuneDocs</a:t>
                </a:r>
                <a:r>
                  <a:rPr lang="en-US" sz="1100" dirty="0"/>
                  <a:t> (mybranch)</a:t>
                </a:r>
              </a:p>
              <a:p>
                <a:r>
                  <a:rPr lang="en-US" sz="1100" dirty="0"/>
                  <a:t>     readme.md</a:t>
                </a:r>
              </a:p>
              <a:p>
                <a:r>
                  <a:rPr lang="en-US" sz="1100" dirty="0"/>
                  <a:t>     </a:t>
                </a:r>
                <a:br>
                  <a:rPr lang="en-US" sz="1100" dirty="0"/>
                </a:br>
                <a:r>
                  <a:rPr lang="en-US" sz="1100" dirty="0"/>
                  <a:t>      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918262" y="8558574"/>
                <a:ext cx="1061754" cy="1094947"/>
                <a:chOff x="3918262" y="8558574"/>
                <a:chExt cx="1061754" cy="1094947"/>
              </a:xfrm>
            </p:grpSpPr>
            <p:sp>
              <p:nvSpPr>
                <p:cNvPr id="279" name="TextBox 278"/>
                <p:cNvSpPr txBox="1"/>
                <p:nvPr/>
              </p:nvSpPr>
              <p:spPr>
                <a:xfrm>
                  <a:off x="3918262" y="8558574"/>
                  <a:ext cx="803261" cy="1077218"/>
                </a:xfrm>
                <a:prstGeom prst="rect">
                  <a:avLst/>
                </a:prstGeom>
                <a:noFill/>
                <a:ln w="25400">
                  <a:solidFill>
                    <a:srgbClr val="2E6CA4"/>
                  </a:solidFill>
                </a:ln>
              </p:spPr>
              <p:txBody>
                <a:bodyPr wrap="square" lIns="45720" tIns="0" rIns="0" bIns="0" rtlCol="0">
                  <a:spAutoFit/>
                </a:bodyPr>
                <a:lstStyle/>
                <a:p>
                  <a:r>
                    <a:rPr lang="en-US" sz="1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4. Checkout work branch </a:t>
                  </a:r>
                </a:p>
                <a:p>
                  <a:r>
                    <a:rPr lang="en-US" sz="1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a. edit, add, commit </a:t>
                  </a:r>
                  <a:br>
                    <a:rPr lang="en-US" sz="1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</a:br>
                  <a:r>
                    <a:rPr lang="en-US" sz="1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b. validate with local build, test</a:t>
                  </a:r>
                </a:p>
              </p:txBody>
            </p:sp>
            <p:sp>
              <p:nvSpPr>
                <p:cNvPr id="272" name="Right Brace 271"/>
                <p:cNvSpPr/>
                <p:nvPr/>
              </p:nvSpPr>
              <p:spPr>
                <a:xfrm rot="10800000">
                  <a:off x="4815956" y="8971253"/>
                  <a:ext cx="164060" cy="682268"/>
                </a:xfrm>
                <a:prstGeom prst="rightBrace">
                  <a:avLst>
                    <a:gd name="adj1" fmla="val 100289"/>
                    <a:gd name="adj2" fmla="val 50328"/>
                  </a:avLst>
                </a:prstGeom>
                <a:ln w="22225">
                  <a:solidFill>
                    <a:srgbClr val="2E6C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161362" y="6169649"/>
            <a:ext cx="948681" cy="562848"/>
            <a:chOff x="161362" y="6169649"/>
            <a:chExt cx="1651857" cy="562848"/>
          </a:xfrm>
        </p:grpSpPr>
        <p:sp>
          <p:nvSpPr>
            <p:cNvPr id="5" name="Rectangle 4"/>
            <p:cNvSpPr/>
            <p:nvPr/>
          </p:nvSpPr>
          <p:spPr>
            <a:xfrm>
              <a:off x="161362" y="6169649"/>
              <a:ext cx="1649509" cy="2221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 time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1363" y="6517115"/>
              <a:ext cx="1651856" cy="2153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Recurring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5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50" y="28229"/>
            <a:ext cx="10515600" cy="1325563"/>
          </a:xfrm>
        </p:spPr>
        <p:txBody>
          <a:bodyPr/>
          <a:lstStyle/>
          <a:p>
            <a:r>
              <a:rPr lang="en-US" dirty="0"/>
              <a:t>More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38" y="1089096"/>
            <a:ext cx="11919930" cy="5140254"/>
          </a:xfrm>
        </p:spPr>
        <p:txBody>
          <a:bodyPr>
            <a:noAutofit/>
          </a:bodyPr>
          <a:lstStyle/>
          <a:p>
            <a:r>
              <a:rPr lang="en-US" sz="1400" b="1" dirty="0"/>
              <a:t>Clone: </a:t>
            </a:r>
            <a:r>
              <a:rPr lang="en-US" sz="1400" dirty="0"/>
              <a:t>‘</a:t>
            </a:r>
            <a:r>
              <a:rPr lang="en-US" sz="1400" i="1" dirty="0"/>
              <a:t>git clone &lt;repo-URL&gt;</a:t>
            </a:r>
            <a:r>
              <a:rPr lang="en-US" sz="1400" dirty="0"/>
              <a:t>’, a meta command that creates a directory in your local file system, initializes a repo structure (/.git) in the directory, sets up the ‘origin’ remote, </a:t>
            </a:r>
            <a:r>
              <a:rPr lang="en-US" sz="1400" u="sng" dirty="0"/>
              <a:t>copies</a:t>
            </a:r>
            <a:r>
              <a:rPr lang="en-US" sz="1400" dirty="0"/>
              <a:t> the remote repository (ie: ‘origin’) into it, and does a checkout on the ‘master’ branch into your working directory</a:t>
            </a:r>
            <a:endParaRPr lang="en-US" sz="1400" b="1" dirty="0"/>
          </a:p>
          <a:p>
            <a:r>
              <a:rPr lang="en-US" sz="1400" b="1" dirty="0"/>
              <a:t>Working Directory [physical]</a:t>
            </a:r>
            <a:r>
              <a:rPr lang="en-US" sz="1400" dirty="0"/>
              <a:t>: the area in your local file system monitored by Git Bash, created by ‘</a:t>
            </a:r>
            <a:r>
              <a:rPr lang="en-US" sz="1400" i="1" dirty="0"/>
              <a:t>git clone</a:t>
            </a:r>
            <a:r>
              <a:rPr lang="en-US" sz="1400" dirty="0"/>
              <a:t>’, where you to make changes to the working branch</a:t>
            </a:r>
          </a:p>
          <a:p>
            <a:r>
              <a:rPr lang="en-US" sz="1400" b="1" dirty="0"/>
              <a:t>Working Branch [logical]</a:t>
            </a:r>
            <a:r>
              <a:rPr lang="en-US" sz="1400" dirty="0"/>
              <a:t>: the branch “checked out” into your working directory (via ‘</a:t>
            </a:r>
            <a:r>
              <a:rPr lang="en-US" sz="1400" i="1" dirty="0"/>
              <a:t>git checkout’</a:t>
            </a:r>
            <a:r>
              <a:rPr lang="en-US" sz="1400" dirty="0"/>
              <a:t>); ‘</a:t>
            </a:r>
            <a:r>
              <a:rPr lang="en-US" sz="1400" i="1" dirty="0"/>
              <a:t>git clone</a:t>
            </a:r>
            <a:r>
              <a:rPr lang="en-US" sz="1400" dirty="0"/>
              <a:t>’ does this on the ‘master’ branch</a:t>
            </a:r>
            <a:endParaRPr lang="en-US" sz="1400" b="1" dirty="0"/>
          </a:p>
          <a:p>
            <a:r>
              <a:rPr lang="en-US" sz="1400" b="1" dirty="0"/>
              <a:t>Remote:</a:t>
            </a:r>
            <a:r>
              <a:rPr lang="en-US" sz="1400" dirty="0"/>
              <a:t> a named connection (alias) between the ‘local’ repo and an ‘origin’/’upstream’ repo, which allows you to transfer data to/from each</a:t>
            </a:r>
            <a:endParaRPr lang="en-US" sz="1400" b="1" dirty="0"/>
          </a:p>
          <a:p>
            <a:r>
              <a:rPr lang="en-US" sz="1400" b="1" dirty="0"/>
              <a:t>Pull: </a:t>
            </a:r>
            <a:r>
              <a:rPr lang="en-US" sz="1400" dirty="0"/>
              <a:t>‘</a:t>
            </a:r>
            <a:r>
              <a:rPr lang="en-US" sz="1400" i="1" dirty="0"/>
              <a:t>git pull &lt;remote&gt; &lt;branch&gt;</a:t>
            </a:r>
            <a:r>
              <a:rPr lang="en-US" sz="1400" dirty="0"/>
              <a:t>’, is a </a:t>
            </a:r>
            <a:r>
              <a:rPr lang="en-US" sz="1400" b="1" dirty="0"/>
              <a:t>Fetch + Merge </a:t>
            </a:r>
            <a:r>
              <a:rPr lang="en-US" sz="1400" dirty="0"/>
              <a:t>meta command, that retrieves </a:t>
            </a:r>
            <a:r>
              <a:rPr lang="en-US" sz="1400" u="sng" dirty="0"/>
              <a:t>changes</a:t>
            </a:r>
            <a:r>
              <a:rPr lang="en-US" sz="1400" dirty="0"/>
              <a:t> from the branch of a remote repo, and applies (merges) them into the current working branch. For example, ‘g</a:t>
            </a:r>
            <a:r>
              <a:rPr lang="en-US" sz="1400" i="1" dirty="0"/>
              <a:t>it pull upstream master</a:t>
            </a:r>
            <a:r>
              <a:rPr lang="en-US" sz="1400" dirty="0"/>
              <a:t>’ will do the following: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b="1" dirty="0"/>
              <a:t>Fetch: </a:t>
            </a:r>
            <a:r>
              <a:rPr lang="en-US" sz="1200" dirty="0"/>
              <a:t>runs</a:t>
            </a:r>
            <a:r>
              <a:rPr lang="en-US" sz="1200" b="1" dirty="0"/>
              <a:t> </a:t>
            </a:r>
            <a:r>
              <a:rPr lang="en-US" sz="1200" i="1" dirty="0"/>
              <a:t>‘git fetch upstream master’</a:t>
            </a:r>
            <a:r>
              <a:rPr lang="en-US" sz="1200" b="1" dirty="0"/>
              <a:t> </a:t>
            </a:r>
            <a:r>
              <a:rPr lang="en-US" sz="1200" dirty="0"/>
              <a:t>to copy all changes from ‘upstream:master’, into your local repo (.git subdirectory, NOT the working directory)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b="1" dirty="0"/>
              <a:t>Merge: </a:t>
            </a:r>
            <a:r>
              <a:rPr lang="en-US" sz="1200" dirty="0"/>
              <a:t>runs </a:t>
            </a:r>
            <a:r>
              <a:rPr lang="en-US" sz="1200" b="1" dirty="0"/>
              <a:t>‘</a:t>
            </a:r>
            <a:r>
              <a:rPr lang="en-US" sz="1200" i="1" dirty="0"/>
              <a:t>git merge</a:t>
            </a:r>
            <a:r>
              <a:rPr lang="en-US" sz="1200" b="1" dirty="0"/>
              <a:t>’ </a:t>
            </a:r>
            <a:r>
              <a:rPr lang="en-US" sz="1200" dirty="0"/>
              <a:t>to merge the set of commits that resulted from the Fetch into your current working branch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b="1" dirty="0"/>
              <a:t>Note: </a:t>
            </a:r>
            <a:r>
              <a:rPr lang="en-US" sz="1200" dirty="0"/>
              <a:t>if the commits cannot be merged automatically by Git, it will result in a merge conflict</a:t>
            </a:r>
          </a:p>
          <a:p>
            <a:r>
              <a:rPr lang="en-US" sz="1400" b="1" dirty="0"/>
              <a:t>Merge Conflict: </a:t>
            </a:r>
            <a:r>
              <a:rPr lang="en-US" sz="1400" dirty="0"/>
              <a:t>the inability of Git to merge a set of commits into a branch; you are notified of the conflict, and Git will write conflict markers in the file(s) to indicate where the merge failed</a:t>
            </a:r>
            <a:endParaRPr lang="en-US" sz="1400" b="1" dirty="0"/>
          </a:p>
          <a:p>
            <a:r>
              <a:rPr lang="en-US" sz="1400" b="1" dirty="0"/>
              <a:t>Checkout: </a:t>
            </a:r>
            <a:r>
              <a:rPr lang="en-US" sz="1400" dirty="0"/>
              <a:t>the way you copy a branch out of your local repo, into your working directory; aka working branch. Conversely, you must first have a clean working branch, on which all changes have been committed back into your local repo, before you do a checkout</a:t>
            </a:r>
            <a:endParaRPr lang="en-US" sz="1400" b="1" dirty="0"/>
          </a:p>
          <a:p>
            <a:r>
              <a:rPr lang="en-US" sz="1400" b="1" dirty="0"/>
              <a:t>Pull Request (PR)</a:t>
            </a:r>
            <a:r>
              <a:rPr lang="en-US" sz="1400" dirty="0"/>
              <a:t>: a way of bundling the commits on branch, and requesting they be pulled from one branch (typically in “origin”) and merged into the target branch (typically in “upstream”). A Pull Request essentially breaks the Pull process into 2 steps, by queueing the operation and delaying the Merge</a:t>
            </a:r>
          </a:p>
          <a:p>
            <a:r>
              <a:rPr lang="en-US" sz="1400" b="1" dirty="0"/>
              <a:t>Push</a:t>
            </a:r>
            <a:r>
              <a:rPr lang="en-US" sz="1400" dirty="0"/>
              <a:t>: ‘g</a:t>
            </a:r>
            <a:r>
              <a:rPr lang="en-US" sz="1400" i="1" dirty="0"/>
              <a:t>it push &lt;remote&gt; &lt;branch&gt;</a:t>
            </a:r>
            <a:r>
              <a:rPr lang="en-US" sz="1400" dirty="0"/>
              <a:t>’, like the opposite of pull, it pushes the </a:t>
            </a:r>
            <a:r>
              <a:rPr lang="en-US" sz="1400" u="sng" dirty="0"/>
              <a:t>updates</a:t>
            </a:r>
            <a:r>
              <a:rPr lang="en-US" sz="1400" dirty="0"/>
              <a:t> from your working branch, into the remote branch. If a Pull Request is open on the remote branch, it will update the pull request as well. In our case, that means triggering validation and staging each time you do a Push.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b="1" dirty="0"/>
              <a:t>Note</a:t>
            </a:r>
            <a:r>
              <a:rPr lang="en-US" sz="1200" dirty="0"/>
              <a:t>: this implies you have write perms, and normally you push to your “origin” repo. You can’t push to a remote branch on which you don’t have write perms.</a:t>
            </a:r>
            <a:endParaRPr lang="en-US" sz="1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080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-73025"/>
            <a:ext cx="10515600" cy="1325563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49" y="949324"/>
            <a:ext cx="11229975" cy="56419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Git/Github ramp up</a:t>
            </a:r>
          </a:p>
          <a:p>
            <a:pPr lvl="1"/>
            <a:r>
              <a:rPr lang="en-US" u="sng" dirty="0">
                <a:hlinkClick r:id="rId2"/>
              </a:rPr>
              <a:t>Learn Git Code Academy course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(approx. 2 hours)</a:t>
            </a:r>
          </a:p>
          <a:p>
            <a:pPr lvl="1"/>
            <a:r>
              <a:rPr lang="en-US" dirty="0" err="1"/>
              <a:t>Pluralsight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Try Git free course</a:t>
            </a:r>
            <a:endParaRPr lang="en-US" dirty="0"/>
          </a:p>
          <a:p>
            <a:pPr lvl="1"/>
            <a:r>
              <a:rPr lang="en-US" dirty="0"/>
              <a:t>Github.com </a:t>
            </a:r>
            <a:r>
              <a:rPr lang="en-US" dirty="0">
                <a:hlinkClick r:id="rId4"/>
              </a:rPr>
              <a:t>Good Resources for Learning Git and GitHub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GitGuys.com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Pro Git e-book</a:t>
            </a:r>
            <a:endParaRPr lang="en-US" dirty="0"/>
          </a:p>
          <a:p>
            <a:r>
              <a:rPr lang="en-US" dirty="0"/>
              <a:t>Setup/</a:t>
            </a:r>
            <a:r>
              <a:rPr lang="en-US" dirty="0" err="1"/>
              <a:t>config</a:t>
            </a:r>
            <a:r>
              <a:rPr lang="en-US" dirty="0"/>
              <a:t> resources</a:t>
            </a:r>
          </a:p>
          <a:p>
            <a:pPr lvl="1"/>
            <a:r>
              <a:rPr lang="en-US" dirty="0"/>
              <a:t>Github.com/Microsoft </a:t>
            </a:r>
            <a:r>
              <a:rPr lang="en-US" dirty="0">
                <a:hlinkClick r:id="rId7"/>
              </a:rPr>
              <a:t>Open Source Hub</a:t>
            </a:r>
            <a:r>
              <a:rPr lang="en-US" dirty="0"/>
              <a:t> for governance (associating MSFT/</a:t>
            </a:r>
            <a:r>
              <a:rPr lang="en-US" dirty="0" err="1"/>
              <a:t>Github</a:t>
            </a:r>
            <a:r>
              <a:rPr lang="en-US" dirty="0"/>
              <a:t> accounts, repos, perms, etc.)</a:t>
            </a:r>
          </a:p>
          <a:p>
            <a:pPr lvl="1"/>
            <a:r>
              <a:rPr lang="en-US" dirty="0"/>
              <a:t>OPS </a:t>
            </a:r>
            <a:r>
              <a:rPr lang="en-US" dirty="0">
                <a:hlinkClick r:id="rId8"/>
              </a:rPr>
              <a:t>documentation</a:t>
            </a:r>
            <a:endParaRPr lang="en-US" dirty="0"/>
          </a:p>
          <a:p>
            <a:pPr lvl="1"/>
            <a:r>
              <a:rPr lang="en-US" dirty="0"/>
              <a:t>From ACOM</a:t>
            </a:r>
          </a:p>
          <a:p>
            <a:pPr lvl="2"/>
            <a:r>
              <a:rPr lang="en-US" dirty="0"/>
              <a:t>ACOM Contributor’s Guide: </a:t>
            </a:r>
            <a:r>
              <a:rPr lang="en-US" dirty="0">
                <a:hlinkClick r:id="rId9"/>
              </a:rPr>
              <a:t>Authoring articles: tools, processes, guidance</a:t>
            </a:r>
            <a:r>
              <a:rPr lang="en-US" dirty="0"/>
              <a:t>, first 2 bullets</a:t>
            </a:r>
          </a:p>
          <a:p>
            <a:pPr lvl="2"/>
            <a:r>
              <a:rPr lang="en-US" dirty="0"/>
              <a:t>Aquent training: </a:t>
            </a:r>
            <a:r>
              <a:rPr lang="en-US" dirty="0">
                <a:hlinkClick r:id="rId10"/>
              </a:rPr>
              <a:t>Cheat Sheets </a:t>
            </a:r>
            <a:endParaRPr lang="en-US" dirty="0"/>
          </a:p>
          <a:p>
            <a:pPr lvl="2"/>
            <a:r>
              <a:rPr lang="en-US" dirty="0"/>
              <a:t>ACOM </a:t>
            </a:r>
            <a:r>
              <a:rPr lang="en-US" dirty="0">
                <a:hlinkClick r:id="rId11"/>
              </a:rPr>
              <a:t>Guidance Wiki</a:t>
            </a:r>
            <a:endParaRPr lang="en-US" dirty="0"/>
          </a:p>
          <a:p>
            <a:pPr lvl="2"/>
            <a:r>
              <a:rPr lang="en-US" dirty="0">
                <a:hlinkClick r:id="rId12"/>
              </a:rPr>
              <a:t>Various getting started and cheat sheet articles </a:t>
            </a:r>
            <a:r>
              <a:rPr lang="en-US" dirty="0"/>
              <a:t>compiled by ACOM engineering</a:t>
            </a:r>
          </a:p>
          <a:p>
            <a:pPr lvl="1"/>
            <a:r>
              <a:rPr lang="en-US" dirty="0"/>
              <a:t>Cache your Git account credentials locally: </a:t>
            </a:r>
            <a:r>
              <a:rPr lang="en-US" dirty="0">
                <a:hlinkClick r:id="rId13"/>
              </a:rPr>
              <a:t>Git Credential Manager for Windows</a:t>
            </a:r>
            <a:endParaRPr lang="en-US" dirty="0"/>
          </a:p>
          <a:p>
            <a:pPr lvl="2"/>
            <a:r>
              <a:rPr lang="en-US" dirty="0"/>
              <a:t>Supports MFA for Github and VSTS; Replaces </a:t>
            </a:r>
            <a:r>
              <a:rPr lang="en-US" dirty="0">
                <a:hlinkClick r:id="rId14"/>
              </a:rPr>
              <a:t>http://gitcredentialstore.codeplex.com/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Visual Studio Integration</a:t>
            </a:r>
          </a:p>
          <a:p>
            <a:pPr lvl="2"/>
            <a:r>
              <a:rPr lang="en-US" dirty="0">
                <a:hlinkClick r:id="rId15"/>
              </a:rPr>
              <a:t>Channel 9: Using Git in Visual Studio</a:t>
            </a:r>
            <a:endParaRPr lang="en-US" dirty="0"/>
          </a:p>
          <a:p>
            <a:pPr lvl="2"/>
            <a:r>
              <a:rPr lang="en-US" dirty="0">
                <a:hlinkClick r:id="rId16"/>
              </a:rPr>
              <a:t>MSDN: Use Visual Studio and Team Foundation Server with Git</a:t>
            </a:r>
            <a:endParaRPr lang="en-US" dirty="0"/>
          </a:p>
          <a:p>
            <a:pPr lvl="2"/>
            <a:r>
              <a:rPr lang="en-US" dirty="0">
                <a:hlinkClick r:id="rId17"/>
              </a:rPr>
              <a:t>Using Git with Visual Studio and TFS</a:t>
            </a:r>
            <a:endParaRPr lang="en-US" dirty="0"/>
          </a:p>
          <a:p>
            <a:r>
              <a:rPr lang="en-US" dirty="0"/>
              <a:t>Writing</a:t>
            </a:r>
          </a:p>
          <a:p>
            <a:pPr lvl="1"/>
            <a:r>
              <a:rPr lang="en-US" dirty="0">
                <a:hlinkClick r:id="rId18"/>
              </a:rPr>
              <a:t>ATOM</a:t>
            </a:r>
            <a:r>
              <a:rPr lang="en-US" dirty="0"/>
              <a:t> Markdown editor</a:t>
            </a:r>
          </a:p>
          <a:p>
            <a:pPr lvl="1"/>
            <a:r>
              <a:rPr lang="en-US" dirty="0">
                <a:hlinkClick r:id="rId19"/>
              </a:rPr>
              <a:t>VS Code Markdown Editor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0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202" y="0"/>
            <a:ext cx="7563682" cy="7582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16" y="0"/>
            <a:ext cx="4956544" cy="1325563"/>
          </a:xfrm>
        </p:spPr>
        <p:txBody>
          <a:bodyPr/>
          <a:lstStyle/>
          <a:p>
            <a:r>
              <a:rPr lang="en-US" dirty="0"/>
              <a:t>Local repo </a:t>
            </a:r>
            <a:br>
              <a:rPr lang="en-US" dirty="0"/>
            </a:br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4229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A1EEA931BC548AFB3800CEB7DB756" ma:contentTypeVersion="3" ma:contentTypeDescription="Create a new document." ma:contentTypeScope="" ma:versionID="2ea3676d00fdf336d3c853267ad3275f">
  <xsd:schema xmlns:xsd="http://www.w3.org/2001/XMLSchema" xmlns:xs="http://www.w3.org/2001/XMLSchema" xmlns:p="http://schemas.microsoft.com/office/2006/metadata/properties" xmlns:ns2="fd583788-1b29-40e4-99dd-87a2449ecce0" targetNamespace="http://schemas.microsoft.com/office/2006/metadata/properties" ma:root="true" ma:fieldsID="9f316d607597b889d3c04330faa47874" ns2:_="">
    <xsd:import namespace="fd583788-1b29-40e4-99dd-87a2449ecce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83788-1b29-40e4-99dd-87a2449ecc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1E2738-A807-4741-997F-723CA829345E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d583788-1b29-40e4-99dd-87a2449ecce0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3D44969-EE54-4A66-9937-99501F7239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583788-1b29-40e4-99dd-87a2449ecc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748A26-6C51-49F8-94C6-9A42136A2E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10771</TotalTime>
  <Words>1443</Words>
  <Application>Microsoft Office PowerPoint</Application>
  <PresentationFormat>Widescreen</PresentationFormat>
  <Paragraphs>128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OPS Git/Github Overview</vt:lpstr>
      <vt:lpstr>Concepts and Terminology</vt:lpstr>
      <vt:lpstr>The GitHub + OPS watershed</vt:lpstr>
      <vt:lpstr>OPS workflow</vt:lpstr>
      <vt:lpstr>PowerPoint Presentation</vt:lpstr>
      <vt:lpstr>More Terminology</vt:lpstr>
      <vt:lpstr>Resources</vt:lpstr>
      <vt:lpstr>Local repo 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Github</dc:title>
  <dc:creator>Bryan Lamos</dc:creator>
  <cp:lastModifiedBy>Liza Poggemeyer</cp:lastModifiedBy>
  <cp:revision>392</cp:revision>
  <dcterms:created xsi:type="dcterms:W3CDTF">2016-01-22T20:01:24Z</dcterms:created>
  <dcterms:modified xsi:type="dcterms:W3CDTF">2016-06-10T23:10:35Z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0x010100E17A1EEA931BC548AFB3800CEB7DB756</vt:lpwstr>
  </property>
</Properties>
</file>