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17" r:id="rId2"/>
  </p:sldMasterIdLst>
  <p:notesMasterIdLst>
    <p:notesMasterId r:id="rId40"/>
  </p:notesMasterIdLst>
  <p:handoutMasterIdLst>
    <p:handoutMasterId r:id="rId41"/>
  </p:handoutMasterIdLst>
  <p:sldIdLst>
    <p:sldId id="256" r:id="rId3"/>
    <p:sldId id="346" r:id="rId4"/>
    <p:sldId id="349" r:id="rId5"/>
    <p:sldId id="345" r:id="rId6"/>
    <p:sldId id="341" r:id="rId7"/>
    <p:sldId id="275" r:id="rId8"/>
    <p:sldId id="342" r:id="rId9"/>
    <p:sldId id="263" r:id="rId10"/>
    <p:sldId id="332" r:id="rId11"/>
    <p:sldId id="333" r:id="rId12"/>
    <p:sldId id="265" r:id="rId13"/>
    <p:sldId id="266" r:id="rId14"/>
    <p:sldId id="329" r:id="rId15"/>
    <p:sldId id="336" r:id="rId16"/>
    <p:sldId id="343" r:id="rId17"/>
    <p:sldId id="348" r:id="rId18"/>
    <p:sldId id="271" r:id="rId19"/>
    <p:sldId id="270" r:id="rId20"/>
    <p:sldId id="311" r:id="rId21"/>
    <p:sldId id="301" r:id="rId22"/>
    <p:sldId id="300" r:id="rId23"/>
    <p:sldId id="334" r:id="rId24"/>
    <p:sldId id="302" r:id="rId25"/>
    <p:sldId id="294" r:id="rId26"/>
    <p:sldId id="347" r:id="rId27"/>
    <p:sldId id="344" r:id="rId28"/>
    <p:sldId id="312" r:id="rId29"/>
    <p:sldId id="298" r:id="rId30"/>
    <p:sldId id="299" r:id="rId31"/>
    <p:sldId id="350" r:id="rId32"/>
    <p:sldId id="351" r:id="rId33"/>
    <p:sldId id="352" r:id="rId34"/>
    <p:sldId id="335" r:id="rId35"/>
    <p:sldId id="304" r:id="rId36"/>
    <p:sldId id="353" r:id="rId37"/>
    <p:sldId id="315" r:id="rId38"/>
    <p:sldId id="316" r:id="rId39"/>
  </p:sldIdLst>
  <p:sldSz cx="9144000" cy="6858000" type="screen4x3"/>
  <p:notesSz cx="7010400" cy="9296400"/>
  <p:defaultTextStyle>
    <a:defPPr>
      <a:defRPr lang="en-US"/>
    </a:defPPr>
    <a:lvl1pPr algn="l" rtl="0" eaLnBrk="0" fontAlgn="base" hangingPunct="0">
      <a:spcBef>
        <a:spcPct val="0"/>
      </a:spcBef>
      <a:spcAft>
        <a:spcPct val="0"/>
      </a:spcAft>
      <a:defRPr sz="32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366CC"/>
    <a:srgbClr val="FF0000"/>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7" autoAdjust="0"/>
    <p:restoredTop sz="77047" autoAdjust="0"/>
  </p:normalViewPr>
  <p:slideViewPr>
    <p:cSldViewPr>
      <p:cViewPr>
        <p:scale>
          <a:sx n="95" d="100"/>
          <a:sy n="95" d="100"/>
        </p:scale>
        <p:origin x="-2094" y="-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92" d="100"/>
          <a:sy n="92" d="100"/>
        </p:scale>
        <p:origin x="-276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122883" name="Rectangle 3"/>
          <p:cNvSpPr>
            <a:spLocks noGrp="1" noChangeArrowheads="1"/>
          </p:cNvSpPr>
          <p:nvPr>
            <p:ph type="dt" sz="quarter"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122884" name="Rectangle 4"/>
          <p:cNvSpPr>
            <a:spLocks noGrp="1" noChangeArrowheads="1"/>
          </p:cNvSpPr>
          <p:nvPr>
            <p:ph type="ftr" sz="quarter" idx="2"/>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122885" name="Rectangle 5"/>
          <p:cNvSpPr>
            <a:spLocks noGrp="1" noChangeArrowheads="1"/>
          </p:cNvSpPr>
          <p:nvPr>
            <p:ph type="sldNum" sz="quarter" idx="3"/>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8EE40D43-121A-461B-A497-FF7BCF5130BA}" type="slidenum">
              <a:rPr lang="en-US"/>
              <a:pPr>
                <a:defRPr/>
              </a:pPr>
              <a:t>‹#›</a:t>
            </a:fld>
            <a:endParaRPr lang="en-US"/>
          </a:p>
        </p:txBody>
      </p:sp>
    </p:spTree>
    <p:extLst>
      <p:ext uri="{BB962C8B-B14F-4D97-AF65-F5344CB8AC3E}">
        <p14:creationId xmlns:p14="http://schemas.microsoft.com/office/powerpoint/2010/main" val="230538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50179" name="Rectangle 3"/>
          <p:cNvSpPr>
            <a:spLocks noGrp="1" noChangeArrowheads="1"/>
          </p:cNvSpPr>
          <p:nvPr>
            <p:ph type="dt"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50183" name="Rectangle 7"/>
          <p:cNvSpPr>
            <a:spLocks noGrp="1" noChangeArrowheads="1"/>
          </p:cNvSpPr>
          <p:nvPr>
            <p:ph type="sldNum" sz="quarter" idx="5"/>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830CA94B-07F4-4D20-9210-642FCCE63F46}" type="slidenum">
              <a:rPr lang="en-US"/>
              <a:pPr>
                <a:defRPr/>
              </a:pPr>
              <a:t>‹#›</a:t>
            </a:fld>
            <a:endParaRPr lang="en-US"/>
          </a:p>
        </p:txBody>
      </p:sp>
    </p:spTree>
    <p:extLst>
      <p:ext uri="{BB962C8B-B14F-4D97-AF65-F5344CB8AC3E}">
        <p14:creationId xmlns:p14="http://schemas.microsoft.com/office/powerpoint/2010/main" val="21233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A177E99-F26A-41D7-840E-F58191BD6410}" type="slidenum">
              <a:rPr lang="en-US" smtClean="0"/>
              <a:pPr/>
              <a:t>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26E62CB-9D19-4DB5-A06D-720832113D63}" type="slidenum">
              <a:rPr lang="en-US" smtClean="0"/>
              <a:pPr/>
              <a:t>18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B85AD0E-4AAD-4CC3-80D9-00B50B2FAB78}" type="slidenum">
              <a:rPr lang="en-US" smtClean="0"/>
              <a:pPr/>
              <a:t>19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2477E8-CD26-4C3A-BF9C-9315F39D4051}" type="slidenum">
              <a:rPr lang="en-US" smtClean="0"/>
              <a:pPr/>
              <a:t>20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3EC2D09-D7C1-489C-BE4F-EDF695AA15F1}" type="slidenum">
              <a:rPr lang="en-US" smtClean="0"/>
              <a:pPr/>
              <a:t>21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933485E-0766-4B00-8528-D1C552A86B8D}" type="slidenum">
              <a:rPr lang="en-US" smtClean="0"/>
              <a:pPr/>
              <a:t>23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FC5DE0A-D227-42E2-A888-893762B26288}" type="slidenum">
              <a:rPr lang="en-US" smtClean="0"/>
              <a:pPr/>
              <a:t>24</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B9F88AF-1889-4828-B760-44BE464F043B}" type="slidenum">
              <a:rPr lang="en-US" smtClean="0"/>
              <a:pPr/>
              <a:t>27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BED7500-A0EC-4601-9565-96F189686B38}" type="slidenum">
              <a:rPr lang="en-US" smtClean="0"/>
              <a:pPr/>
              <a:t>28</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5E16102-E511-45BC-9328-48DE69A99534}" type="slidenum">
              <a:rPr lang="en-US" smtClean="0"/>
              <a:pPr/>
              <a:t>29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5E16102-E511-45BC-9328-48DE69A99534}" type="slidenum">
              <a:rPr lang="en-US" smtClean="0"/>
              <a:pPr/>
              <a:t>30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7DD2EDA-A7D6-4DBA-9AA0-71404C4730A4}" type="slidenum">
              <a:rPr lang="en-US" smtClean="0"/>
              <a:pPr/>
              <a:t>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5E16102-E511-45BC-9328-48DE69A99534}" type="slidenum">
              <a:rPr lang="en-US" smtClean="0"/>
              <a:pPr/>
              <a:t>31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5E16102-E511-45BC-9328-48DE69A99534}" type="slidenum">
              <a:rPr lang="en-US" smtClean="0"/>
              <a:pPr/>
              <a:t>32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D950374-850F-4784-B830-58F9EBC02B27}" type="slidenum">
              <a:rPr lang="en-US" smtClean="0"/>
              <a:pPr/>
              <a:t>34</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D950374-850F-4784-B830-58F9EBC02B27}" type="slidenum">
              <a:rPr lang="en-US" smtClean="0"/>
              <a:pPr/>
              <a:t>35</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29CBA55-AB2F-4794-BC42-82EBF8935389}" type="slidenum">
              <a:rPr lang="en-US" smtClean="0"/>
              <a:pPr/>
              <a:t>36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79FFFE3-30DA-4146-80B8-AADD7037529F}" type="slidenum">
              <a:rPr lang="en-US" smtClean="0"/>
              <a:pPr/>
              <a:t>37</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7DD2EDA-A7D6-4DBA-9AA0-71404C4730A4}" type="slidenum">
              <a:rPr lang="en-US" smtClean="0"/>
              <a:pPr/>
              <a:t>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mtClean="0"/>
              <a:t>http://www.selectagents.gov/FAQ_General.html#sec1q3</a:t>
            </a:r>
          </a:p>
          <a:p>
            <a:endParaRPr lang="en-US" smtClean="0"/>
          </a:p>
          <a:p>
            <a:r>
              <a:rPr lang="en-US" smtClean="0"/>
              <a:t>http://www.selectagents.gov/resources/42_cfr_73_final_rule.pdf</a:t>
            </a:r>
          </a:p>
        </p:txBody>
      </p:sp>
      <p:sp>
        <p:nvSpPr>
          <p:cNvPr id="50180" name="Slide Number Placeholder 3"/>
          <p:cNvSpPr>
            <a:spLocks noGrp="1"/>
          </p:cNvSpPr>
          <p:nvPr>
            <p:ph type="sldNum" sz="quarter" idx="5"/>
          </p:nvPr>
        </p:nvSpPr>
        <p:spPr>
          <a:noFill/>
        </p:spPr>
        <p:txBody>
          <a:bodyPr/>
          <a:lstStyle/>
          <a:p>
            <a:fld id="{109D8627-9882-44E8-818D-580DDD88EB65}"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56697-B453-4EB3-A8C6-60591C036749}" type="slidenum">
              <a:rPr lang="en-US" smtClean="0"/>
              <a:pPr/>
              <a:t>6</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t>http://www.selectagents.gov/Regulations.html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40BFB51-0309-4553-9BC7-1258EBB75761}" type="slidenum">
              <a:rPr lang="en-US" smtClean="0"/>
              <a:pPr/>
              <a:t>8</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D5960AE-6C51-4074-8CCB-B84054C7A856}" type="slidenum">
              <a:rPr lang="en-US" smtClean="0"/>
              <a:pPr/>
              <a:t>11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D215928-0727-4163-838C-DE514CDC4B9C}" type="slidenum">
              <a:rPr lang="en-US" smtClean="0"/>
              <a:pPr/>
              <a:t>12</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97E6F12-ADE1-4C91-B6B8-47D4675EA7BB}" type="slidenum">
              <a:rPr lang="en-US" smtClean="0"/>
              <a:pPr/>
              <a:t>17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2"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pPr>
                <a:defRPr/>
              </a:pPr>
              <a:endParaRPr lang="en-US"/>
            </a:p>
          </p:txBody>
        </p:sp>
        <p:sp>
          <p:nvSpPr>
            <p:cNvPr id="13"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pPr>
                <a:defRPr/>
              </a:pPr>
              <a:endParaRPr lang="en-US"/>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5"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pPr>
                <a:defRPr/>
              </a:pPr>
              <a:endParaRPr lang="en-US"/>
            </a:p>
          </p:txBody>
        </p:sp>
        <p:sp>
          <p:nvSpPr>
            <p:cNvPr id="16"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pPr>
                <a:defRPr/>
              </a:pPr>
              <a:endParaRPr 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pPr>
                <a:defRPr/>
              </a:pPr>
              <a:endParaRPr 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pPr>
                <a:defRPr/>
              </a:pPr>
              <a:endParaRPr 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pPr>
                <a:defRPr/>
              </a:pPr>
              <a:endParaRPr 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pPr>
                  <a:defRPr/>
                </a:pPr>
                <a:endParaRPr 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pPr>
                  <a:defRPr/>
                </a:pPr>
                <a:endParaRPr 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pPr>
                  <a:defRPr/>
                </a:pPr>
                <a:endParaRPr 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pPr>
                  <a:defRPr/>
                </a:pPr>
                <a:endParaRPr 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pPr>
                  <a:defRPr/>
                </a:pPr>
                <a:endParaRPr 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pPr>
                <a:defRPr/>
              </a:pPr>
              <a:endParaRPr 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pPr>
                <a:defRPr/>
              </a:pPr>
              <a:endParaRPr lang="en-US"/>
            </a:p>
          </p:txBody>
        </p:sp>
      </p:grpSp>
      <p:sp>
        <p:nvSpPr>
          <p:cNvPr id="5159"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16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solidFill>
                  <a:srgbClr val="FFFF66"/>
                </a:solidFill>
              </a:defRPr>
            </a:lvl1pPr>
          </a:lstStyle>
          <a:p>
            <a:r>
              <a:rPr lang="en-US"/>
              <a:t>Click to edit Master subtitle style</a:t>
            </a:r>
          </a:p>
        </p:txBody>
      </p:sp>
      <p:sp>
        <p:nvSpPr>
          <p:cNvPr id="41" name="Rectangle 41"/>
          <p:cNvSpPr>
            <a:spLocks noGrp="1" noChangeArrowheads="1"/>
          </p:cNvSpPr>
          <p:nvPr>
            <p:ph type="dt" sz="quarter" idx="10"/>
          </p:nvPr>
        </p:nvSpPr>
        <p:spPr/>
        <p:txBody>
          <a:bodyPr/>
          <a:lstStyle>
            <a:lvl1pPr>
              <a:defRPr/>
            </a:lvl1pPr>
          </a:lstStyle>
          <a:p>
            <a:pPr>
              <a:defRPr/>
            </a:pPr>
            <a:endParaRPr lang="en-US"/>
          </a:p>
        </p:txBody>
      </p:sp>
      <p:sp>
        <p:nvSpPr>
          <p:cNvPr id="42" name="Rectangle 42"/>
          <p:cNvSpPr>
            <a:spLocks noGrp="1" noChangeArrowheads="1"/>
          </p:cNvSpPr>
          <p:nvPr>
            <p:ph type="ftr" sz="quarter" idx="11"/>
          </p:nvPr>
        </p:nvSpPr>
        <p:spPr/>
        <p:txBody>
          <a:bodyPr/>
          <a:lstStyle>
            <a:lvl1pPr>
              <a:defRPr/>
            </a:lvl1pPr>
          </a:lstStyle>
          <a:p>
            <a:pPr>
              <a:defRPr/>
            </a:pPr>
            <a:endParaRPr lang="en-US"/>
          </a:p>
        </p:txBody>
      </p:sp>
      <p:sp>
        <p:nvSpPr>
          <p:cNvPr id="43" name="Rectangle 43"/>
          <p:cNvSpPr>
            <a:spLocks noGrp="1" noChangeArrowheads="1"/>
          </p:cNvSpPr>
          <p:nvPr>
            <p:ph type="sldNum" sz="quarter" idx="12"/>
          </p:nvPr>
        </p:nvSpPr>
        <p:spPr/>
        <p:txBody>
          <a:bodyPr/>
          <a:lstStyle>
            <a:lvl1pPr>
              <a:defRPr/>
            </a:lvl1pPr>
          </a:lstStyle>
          <a:p>
            <a:pPr>
              <a:defRPr/>
            </a:pPr>
            <a:fld id="{4710E7AF-5DA9-4E03-99CB-D844337022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pPr>
              <a:defRPr/>
            </a:pPr>
            <a:fld id="{9380C845-EC4E-4E90-AB72-68F737C9B4C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pPr>
              <a:defRPr/>
            </a:pPr>
            <a:fld id="{B374A26D-84E5-49EB-8AC5-DF0E1492A09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E7CFE67-675B-458B-AA59-4324E089C3B3}"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F350F21-FE96-49C7-A356-FB77723647FC}"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88F9792-9727-4B67-BB98-1DBE2A926E80}"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AF4A944-A03C-41EA-93F0-1F66C4FD101E}"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4B4FBF22-A790-41D6-A0B3-510B020C961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E67A2B6-D270-439C-9E27-0C50B6EA1FD4}"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7099B990-1951-43E5-9773-F8393B027258}"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A6D2B76-DC4B-4A55-9B29-7F424CEB70B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pPr>
              <a:defRPr/>
            </a:pPr>
            <a:fld id="{612F0284-7A34-42E9-91D2-9F60CB050658}"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84F2C6A-9065-413F-926A-E23ED955FE42}"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FE5DEC7-C96A-4394-ADB5-520BDFCCE65B}"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0CDEE8C-40EE-4BE8-8E26-E6F2E40D44CB}"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19200" y="1143000"/>
            <a:ext cx="6781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6B3301-D1ED-4101-A8E1-9B7B0520A550}"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pPr>
              <a:defRPr/>
            </a:pPr>
            <a:fld id="{3A2CFF20-0522-4CE6-BF06-749F8E6B60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p>
        </p:txBody>
      </p:sp>
      <p:sp>
        <p:nvSpPr>
          <p:cNvPr id="6" name="Rectangle 41"/>
          <p:cNvSpPr>
            <a:spLocks noGrp="1" noChangeArrowheads="1"/>
          </p:cNvSpPr>
          <p:nvPr>
            <p:ph type="ftr" sz="quarter" idx="11"/>
          </p:nvPr>
        </p:nvSpPr>
        <p:spPr>
          <a:ln/>
        </p:spPr>
        <p:txBody>
          <a:bodyPr/>
          <a:lstStyle>
            <a:lvl1pPr>
              <a:defRPr/>
            </a:lvl1pPr>
          </a:lstStyle>
          <a:p>
            <a:pPr>
              <a:defRPr/>
            </a:pPr>
            <a:endParaRPr lang="en-US"/>
          </a:p>
        </p:txBody>
      </p:sp>
      <p:sp>
        <p:nvSpPr>
          <p:cNvPr id="7" name="Rectangle 42"/>
          <p:cNvSpPr>
            <a:spLocks noGrp="1" noChangeArrowheads="1"/>
          </p:cNvSpPr>
          <p:nvPr>
            <p:ph type="sldNum" sz="quarter" idx="12"/>
          </p:nvPr>
        </p:nvSpPr>
        <p:spPr>
          <a:ln/>
        </p:spPr>
        <p:txBody>
          <a:bodyPr/>
          <a:lstStyle>
            <a:lvl1pPr>
              <a:defRPr/>
            </a:lvl1pPr>
          </a:lstStyle>
          <a:p>
            <a:pPr>
              <a:defRPr/>
            </a:pPr>
            <a:fld id="{64CA3547-BA00-42EA-9B90-624C56C903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p>
        </p:txBody>
      </p:sp>
      <p:sp>
        <p:nvSpPr>
          <p:cNvPr id="8" name="Rectangle 41"/>
          <p:cNvSpPr>
            <a:spLocks noGrp="1" noChangeArrowheads="1"/>
          </p:cNvSpPr>
          <p:nvPr>
            <p:ph type="ftr" sz="quarter" idx="11"/>
          </p:nvPr>
        </p:nvSpPr>
        <p:spPr>
          <a:ln/>
        </p:spPr>
        <p:txBody>
          <a:bodyPr/>
          <a:lstStyle>
            <a:lvl1pPr>
              <a:defRPr/>
            </a:lvl1pPr>
          </a:lstStyle>
          <a:p>
            <a:pPr>
              <a:defRPr/>
            </a:pPr>
            <a:endParaRPr lang="en-US"/>
          </a:p>
        </p:txBody>
      </p:sp>
      <p:sp>
        <p:nvSpPr>
          <p:cNvPr id="9" name="Rectangle 42"/>
          <p:cNvSpPr>
            <a:spLocks noGrp="1" noChangeArrowheads="1"/>
          </p:cNvSpPr>
          <p:nvPr>
            <p:ph type="sldNum" sz="quarter" idx="12"/>
          </p:nvPr>
        </p:nvSpPr>
        <p:spPr>
          <a:ln/>
        </p:spPr>
        <p:txBody>
          <a:bodyPr/>
          <a:lstStyle>
            <a:lvl1pPr>
              <a:defRPr/>
            </a:lvl1pPr>
          </a:lstStyle>
          <a:p>
            <a:pPr>
              <a:defRPr/>
            </a:pPr>
            <a:fld id="{6A3EF338-3907-44F1-BFCF-7246DFF30E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p>
        </p:txBody>
      </p:sp>
      <p:sp>
        <p:nvSpPr>
          <p:cNvPr id="4" name="Rectangle 41"/>
          <p:cNvSpPr>
            <a:spLocks noGrp="1" noChangeArrowheads="1"/>
          </p:cNvSpPr>
          <p:nvPr>
            <p:ph type="ftr" sz="quarter" idx="11"/>
          </p:nvPr>
        </p:nvSpPr>
        <p:spPr>
          <a:ln/>
        </p:spPr>
        <p:txBody>
          <a:bodyPr/>
          <a:lstStyle>
            <a:lvl1pPr>
              <a:defRPr/>
            </a:lvl1pPr>
          </a:lstStyle>
          <a:p>
            <a:pPr>
              <a:defRPr/>
            </a:pPr>
            <a:endParaRPr lang="en-US"/>
          </a:p>
        </p:txBody>
      </p:sp>
      <p:sp>
        <p:nvSpPr>
          <p:cNvPr id="5" name="Rectangle 42"/>
          <p:cNvSpPr>
            <a:spLocks noGrp="1" noChangeArrowheads="1"/>
          </p:cNvSpPr>
          <p:nvPr>
            <p:ph type="sldNum" sz="quarter" idx="12"/>
          </p:nvPr>
        </p:nvSpPr>
        <p:spPr>
          <a:ln/>
        </p:spPr>
        <p:txBody>
          <a:bodyPr/>
          <a:lstStyle>
            <a:lvl1pPr>
              <a:defRPr/>
            </a:lvl1pPr>
          </a:lstStyle>
          <a:p>
            <a:pPr>
              <a:defRPr/>
            </a:pPr>
            <a:fld id="{2F2E5591-9DD7-48EF-95B0-A160CB03C7A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p>
        </p:txBody>
      </p:sp>
      <p:sp>
        <p:nvSpPr>
          <p:cNvPr id="3" name="Rectangle 41"/>
          <p:cNvSpPr>
            <a:spLocks noGrp="1" noChangeArrowheads="1"/>
          </p:cNvSpPr>
          <p:nvPr>
            <p:ph type="ftr" sz="quarter" idx="11"/>
          </p:nvPr>
        </p:nvSpPr>
        <p:spPr>
          <a:ln/>
        </p:spPr>
        <p:txBody>
          <a:bodyPr/>
          <a:lstStyle>
            <a:lvl1pPr>
              <a:defRPr/>
            </a:lvl1pPr>
          </a:lstStyle>
          <a:p>
            <a:pPr>
              <a:defRPr/>
            </a:pPr>
            <a:endParaRPr lang="en-US"/>
          </a:p>
        </p:txBody>
      </p:sp>
      <p:sp>
        <p:nvSpPr>
          <p:cNvPr id="4" name="Rectangle 42"/>
          <p:cNvSpPr>
            <a:spLocks noGrp="1" noChangeArrowheads="1"/>
          </p:cNvSpPr>
          <p:nvPr>
            <p:ph type="sldNum" sz="quarter" idx="12"/>
          </p:nvPr>
        </p:nvSpPr>
        <p:spPr>
          <a:ln/>
        </p:spPr>
        <p:txBody>
          <a:bodyPr/>
          <a:lstStyle>
            <a:lvl1pPr>
              <a:defRPr/>
            </a:lvl1pPr>
          </a:lstStyle>
          <a:p>
            <a:pPr>
              <a:defRPr/>
            </a:pPr>
            <a:fld id="{B50CF343-2CD5-4CCF-B04C-F36183D3A19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p>
        </p:txBody>
      </p:sp>
      <p:sp>
        <p:nvSpPr>
          <p:cNvPr id="6" name="Rectangle 41"/>
          <p:cNvSpPr>
            <a:spLocks noGrp="1" noChangeArrowheads="1"/>
          </p:cNvSpPr>
          <p:nvPr>
            <p:ph type="ftr" sz="quarter" idx="11"/>
          </p:nvPr>
        </p:nvSpPr>
        <p:spPr>
          <a:ln/>
        </p:spPr>
        <p:txBody>
          <a:bodyPr/>
          <a:lstStyle>
            <a:lvl1pPr>
              <a:defRPr/>
            </a:lvl1pPr>
          </a:lstStyle>
          <a:p>
            <a:pPr>
              <a:defRPr/>
            </a:pPr>
            <a:endParaRPr lang="en-US"/>
          </a:p>
        </p:txBody>
      </p:sp>
      <p:sp>
        <p:nvSpPr>
          <p:cNvPr id="7" name="Rectangle 42"/>
          <p:cNvSpPr>
            <a:spLocks noGrp="1" noChangeArrowheads="1"/>
          </p:cNvSpPr>
          <p:nvPr>
            <p:ph type="sldNum" sz="quarter" idx="12"/>
          </p:nvPr>
        </p:nvSpPr>
        <p:spPr>
          <a:ln/>
        </p:spPr>
        <p:txBody>
          <a:bodyPr/>
          <a:lstStyle>
            <a:lvl1pPr>
              <a:defRPr/>
            </a:lvl1pPr>
          </a:lstStyle>
          <a:p>
            <a:pPr>
              <a:defRPr/>
            </a:pPr>
            <a:fld id="{2DA1DBD0-33A8-4757-8672-8B661982D6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p>
        </p:txBody>
      </p:sp>
      <p:sp>
        <p:nvSpPr>
          <p:cNvPr id="6" name="Rectangle 41"/>
          <p:cNvSpPr>
            <a:spLocks noGrp="1" noChangeArrowheads="1"/>
          </p:cNvSpPr>
          <p:nvPr>
            <p:ph type="ftr" sz="quarter" idx="11"/>
          </p:nvPr>
        </p:nvSpPr>
        <p:spPr>
          <a:ln/>
        </p:spPr>
        <p:txBody>
          <a:bodyPr/>
          <a:lstStyle>
            <a:lvl1pPr>
              <a:defRPr/>
            </a:lvl1pPr>
          </a:lstStyle>
          <a:p>
            <a:pPr>
              <a:defRPr/>
            </a:pPr>
            <a:endParaRPr lang="en-US"/>
          </a:p>
        </p:txBody>
      </p:sp>
      <p:sp>
        <p:nvSpPr>
          <p:cNvPr id="7" name="Rectangle 42"/>
          <p:cNvSpPr>
            <a:spLocks noGrp="1" noChangeArrowheads="1"/>
          </p:cNvSpPr>
          <p:nvPr>
            <p:ph type="sldNum" sz="quarter" idx="12"/>
          </p:nvPr>
        </p:nvSpPr>
        <p:spPr>
          <a:ln/>
        </p:spPr>
        <p:txBody>
          <a:bodyPr/>
          <a:lstStyle>
            <a:lvl1pPr>
              <a:defRPr/>
            </a:lvl1pPr>
          </a:lstStyle>
          <a:p>
            <a:pPr>
              <a:defRPr/>
            </a:pPr>
            <a:fld id="{1AF3F502-0DB8-41E8-A52F-2073343720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409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410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410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grpSp>
          <p:nvGrpSpPr>
            <p:cNvPr id="1035" name="Group 6"/>
            <p:cNvGrpSpPr>
              <a:grpSpLocks/>
            </p:cNvGrpSpPr>
            <p:nvPr/>
          </p:nvGrpSpPr>
          <p:grpSpPr bwMode="auto">
            <a:xfrm>
              <a:off x="288" y="0"/>
              <a:ext cx="5098" cy="4316"/>
              <a:chOff x="288" y="0"/>
              <a:chExt cx="5098" cy="4316"/>
            </a:xfrm>
          </p:grpSpPr>
          <p:sp>
            <p:nvSpPr>
              <p:cNvPr id="410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0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0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0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0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0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0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1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1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1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1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1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11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grpSp>
        <p:sp>
          <p:nvSpPr>
            <p:cNvPr id="411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411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411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4119"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pPr>
                <a:defRPr/>
              </a:pPr>
              <a:endParaRPr lang="en-US"/>
            </a:p>
          </p:txBody>
        </p:sp>
        <p:sp>
          <p:nvSpPr>
            <p:cNvPr id="4120"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pPr>
                <a:defRPr/>
              </a:pPr>
              <a:endParaRPr lang="en-US"/>
            </a:p>
          </p:txBody>
        </p:sp>
        <p:sp>
          <p:nvSpPr>
            <p:cNvPr id="412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4122"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pPr>
                <a:defRPr/>
              </a:pPr>
              <a:endParaRPr lang="en-US"/>
            </a:p>
          </p:txBody>
        </p:sp>
        <p:sp>
          <p:nvSpPr>
            <p:cNvPr id="4123"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pPr>
                <a:defRPr/>
              </a:pPr>
              <a:endParaRPr lang="en-US"/>
            </a:p>
          </p:txBody>
        </p:sp>
        <p:sp>
          <p:nvSpPr>
            <p:cNvPr id="4124"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pPr>
                <a:defRPr/>
              </a:pPr>
              <a:endParaRPr lang="en-US"/>
            </a:p>
          </p:txBody>
        </p:sp>
        <p:sp>
          <p:nvSpPr>
            <p:cNvPr id="4125"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pPr>
                <a:defRPr/>
              </a:pPr>
              <a:endParaRPr lang="en-US"/>
            </a:p>
          </p:txBody>
        </p:sp>
        <p:sp>
          <p:nvSpPr>
            <p:cNvPr id="4126"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pPr>
                <a:defRPr/>
              </a:pPr>
              <a:endParaRPr lang="en-US"/>
            </a:p>
          </p:txBody>
        </p:sp>
        <p:grpSp>
          <p:nvGrpSpPr>
            <p:cNvPr id="1047" name="Group 31"/>
            <p:cNvGrpSpPr>
              <a:grpSpLocks/>
            </p:cNvGrpSpPr>
            <p:nvPr/>
          </p:nvGrpSpPr>
          <p:grpSpPr bwMode="auto">
            <a:xfrm>
              <a:off x="1" y="392"/>
              <a:ext cx="5758" cy="1571"/>
              <a:chOff x="1" y="392"/>
              <a:chExt cx="5758" cy="1571"/>
            </a:xfrm>
          </p:grpSpPr>
          <p:sp>
            <p:nvSpPr>
              <p:cNvPr id="412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pPr>
                  <a:defRPr/>
                </a:pPr>
                <a:endParaRPr lang="en-US"/>
              </a:p>
            </p:txBody>
          </p:sp>
          <p:sp>
            <p:nvSpPr>
              <p:cNvPr id="412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pPr>
                  <a:defRPr/>
                </a:pPr>
                <a:endParaRPr lang="en-US"/>
              </a:p>
            </p:txBody>
          </p:sp>
          <p:sp>
            <p:nvSpPr>
              <p:cNvPr id="413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pPr>
                  <a:defRPr/>
                </a:pPr>
                <a:endParaRPr lang="en-US"/>
              </a:p>
            </p:txBody>
          </p:sp>
          <p:sp>
            <p:nvSpPr>
              <p:cNvPr id="413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pPr>
                  <a:defRPr/>
                </a:pPr>
                <a:endParaRPr lang="en-US"/>
              </a:p>
            </p:txBody>
          </p:sp>
          <p:sp>
            <p:nvSpPr>
              <p:cNvPr id="413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pPr>
                  <a:defRPr/>
                </a:pPr>
                <a:endParaRPr lang="en-US"/>
              </a:p>
            </p:txBody>
          </p:sp>
        </p:grpSp>
        <p:sp>
          <p:nvSpPr>
            <p:cNvPr id="4133"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pPr>
                <a:defRPr/>
              </a:pPr>
              <a:endParaRPr lang="en-US"/>
            </a:p>
          </p:txBody>
        </p:sp>
        <p:sp>
          <p:nvSpPr>
            <p:cNvPr id="4134"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pPr>
                <a:defRPr/>
              </a:pPr>
              <a:endParaRPr lang="en-US"/>
            </a:p>
          </p:txBody>
        </p:sp>
      </p:grpSp>
      <p:sp>
        <p:nvSpPr>
          <p:cNvPr id="4135"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4136"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effectLst>
                  <a:outerShdw blurRad="38100" dist="38100" dir="2700000" algn="tl">
                    <a:srgbClr val="000000"/>
                  </a:outerShdw>
                </a:effectLst>
                <a:latin typeface="+mn-lt"/>
              </a:defRPr>
            </a:lvl1pPr>
          </a:lstStyle>
          <a:p>
            <a:pPr>
              <a:defRPr/>
            </a:pPr>
            <a:endParaRPr lang="en-US"/>
          </a:p>
        </p:txBody>
      </p:sp>
      <p:sp>
        <p:nvSpPr>
          <p:cNvPr id="4137"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effectLst>
                  <a:outerShdw blurRad="38100" dist="38100" dir="2700000" algn="tl">
                    <a:srgbClr val="000000"/>
                  </a:outerShdw>
                </a:effectLst>
                <a:latin typeface="+mn-lt"/>
              </a:defRPr>
            </a:lvl1pPr>
          </a:lstStyle>
          <a:p>
            <a:pPr>
              <a:defRPr/>
            </a:pPr>
            <a:endParaRPr lang="en-US"/>
          </a:p>
        </p:txBody>
      </p:sp>
      <p:sp>
        <p:nvSpPr>
          <p:cNvPr id="4138"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effectLst>
                  <a:outerShdw blurRad="38100" dist="38100" dir="2700000" algn="tl">
                    <a:srgbClr val="000000"/>
                  </a:outerShdw>
                </a:effectLst>
                <a:latin typeface="+mn-lt"/>
              </a:defRPr>
            </a:lvl1pPr>
          </a:lstStyle>
          <a:p>
            <a:pPr>
              <a:defRPr/>
            </a:pPr>
            <a:fld id="{ACC3C961-92CF-440B-A766-013236439F68}" type="slidenum">
              <a:rPr lang="en-US"/>
              <a:pPr>
                <a:defRPr/>
              </a:pPr>
              <a:t>‹#›</a:t>
            </a:fld>
            <a:endParaRPr lang="en-US"/>
          </a:p>
        </p:txBody>
      </p:sp>
      <p:sp>
        <p:nvSpPr>
          <p:cNvPr id="413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76"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folHlink"/>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folHlink"/>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folHlink"/>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folHlink"/>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folHlink"/>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folHlink"/>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folHlink"/>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folHlink"/>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folHlink"/>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FFFF00"/>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rgbClr val="FFFF00"/>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rgbClr val="FFFF00"/>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CC3C961-92CF-440B-A766-013236439F6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1905000"/>
            <a:ext cx="8153400" cy="1736725"/>
          </a:xfrm>
        </p:spPr>
        <p:txBody>
          <a:bodyPr/>
          <a:lstStyle/>
          <a:p>
            <a:pPr eaLnBrk="1" hangingPunct="1"/>
            <a:r>
              <a:rPr lang="en-US" sz="5200" dirty="0" smtClean="0">
                <a:latin typeface="Arial "/>
              </a:rPr>
              <a:t>Select Agent Training</a:t>
            </a:r>
          </a:p>
        </p:txBody>
      </p:sp>
      <p:sp>
        <p:nvSpPr>
          <p:cNvPr id="5123" name="Rectangle 3"/>
          <p:cNvSpPr>
            <a:spLocks noGrp="1" noChangeArrowheads="1"/>
          </p:cNvSpPr>
          <p:nvPr>
            <p:ph type="subTitle" idx="1"/>
          </p:nvPr>
        </p:nvSpPr>
        <p:spPr/>
        <p:txBody>
          <a:bodyPr/>
          <a:lstStyle/>
          <a:p>
            <a:pPr eaLnBrk="1" hangingPunct="1"/>
            <a:r>
              <a:rPr lang="en-US" sz="2800" b="1" dirty="0" smtClean="0">
                <a:solidFill>
                  <a:schemeClr val="accent4"/>
                </a:solidFill>
                <a:latin typeface="Arial "/>
              </a:rPr>
              <a:t>University of Kentucky</a:t>
            </a:r>
          </a:p>
          <a:p>
            <a:pPr eaLnBrk="1" hangingPunct="1"/>
            <a:r>
              <a:rPr lang="en-US" sz="2800" b="1" dirty="0" smtClean="0">
                <a:solidFill>
                  <a:schemeClr val="accent4"/>
                </a:solidFill>
                <a:latin typeface="Arial "/>
              </a:rPr>
              <a:t>Department of Biological Safety</a:t>
            </a:r>
          </a:p>
        </p:txBody>
      </p:sp>
      <p:pic>
        <p:nvPicPr>
          <p:cNvPr id="5124" name="Picture 4" descr="MCj02932140000[1]"/>
          <p:cNvPicPr>
            <a:picLocks noChangeAspect="1" noChangeArrowheads="1"/>
          </p:cNvPicPr>
          <p:nvPr/>
        </p:nvPicPr>
        <p:blipFill>
          <a:blip r:embed="rId3" cstate="print"/>
          <a:srcRect/>
          <a:stretch>
            <a:fillRect/>
          </a:stretch>
        </p:blipFill>
        <p:spPr bwMode="auto">
          <a:xfrm>
            <a:off x="6477000" y="228600"/>
            <a:ext cx="1790700" cy="16668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685800" y="2057400"/>
            <a:ext cx="8007350" cy="3012932"/>
          </a:xfrm>
        </p:spPr>
        <p:txBody>
          <a:bodyPr>
            <a:normAutofit/>
          </a:bodyPr>
          <a:lstStyle/>
          <a:p>
            <a:pPr eaLnBrk="1" hangingPunct="1"/>
            <a:r>
              <a:rPr lang="en-US" sz="2800" dirty="0" smtClean="0">
                <a:solidFill>
                  <a:srgbClr val="3366CC"/>
                </a:solidFill>
                <a:latin typeface="Arial "/>
              </a:rPr>
              <a:t>Access is defined in the Final Rule 2005 as:</a:t>
            </a:r>
          </a:p>
          <a:p>
            <a:pPr marL="393192" lvl="1" indent="0" eaLnBrk="1" hangingPunct="1">
              <a:buNone/>
            </a:pPr>
            <a:r>
              <a:rPr lang="en-US" sz="2800" dirty="0" smtClean="0">
                <a:solidFill>
                  <a:schemeClr val="tx2"/>
                </a:solidFill>
                <a:latin typeface="Arial "/>
              </a:rPr>
              <a:t> </a:t>
            </a:r>
          </a:p>
          <a:p>
            <a:pPr lvl="1" eaLnBrk="1" hangingPunct="1"/>
            <a:r>
              <a:rPr lang="en-US" sz="2800" dirty="0" smtClean="0">
                <a:solidFill>
                  <a:schemeClr val="tx2"/>
                </a:solidFill>
                <a:latin typeface="Arial "/>
              </a:rPr>
              <a:t>the ability to physically possess the agent</a:t>
            </a:r>
          </a:p>
          <a:p>
            <a:pPr lvl="1" eaLnBrk="1" hangingPunct="1"/>
            <a:endParaRPr lang="en-US" sz="2800" dirty="0" smtClean="0">
              <a:solidFill>
                <a:schemeClr val="tx2"/>
              </a:solidFill>
              <a:latin typeface="Arial "/>
            </a:endParaRPr>
          </a:p>
          <a:p>
            <a:pPr lvl="1" eaLnBrk="1" hangingPunct="1"/>
            <a:r>
              <a:rPr lang="en-US" sz="2800" dirty="0" smtClean="0">
                <a:solidFill>
                  <a:schemeClr val="tx2"/>
                </a:solidFill>
                <a:latin typeface="Arial "/>
              </a:rPr>
              <a:t> an agent locked in a cabinet, incubator, refrigerator, or freezer is not accessible</a:t>
            </a:r>
          </a:p>
        </p:txBody>
      </p:sp>
      <p:sp>
        <p:nvSpPr>
          <p:cNvPr id="14338" name="Rectangle 2"/>
          <p:cNvSpPr>
            <a:spLocks noGrp="1" noChangeArrowheads="1"/>
          </p:cNvSpPr>
          <p:nvPr>
            <p:ph type="title"/>
          </p:nvPr>
        </p:nvSpPr>
        <p:spPr>
          <a:xfrm>
            <a:off x="533400" y="685800"/>
            <a:ext cx="7772400" cy="1527175"/>
          </a:xfrm>
        </p:spPr>
        <p:txBody>
          <a:bodyPr/>
          <a:lstStyle/>
          <a:p>
            <a:pPr eaLnBrk="1" hangingPunct="1"/>
            <a:r>
              <a:rPr lang="en-US" dirty="0" smtClean="0">
                <a:solidFill>
                  <a:srgbClr val="FF6600"/>
                </a:solidFill>
                <a:latin typeface="Arial" pitchFamily="34" charset="0"/>
                <a:cs typeface="Arial" pitchFamily="34" charset="0"/>
              </a:rPr>
              <a:t>Access to Select Agents</a:t>
            </a:r>
          </a:p>
        </p:txBody>
      </p:sp>
      <p:pic>
        <p:nvPicPr>
          <p:cNvPr id="14340" name="Picture 4" descr="MCj04043370000[1]"/>
          <p:cNvPicPr>
            <a:picLocks noChangeAspect="1" noChangeArrowheads="1"/>
          </p:cNvPicPr>
          <p:nvPr/>
        </p:nvPicPr>
        <p:blipFill>
          <a:blip r:embed="rId2" cstate="print"/>
          <a:srcRect/>
          <a:stretch>
            <a:fillRect/>
          </a:stretch>
        </p:blipFill>
        <p:spPr bwMode="auto">
          <a:xfrm rot="1401653">
            <a:off x="7021156" y="5235344"/>
            <a:ext cx="1192213" cy="16097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685800" y="1676400"/>
            <a:ext cx="8001000" cy="4495800"/>
          </a:xfrm>
        </p:spPr>
        <p:txBody>
          <a:bodyPr>
            <a:normAutofit fontScale="70000" lnSpcReduction="20000"/>
          </a:bodyPr>
          <a:lstStyle/>
          <a:p>
            <a:pPr>
              <a:lnSpc>
                <a:spcPct val="90000"/>
              </a:lnSpc>
              <a:spcBef>
                <a:spcPct val="60000"/>
              </a:spcBef>
              <a:spcAft>
                <a:spcPct val="20000"/>
              </a:spcAft>
            </a:pPr>
            <a:r>
              <a:rPr lang="en-US" sz="3600" dirty="0" smtClean="0">
                <a:latin typeface="Arial "/>
                <a:cs typeface="Arial" pitchFamily="34" charset="0"/>
              </a:rPr>
              <a:t>Appointed by the University as </a:t>
            </a:r>
            <a:r>
              <a:rPr lang="en-US" sz="3600" dirty="0" smtClean="0">
                <a:latin typeface="Arial "/>
              </a:rPr>
              <a:t>responsible </a:t>
            </a:r>
            <a:r>
              <a:rPr lang="en-US" sz="3600" dirty="0">
                <a:latin typeface="Arial "/>
              </a:rPr>
              <a:t>for the management of Select Agents at the institution</a:t>
            </a:r>
            <a:endParaRPr lang="en-US" sz="3600" dirty="0" smtClean="0">
              <a:latin typeface="Arial "/>
              <a:cs typeface="Arial" pitchFamily="34" charset="0"/>
            </a:endParaRPr>
          </a:p>
          <a:p>
            <a:pPr eaLnBrk="1" hangingPunct="1">
              <a:lnSpc>
                <a:spcPct val="90000"/>
              </a:lnSpc>
              <a:spcBef>
                <a:spcPct val="60000"/>
              </a:spcBef>
              <a:spcAft>
                <a:spcPct val="20000"/>
              </a:spcAft>
            </a:pPr>
            <a:r>
              <a:rPr lang="en-US" sz="3600" dirty="0" smtClean="0">
                <a:latin typeface="Arial "/>
                <a:cs typeface="Arial" pitchFamily="34" charset="0"/>
              </a:rPr>
              <a:t>Ensures that Select Agent regulations requirements are met</a:t>
            </a:r>
          </a:p>
          <a:p>
            <a:pPr eaLnBrk="1" hangingPunct="1">
              <a:lnSpc>
                <a:spcPct val="90000"/>
              </a:lnSpc>
              <a:spcBef>
                <a:spcPct val="60000"/>
              </a:spcBef>
              <a:spcAft>
                <a:spcPct val="20000"/>
              </a:spcAft>
            </a:pPr>
            <a:r>
              <a:rPr lang="en-US" sz="3600" dirty="0" smtClean="0">
                <a:latin typeface="Arial "/>
                <a:cs typeface="Arial" pitchFamily="34" charset="0"/>
              </a:rPr>
              <a:t>Develops safety, security and emergency response plans</a:t>
            </a:r>
          </a:p>
          <a:p>
            <a:pPr marL="109728" indent="0" eaLnBrk="1" hangingPunct="1">
              <a:lnSpc>
                <a:spcPct val="90000"/>
              </a:lnSpc>
              <a:spcBef>
                <a:spcPct val="60000"/>
              </a:spcBef>
              <a:spcAft>
                <a:spcPct val="20000"/>
              </a:spcAft>
              <a:buNone/>
            </a:pPr>
            <a:endParaRPr lang="en-US" sz="1300" dirty="0" smtClean="0">
              <a:latin typeface="Arial "/>
              <a:cs typeface="Arial" pitchFamily="34" charset="0"/>
            </a:endParaRPr>
          </a:p>
          <a:p>
            <a:pPr>
              <a:lnSpc>
                <a:spcPct val="90000"/>
              </a:lnSpc>
              <a:spcAft>
                <a:spcPct val="60000"/>
              </a:spcAft>
            </a:pPr>
            <a:r>
              <a:rPr lang="en-US" sz="3600" dirty="0" smtClean="0">
                <a:latin typeface="Arial" pitchFamily="34" charset="0"/>
                <a:cs typeface="Arial" pitchFamily="34" charset="0"/>
              </a:rPr>
              <a:t>Provides </a:t>
            </a:r>
            <a:r>
              <a:rPr lang="en-US" sz="3600" dirty="0">
                <a:latin typeface="Arial" pitchFamily="34" charset="0"/>
                <a:cs typeface="Arial" pitchFamily="34" charset="0"/>
              </a:rPr>
              <a:t>appropriate training for safety, security, maintenance and emergency response workers</a:t>
            </a:r>
          </a:p>
          <a:p>
            <a:pPr>
              <a:lnSpc>
                <a:spcPct val="90000"/>
              </a:lnSpc>
              <a:spcAft>
                <a:spcPct val="60000"/>
              </a:spcAft>
            </a:pPr>
            <a:r>
              <a:rPr lang="en-US" sz="3600" dirty="0" smtClean="0">
                <a:latin typeface="Arial" pitchFamily="34" charset="0"/>
                <a:cs typeface="Arial" pitchFamily="34" charset="0"/>
              </a:rPr>
              <a:t>Reports </a:t>
            </a:r>
            <a:r>
              <a:rPr lang="en-US" sz="3600" dirty="0">
                <a:latin typeface="Arial" pitchFamily="34" charset="0"/>
                <a:cs typeface="Arial" pitchFamily="34" charset="0"/>
              </a:rPr>
              <a:t>all breaches of security, loss of select agents, inventory </a:t>
            </a:r>
            <a:r>
              <a:rPr lang="en-US" sz="3600" dirty="0" smtClean="0">
                <a:latin typeface="Arial" pitchFamily="34" charset="0"/>
                <a:cs typeface="Arial" pitchFamily="34" charset="0"/>
              </a:rPr>
              <a:t>inconsistencies to CDC</a:t>
            </a:r>
            <a:endParaRPr lang="en-US" sz="3600" dirty="0">
              <a:latin typeface="Arial" pitchFamily="34" charset="0"/>
              <a:cs typeface="Arial" pitchFamily="34" charset="0"/>
            </a:endParaRPr>
          </a:p>
          <a:p>
            <a:pPr eaLnBrk="1" hangingPunct="1">
              <a:lnSpc>
                <a:spcPct val="90000"/>
              </a:lnSpc>
              <a:spcBef>
                <a:spcPct val="60000"/>
              </a:spcBef>
              <a:spcAft>
                <a:spcPct val="20000"/>
              </a:spcAft>
            </a:pPr>
            <a:endParaRPr lang="en-US" sz="2800" dirty="0" smtClean="0">
              <a:latin typeface="Arial "/>
              <a:cs typeface="Arial" pitchFamily="34" charset="0"/>
            </a:endParaRPr>
          </a:p>
          <a:p>
            <a:pPr eaLnBrk="1" hangingPunct="1">
              <a:lnSpc>
                <a:spcPct val="90000"/>
              </a:lnSpc>
            </a:pPr>
            <a:endParaRPr lang="en-US" sz="2400" dirty="0" smtClean="0"/>
          </a:p>
        </p:txBody>
      </p:sp>
      <p:sp>
        <p:nvSpPr>
          <p:cNvPr id="15362" name="Rectangle 2"/>
          <p:cNvSpPr>
            <a:spLocks noGrp="1" noChangeArrowheads="1"/>
          </p:cNvSpPr>
          <p:nvPr>
            <p:ph type="title"/>
          </p:nvPr>
        </p:nvSpPr>
        <p:spPr>
          <a:xfrm>
            <a:off x="609600" y="304800"/>
            <a:ext cx="6400800" cy="1022350"/>
          </a:xfrm>
        </p:spPr>
        <p:txBody>
          <a:bodyPr>
            <a:normAutofit/>
          </a:bodyPr>
          <a:lstStyle/>
          <a:p>
            <a:pPr eaLnBrk="1" hangingPunct="1"/>
            <a:r>
              <a:rPr lang="en-US" sz="4000" dirty="0" smtClean="0">
                <a:solidFill>
                  <a:srgbClr val="FF6600"/>
                </a:solidFill>
                <a:latin typeface="Arial" pitchFamily="34" charset="0"/>
                <a:cs typeface="Arial" pitchFamily="34" charset="0"/>
              </a:rPr>
              <a:t>Responsible Official</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5800" y="1600200"/>
            <a:ext cx="7391400" cy="4648200"/>
          </a:xfrm>
        </p:spPr>
        <p:txBody>
          <a:bodyPr>
            <a:noAutofit/>
          </a:bodyPr>
          <a:lstStyle/>
          <a:p>
            <a:pPr eaLnBrk="1" hangingPunct="1">
              <a:lnSpc>
                <a:spcPct val="90000"/>
              </a:lnSpc>
              <a:spcAft>
                <a:spcPct val="60000"/>
              </a:spcAft>
            </a:pPr>
            <a:r>
              <a:rPr lang="en-US" sz="2800" dirty="0" smtClean="0">
                <a:latin typeface="Arial" pitchFamily="34" charset="0"/>
                <a:cs typeface="Arial" pitchFamily="34" charset="0"/>
              </a:rPr>
              <a:t>Provides appropriate training for safety, security, maintenance and emergency response workers</a:t>
            </a:r>
          </a:p>
          <a:p>
            <a:pPr eaLnBrk="1" hangingPunct="1">
              <a:lnSpc>
                <a:spcPct val="90000"/>
              </a:lnSpc>
              <a:spcAft>
                <a:spcPct val="60000"/>
              </a:spcAft>
            </a:pPr>
            <a:r>
              <a:rPr lang="en-US" sz="2800" dirty="0" smtClean="0">
                <a:latin typeface="Arial" pitchFamily="34" charset="0"/>
                <a:cs typeface="Arial" pitchFamily="34" charset="0"/>
              </a:rPr>
              <a:t>Ensures all visitors are informed of and follow security procedures</a:t>
            </a:r>
          </a:p>
          <a:p>
            <a:pPr eaLnBrk="1" hangingPunct="1">
              <a:lnSpc>
                <a:spcPct val="90000"/>
              </a:lnSpc>
              <a:spcAft>
                <a:spcPct val="60000"/>
              </a:spcAft>
            </a:pPr>
            <a:r>
              <a:rPr lang="en-US" sz="2800" dirty="0" smtClean="0">
                <a:latin typeface="Arial" pitchFamily="34" charset="0"/>
                <a:cs typeface="Arial" pitchFamily="34" charset="0"/>
              </a:rPr>
              <a:t>Visitors must be briefed on the select agent being utilized and associated hazards</a:t>
            </a:r>
          </a:p>
        </p:txBody>
      </p:sp>
      <p:sp>
        <p:nvSpPr>
          <p:cNvPr id="16386" name="Rectangle 2"/>
          <p:cNvSpPr>
            <a:spLocks noGrp="1" noChangeArrowheads="1"/>
          </p:cNvSpPr>
          <p:nvPr>
            <p:ph type="title"/>
          </p:nvPr>
        </p:nvSpPr>
        <p:spPr>
          <a:xfrm>
            <a:off x="533400" y="352425"/>
            <a:ext cx="6405563" cy="1019175"/>
          </a:xfrm>
        </p:spPr>
        <p:txBody>
          <a:bodyPr>
            <a:normAutofit/>
          </a:bodyPr>
          <a:lstStyle/>
          <a:p>
            <a:pPr eaLnBrk="1" hangingPunct="1"/>
            <a:r>
              <a:rPr lang="en-US" sz="4000" dirty="0" smtClean="0">
                <a:solidFill>
                  <a:schemeClr val="accent3"/>
                </a:solidFill>
                <a:latin typeface="Arial" pitchFamily="34" charset="0"/>
                <a:cs typeface="Arial" pitchFamily="34" charset="0"/>
              </a:rPr>
              <a:t>Responsible Official</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758950" y="2819400"/>
            <a:ext cx="6318250" cy="2514600"/>
          </a:xfrm>
        </p:spPr>
        <p:txBody>
          <a:bodyPr>
            <a:normAutofit lnSpcReduction="10000"/>
          </a:bodyPr>
          <a:lstStyle/>
          <a:p>
            <a:pPr eaLnBrk="1" hangingPunct="1">
              <a:buFontTx/>
              <a:buNone/>
            </a:pPr>
            <a:r>
              <a:rPr lang="en-US" sz="3200" b="1" dirty="0" smtClean="0">
                <a:solidFill>
                  <a:srgbClr val="3366CC"/>
                </a:solidFill>
                <a:latin typeface="Arial" pitchFamily="34" charset="0"/>
                <a:cs typeface="Arial" pitchFamily="34" charset="0"/>
              </a:rPr>
              <a:t>Responsible Official:</a:t>
            </a:r>
          </a:p>
          <a:p>
            <a:pPr eaLnBrk="1" hangingPunct="1">
              <a:buFontTx/>
              <a:buNone/>
            </a:pPr>
            <a:r>
              <a:rPr lang="en-US" sz="3200" dirty="0" smtClean="0">
                <a:latin typeface="Arial" pitchFamily="34" charset="0"/>
                <a:cs typeface="Arial" pitchFamily="34" charset="0"/>
              </a:rPr>
              <a:t>Holley Trucks 859-699-6082</a:t>
            </a:r>
            <a:endParaRPr lang="en-US" sz="3200" dirty="0">
              <a:latin typeface="Arial" pitchFamily="34" charset="0"/>
              <a:cs typeface="Arial" pitchFamily="34" charset="0"/>
            </a:endParaRPr>
          </a:p>
          <a:p>
            <a:pPr eaLnBrk="1" hangingPunct="1">
              <a:buFontTx/>
              <a:buNone/>
            </a:pPr>
            <a:endParaRPr lang="en-US" sz="3200" dirty="0">
              <a:latin typeface="Arial" pitchFamily="34" charset="0"/>
              <a:cs typeface="Arial" pitchFamily="34" charset="0"/>
            </a:endParaRPr>
          </a:p>
          <a:p>
            <a:pPr eaLnBrk="1" hangingPunct="1">
              <a:buFontTx/>
              <a:buNone/>
            </a:pPr>
            <a:r>
              <a:rPr lang="en-US" sz="3200" b="1" dirty="0" smtClean="0">
                <a:solidFill>
                  <a:srgbClr val="3366CC"/>
                </a:solidFill>
                <a:latin typeface="Arial" pitchFamily="34" charset="0"/>
                <a:cs typeface="Arial" pitchFamily="34" charset="0"/>
              </a:rPr>
              <a:t>Alternate Responsible Official:</a:t>
            </a:r>
          </a:p>
          <a:p>
            <a:pPr eaLnBrk="1" hangingPunct="1">
              <a:buFontTx/>
              <a:buNone/>
            </a:pPr>
            <a:r>
              <a:rPr lang="en-US" sz="3200" dirty="0" smtClean="0">
                <a:latin typeface="Arial" pitchFamily="34" charset="0"/>
                <a:cs typeface="Arial" pitchFamily="34" charset="0"/>
              </a:rPr>
              <a:t>David Hibbard 859-699-6083</a:t>
            </a:r>
          </a:p>
          <a:p>
            <a:pPr eaLnBrk="1" hangingPunct="1">
              <a:buFontTx/>
              <a:buNone/>
            </a:pPr>
            <a:endParaRPr lang="en-US" b="1" dirty="0" smtClean="0">
              <a:solidFill>
                <a:schemeClr val="folHlink"/>
              </a:solidFill>
            </a:endParaRPr>
          </a:p>
        </p:txBody>
      </p:sp>
      <p:sp>
        <p:nvSpPr>
          <p:cNvPr id="17410" name="Rectangle 2"/>
          <p:cNvSpPr>
            <a:spLocks noGrp="1" noChangeArrowheads="1"/>
          </p:cNvSpPr>
          <p:nvPr>
            <p:ph type="title"/>
          </p:nvPr>
        </p:nvSpPr>
        <p:spPr>
          <a:xfrm>
            <a:off x="1143000" y="838200"/>
            <a:ext cx="6781800" cy="1371600"/>
          </a:xfrm>
        </p:spPr>
        <p:txBody>
          <a:bodyPr>
            <a:normAutofit fontScale="90000"/>
          </a:bodyPr>
          <a:lstStyle/>
          <a:p>
            <a:pPr eaLnBrk="1" hangingPunct="1"/>
            <a:r>
              <a:rPr lang="en-US" sz="4400" dirty="0" smtClean="0">
                <a:solidFill>
                  <a:schemeClr val="accent3"/>
                </a:solidFill>
                <a:latin typeface="Arial" pitchFamily="34" charset="0"/>
                <a:cs typeface="Arial" pitchFamily="34" charset="0"/>
              </a:rPr>
              <a:t>University of Kentucky:</a:t>
            </a:r>
            <a:r>
              <a:rPr lang="en-US" dirty="0" smtClean="0">
                <a:solidFill>
                  <a:schemeClr val="accent3"/>
                </a:solidFill>
              </a:rPr>
              <a:t/>
            </a:r>
            <a:br>
              <a:rPr lang="en-US" dirty="0" smtClean="0">
                <a:solidFill>
                  <a:schemeClr val="accent3"/>
                </a:solidFill>
              </a:rPr>
            </a:br>
            <a:endParaRPr lang="en-US" b="1" dirty="0" smtClean="0">
              <a:solidFill>
                <a:schemeClr val="accent3"/>
              </a:solidFill>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990600" y="1828800"/>
            <a:ext cx="6781800" cy="4114800"/>
          </a:xfrm>
        </p:spPr>
        <p:txBody>
          <a:bodyPr>
            <a:normAutofit fontScale="85000" lnSpcReduction="10000"/>
          </a:bodyPr>
          <a:lstStyle/>
          <a:p>
            <a:pPr eaLnBrk="1" hangingPunct="1"/>
            <a:r>
              <a:rPr lang="en-US" dirty="0">
                <a:solidFill>
                  <a:schemeClr val="accent4"/>
                </a:solidFill>
                <a:latin typeface="Arial" pitchFamily="34" charset="0"/>
                <a:cs typeface="Arial" pitchFamily="34" charset="0"/>
              </a:rPr>
              <a:t>S</a:t>
            </a:r>
            <a:r>
              <a:rPr lang="en-US" dirty="0" smtClean="0">
                <a:solidFill>
                  <a:schemeClr val="accent4"/>
                </a:solidFill>
                <a:latin typeface="Arial" pitchFamily="34" charset="0"/>
                <a:cs typeface="Arial" pitchFamily="34" charset="0"/>
              </a:rPr>
              <a:t>ecurity Plan</a:t>
            </a:r>
          </a:p>
          <a:p>
            <a:pPr eaLnBrk="1" hangingPunct="1"/>
            <a:r>
              <a:rPr lang="en-US" dirty="0" smtClean="0">
                <a:solidFill>
                  <a:schemeClr val="accent4"/>
                </a:solidFill>
                <a:latin typeface="Arial" pitchFamily="34" charset="0"/>
                <a:cs typeface="Arial" pitchFamily="34" charset="0"/>
              </a:rPr>
              <a:t>Biosafety Plan</a:t>
            </a:r>
          </a:p>
          <a:p>
            <a:pPr eaLnBrk="1" hangingPunct="1"/>
            <a:r>
              <a:rPr lang="en-US" dirty="0" smtClean="0">
                <a:solidFill>
                  <a:schemeClr val="accent4"/>
                </a:solidFill>
                <a:latin typeface="Arial" pitchFamily="34" charset="0"/>
                <a:cs typeface="Arial" pitchFamily="34" charset="0"/>
              </a:rPr>
              <a:t>Incident Response Plan</a:t>
            </a:r>
          </a:p>
          <a:p>
            <a:pPr eaLnBrk="1" hangingPunct="1"/>
            <a:endParaRPr lang="en-US" dirty="0" smtClean="0">
              <a:latin typeface="Arial" pitchFamily="34" charset="0"/>
              <a:cs typeface="Arial" pitchFamily="34" charset="0"/>
            </a:endParaRPr>
          </a:p>
          <a:p>
            <a:pPr eaLnBrk="1" hangingPunct="1"/>
            <a:r>
              <a:rPr lang="en-US" dirty="0" smtClean="0">
                <a:latin typeface="Arial" pitchFamily="34" charset="0"/>
                <a:cs typeface="Arial" pitchFamily="34" charset="0"/>
              </a:rPr>
              <a:t>These plans include all procedures regarding security, safety and incident response </a:t>
            </a:r>
          </a:p>
          <a:p>
            <a:pPr eaLnBrk="1" hangingPunct="1"/>
            <a:r>
              <a:rPr lang="en-US" dirty="0" smtClean="0">
                <a:latin typeface="Arial" pitchFamily="34" charset="0"/>
                <a:cs typeface="Arial" pitchFamily="34" charset="0"/>
              </a:rPr>
              <a:t>Each plan is reviewed annually</a:t>
            </a:r>
          </a:p>
          <a:p>
            <a:pPr eaLnBrk="1" hangingPunct="1"/>
            <a:r>
              <a:rPr lang="en-US" dirty="0" smtClean="0">
                <a:latin typeface="Arial" pitchFamily="34" charset="0"/>
                <a:cs typeface="Arial" pitchFamily="34" charset="0"/>
              </a:rPr>
              <a:t>Revised as needed</a:t>
            </a:r>
          </a:p>
          <a:p>
            <a:pPr eaLnBrk="1" hangingPunct="1"/>
            <a:r>
              <a:rPr lang="en-US" dirty="0" smtClean="0">
                <a:latin typeface="Arial" pitchFamily="34" charset="0"/>
                <a:cs typeface="Arial" pitchFamily="34" charset="0"/>
              </a:rPr>
              <a:t>SOPs are drilled on an annual basis</a:t>
            </a:r>
          </a:p>
          <a:p>
            <a:pPr eaLnBrk="1" hangingPunct="1"/>
            <a:r>
              <a:rPr lang="en-US" dirty="0" smtClean="0">
                <a:latin typeface="Arial" pitchFamily="34" charset="0"/>
                <a:cs typeface="Arial" pitchFamily="34" charset="0"/>
              </a:rPr>
              <a:t>Available to all CDC/FBI authorized personnel</a:t>
            </a:r>
          </a:p>
        </p:txBody>
      </p:sp>
      <p:sp>
        <p:nvSpPr>
          <p:cNvPr id="18434" name="Title 1"/>
          <p:cNvSpPr>
            <a:spLocks noGrp="1"/>
          </p:cNvSpPr>
          <p:nvPr>
            <p:ph type="title"/>
          </p:nvPr>
        </p:nvSpPr>
        <p:spPr>
          <a:xfrm>
            <a:off x="1143000" y="304800"/>
            <a:ext cx="6781800" cy="1527175"/>
          </a:xfrm>
        </p:spPr>
        <p:txBody>
          <a:bodyPr>
            <a:normAutofit/>
          </a:bodyPr>
          <a:lstStyle/>
          <a:p>
            <a:pPr eaLnBrk="1" hangingPunct="1"/>
            <a:r>
              <a:rPr lang="en-US" sz="4000" dirty="0" smtClean="0">
                <a:solidFill>
                  <a:schemeClr val="accent3"/>
                </a:solidFill>
                <a:latin typeface="Arial" pitchFamily="34" charset="0"/>
                <a:cs typeface="Arial" pitchFamily="34" charset="0"/>
              </a:rPr>
              <a:t>Required Plans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1219200" y="2133600"/>
            <a:ext cx="6781800" cy="3962400"/>
          </a:xfrm>
        </p:spPr>
        <p:txBody>
          <a:bodyPr>
            <a:normAutofit fontScale="85000" lnSpcReduction="10000"/>
          </a:bodyPr>
          <a:lstStyle/>
          <a:p>
            <a:pPr marL="109728" indent="0">
              <a:buNone/>
            </a:pPr>
            <a:r>
              <a:rPr lang="en-US" dirty="0" smtClean="0"/>
              <a:t>Risk assessments and procedures are site specific and consider the following factors:</a:t>
            </a:r>
          </a:p>
          <a:p>
            <a:pPr marL="109728" indent="0">
              <a:buNone/>
            </a:pPr>
            <a:endParaRPr lang="en-US" dirty="0" smtClean="0"/>
          </a:p>
          <a:p>
            <a:r>
              <a:rPr lang="en-US" dirty="0" smtClean="0"/>
              <a:t>Human element: internal vs. external terrorism</a:t>
            </a:r>
          </a:p>
          <a:p>
            <a:r>
              <a:rPr lang="en-US" dirty="0" smtClean="0"/>
              <a:t>Natural disasters: fire, earthquakes, tornados, etc.</a:t>
            </a:r>
          </a:p>
          <a:p>
            <a:r>
              <a:rPr lang="en-US" dirty="0" smtClean="0"/>
              <a:t>Utility outages</a:t>
            </a:r>
          </a:p>
          <a:p>
            <a:r>
              <a:rPr lang="en-US" dirty="0" smtClean="0"/>
              <a:t>Lab accidents: spills, releases, exposures</a:t>
            </a:r>
          </a:p>
          <a:p>
            <a:r>
              <a:rPr lang="en-US" dirty="0" smtClean="0"/>
              <a:t>Medical emergencies</a:t>
            </a:r>
          </a:p>
        </p:txBody>
      </p:sp>
      <p:sp>
        <p:nvSpPr>
          <p:cNvPr id="19458" name="Title 1"/>
          <p:cNvSpPr>
            <a:spLocks noGrp="1"/>
          </p:cNvSpPr>
          <p:nvPr>
            <p:ph type="title"/>
          </p:nvPr>
        </p:nvSpPr>
        <p:spPr>
          <a:xfrm>
            <a:off x="1219200" y="304800"/>
            <a:ext cx="6781800" cy="1679575"/>
          </a:xfrm>
        </p:spPr>
        <p:txBody>
          <a:bodyPr>
            <a:noAutofit/>
          </a:bodyPr>
          <a:lstStyle/>
          <a:p>
            <a:r>
              <a:rPr lang="en-US" sz="4000" dirty="0" smtClean="0">
                <a:solidFill>
                  <a:schemeClr val="accent3"/>
                </a:solidFill>
                <a:latin typeface="Arial" pitchFamily="34" charset="0"/>
                <a:cs typeface="Arial" pitchFamily="34" charset="0"/>
              </a:rPr>
              <a:t>Security &amp; Incident Response Procedures</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1219200" y="2312894"/>
            <a:ext cx="6781800" cy="3249706"/>
          </a:xfrm>
        </p:spPr>
        <p:txBody>
          <a:bodyPr>
            <a:normAutofit/>
          </a:bodyPr>
          <a:lstStyle/>
          <a:p>
            <a:pPr marL="109728" indent="0">
              <a:spcAft>
                <a:spcPct val="60000"/>
              </a:spcAft>
              <a:buNone/>
            </a:pPr>
            <a:r>
              <a:rPr lang="en-US" b="1" dirty="0" smtClean="0">
                <a:latin typeface="Arial" pitchFamily="34" charset="0"/>
                <a:cs typeface="Arial" pitchFamily="34" charset="0"/>
              </a:rPr>
              <a:t>Prevention of theft, loss or release of the agent by:</a:t>
            </a:r>
            <a:endParaRPr lang="en-US" b="1" dirty="0">
              <a:latin typeface="Arial" pitchFamily="34" charset="0"/>
              <a:cs typeface="Arial" pitchFamily="34" charset="0"/>
            </a:endParaRPr>
          </a:p>
          <a:p>
            <a:pPr>
              <a:spcAft>
                <a:spcPct val="60000"/>
              </a:spcAft>
            </a:pPr>
            <a:r>
              <a:rPr lang="en-US" b="1" dirty="0" smtClean="0">
                <a:latin typeface="Arial" pitchFamily="34" charset="0"/>
                <a:cs typeface="Arial" pitchFamily="34" charset="0"/>
              </a:rPr>
              <a:t>Inventory </a:t>
            </a:r>
            <a:r>
              <a:rPr lang="en-US" b="1" dirty="0">
                <a:latin typeface="Arial" pitchFamily="34" charset="0"/>
                <a:cs typeface="Arial" pitchFamily="34" charset="0"/>
              </a:rPr>
              <a:t>control procedures</a:t>
            </a:r>
          </a:p>
          <a:p>
            <a:pPr>
              <a:spcAft>
                <a:spcPct val="60000"/>
              </a:spcAft>
            </a:pPr>
            <a:r>
              <a:rPr lang="en-US" b="1" dirty="0">
                <a:latin typeface="Arial" pitchFamily="34" charset="0"/>
                <a:cs typeface="Arial" pitchFamily="34" charset="0"/>
              </a:rPr>
              <a:t>Physical </a:t>
            </a:r>
            <a:r>
              <a:rPr lang="en-US" b="1" dirty="0" smtClean="0">
                <a:latin typeface="Arial" pitchFamily="34" charset="0"/>
                <a:cs typeface="Arial" pitchFamily="34" charset="0"/>
              </a:rPr>
              <a:t>security </a:t>
            </a:r>
            <a:endParaRPr lang="en-US" b="1" dirty="0">
              <a:latin typeface="Arial" pitchFamily="34" charset="0"/>
              <a:cs typeface="Arial" pitchFamily="34" charset="0"/>
            </a:endParaRPr>
          </a:p>
          <a:p>
            <a:r>
              <a:rPr lang="en-US" b="1" dirty="0">
                <a:latin typeface="Arial" pitchFamily="34" charset="0"/>
                <a:cs typeface="Arial" pitchFamily="34" charset="0"/>
              </a:rPr>
              <a:t>Information systems </a:t>
            </a:r>
            <a:r>
              <a:rPr lang="en-US" b="1" dirty="0" smtClean="0">
                <a:latin typeface="Arial" pitchFamily="34" charset="0"/>
                <a:cs typeface="Arial" pitchFamily="34" charset="0"/>
              </a:rPr>
              <a:t>control</a:t>
            </a:r>
            <a:endParaRPr lang="en-US" b="1" dirty="0">
              <a:latin typeface="Arial" pitchFamily="34" charset="0"/>
              <a:cs typeface="Arial" pitchFamily="34" charset="0"/>
            </a:endParaRPr>
          </a:p>
          <a:p>
            <a:pPr marL="109728" indent="0">
              <a:buNone/>
            </a:pPr>
            <a:endParaRPr lang="en-US" b="1" dirty="0" smtClean="0">
              <a:solidFill>
                <a:schemeClr val="folHlink"/>
              </a:solidFill>
            </a:endParaRPr>
          </a:p>
        </p:txBody>
      </p:sp>
      <p:sp>
        <p:nvSpPr>
          <p:cNvPr id="19458" name="Title 1"/>
          <p:cNvSpPr>
            <a:spLocks noGrp="1"/>
          </p:cNvSpPr>
          <p:nvPr>
            <p:ph type="title"/>
          </p:nvPr>
        </p:nvSpPr>
        <p:spPr>
          <a:xfrm>
            <a:off x="1219200" y="304800"/>
            <a:ext cx="6781800" cy="1679575"/>
          </a:xfrm>
        </p:spPr>
        <p:txBody>
          <a:bodyPr>
            <a:noAutofit/>
          </a:bodyPr>
          <a:lstStyle/>
          <a:p>
            <a:r>
              <a:rPr lang="en-US" sz="4000" dirty="0">
                <a:solidFill>
                  <a:srgbClr val="FF6600"/>
                </a:solidFill>
                <a:latin typeface="Arial "/>
              </a:rPr>
              <a:t>UK </a:t>
            </a:r>
            <a:r>
              <a:rPr lang="en-US" sz="4000" dirty="0" smtClean="0">
                <a:solidFill>
                  <a:srgbClr val="FF6600"/>
                </a:solidFill>
                <a:latin typeface="Arial "/>
              </a:rPr>
              <a:t>Security </a:t>
            </a:r>
            <a:r>
              <a:rPr lang="en-US" sz="4000" dirty="0">
                <a:solidFill>
                  <a:srgbClr val="FF6600"/>
                </a:solidFill>
                <a:latin typeface="Arial "/>
              </a:rPr>
              <a:t>Plan</a:t>
            </a:r>
            <a:endParaRPr lang="en-US" sz="4000" dirty="0" smtClean="0">
              <a:solidFill>
                <a:srgbClr val="FF6600"/>
              </a:solidFill>
              <a:latin typeface="Arial "/>
              <a:cs typeface="Arial" pitchFamily="34" charset="0"/>
            </a:endParaRPr>
          </a:p>
        </p:txBody>
      </p:sp>
      <p:pic>
        <p:nvPicPr>
          <p:cNvPr id="4" name="Picture 3" descr="MCj031213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762000"/>
            <a:ext cx="1828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26125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752600" y="1905000"/>
            <a:ext cx="5791200" cy="3846513"/>
          </a:xfrm>
          <a:prstGeom prst="rect">
            <a:avLst/>
          </a:prstGeom>
          <a:solidFill>
            <a:srgbClr val="FF0000"/>
          </a:solidFill>
          <a:ln w="22225">
            <a:solidFill>
              <a:schemeClr val="tx1"/>
            </a:solidFill>
            <a:miter lim="800000"/>
            <a:headEnd/>
            <a:tailEnd/>
          </a:ln>
        </p:spPr>
        <p:txBody>
          <a:bodyPr>
            <a:spAutoFit/>
          </a:bodyPr>
          <a:lstStyle/>
          <a:p>
            <a:pPr algn="ctr"/>
            <a:endParaRPr lang="en-US" sz="4400" dirty="0">
              <a:solidFill>
                <a:srgbClr val="FFFFFF"/>
              </a:solidFill>
            </a:endParaRPr>
          </a:p>
          <a:p>
            <a:pPr algn="ctr"/>
            <a:r>
              <a:rPr lang="en-US" sz="2000" dirty="0">
                <a:solidFill>
                  <a:srgbClr val="FFFFFF"/>
                </a:solidFill>
              </a:rPr>
              <a:t>RED ROOM</a:t>
            </a:r>
          </a:p>
          <a:p>
            <a:pPr algn="ctr"/>
            <a:endParaRPr lang="en-US" sz="2000" dirty="0">
              <a:solidFill>
                <a:srgbClr val="FFFFFF"/>
              </a:solidFill>
            </a:endParaRPr>
          </a:p>
          <a:p>
            <a:pPr algn="ctr"/>
            <a:r>
              <a:rPr lang="en-US" sz="2000" dirty="0">
                <a:solidFill>
                  <a:srgbClr val="FFFFFF"/>
                </a:solidFill>
              </a:rPr>
              <a:t>High Hazard Area</a:t>
            </a:r>
          </a:p>
          <a:p>
            <a:pPr algn="ctr"/>
            <a:endParaRPr lang="en-US" sz="2000" dirty="0">
              <a:solidFill>
                <a:srgbClr val="FFFFFF"/>
              </a:solidFill>
            </a:endParaRPr>
          </a:p>
          <a:p>
            <a:pPr algn="ctr"/>
            <a:r>
              <a:rPr lang="en-US" sz="2000" dirty="0">
                <a:solidFill>
                  <a:srgbClr val="FFFFFF"/>
                </a:solidFill>
              </a:rPr>
              <a:t>Under No Circumstances </a:t>
            </a:r>
          </a:p>
          <a:p>
            <a:pPr algn="ctr"/>
            <a:r>
              <a:rPr lang="en-US" sz="2000" dirty="0">
                <a:solidFill>
                  <a:srgbClr val="FFFFFF"/>
                </a:solidFill>
              </a:rPr>
              <a:t>May Entry Occur </a:t>
            </a:r>
          </a:p>
          <a:p>
            <a:pPr algn="ctr"/>
            <a:r>
              <a:rPr lang="en-US" sz="2000" dirty="0">
                <a:solidFill>
                  <a:srgbClr val="FFFFFF"/>
                </a:solidFill>
              </a:rPr>
              <a:t>Without Proper Escort </a:t>
            </a:r>
          </a:p>
          <a:p>
            <a:pPr algn="ctr"/>
            <a:r>
              <a:rPr lang="en-US" sz="2000" dirty="0">
                <a:solidFill>
                  <a:srgbClr val="FFFFFF"/>
                </a:solidFill>
              </a:rPr>
              <a:t>(Principal Investigator, </a:t>
            </a:r>
            <a:r>
              <a:rPr lang="en-US" sz="2000" dirty="0" smtClean="0">
                <a:solidFill>
                  <a:srgbClr val="FFFFFF"/>
                </a:solidFill>
              </a:rPr>
              <a:t>Responsible Official</a:t>
            </a:r>
            <a:endParaRPr lang="en-US" sz="2000" dirty="0">
              <a:solidFill>
                <a:srgbClr val="FFFFFF"/>
              </a:solidFill>
            </a:endParaRPr>
          </a:p>
          <a:p>
            <a:pPr algn="ctr"/>
            <a:r>
              <a:rPr lang="en-US" sz="2000" dirty="0">
                <a:solidFill>
                  <a:srgbClr val="FFFFFF"/>
                </a:solidFill>
              </a:rPr>
              <a:t>or Other Authorized Person)</a:t>
            </a:r>
          </a:p>
          <a:p>
            <a:pPr algn="ctr"/>
            <a:endParaRPr lang="en-US" sz="2000" dirty="0">
              <a:solidFill>
                <a:srgbClr val="FFFFFF"/>
              </a:solidFill>
            </a:endParaRPr>
          </a:p>
        </p:txBody>
      </p:sp>
      <p:sp>
        <p:nvSpPr>
          <p:cNvPr id="22531" name="TextBox 4"/>
          <p:cNvSpPr txBox="1">
            <a:spLocks noChangeArrowheads="1"/>
          </p:cNvSpPr>
          <p:nvPr/>
        </p:nvSpPr>
        <p:spPr bwMode="auto">
          <a:xfrm>
            <a:off x="1219200" y="914400"/>
            <a:ext cx="4667250" cy="584200"/>
          </a:xfrm>
          <a:prstGeom prst="rect">
            <a:avLst/>
          </a:prstGeom>
          <a:noFill/>
          <a:ln w="9525">
            <a:noFill/>
            <a:miter lim="800000"/>
            <a:headEnd/>
            <a:tailEnd/>
          </a:ln>
        </p:spPr>
        <p:txBody>
          <a:bodyPr wrap="none">
            <a:spAutoFit/>
          </a:bodyPr>
          <a:lstStyle/>
          <a:p>
            <a:r>
              <a:rPr lang="en-US" dirty="0">
                <a:solidFill>
                  <a:srgbClr val="FF6600"/>
                </a:solidFill>
                <a:effectLst>
                  <a:outerShdw blurRad="38100" dist="38100" dir="2700000" algn="tl">
                    <a:srgbClr val="000000">
                      <a:alpha val="43137"/>
                    </a:srgbClr>
                  </a:outerShdw>
                </a:effectLst>
              </a:rPr>
              <a:t>Posted outside facility:</a:t>
            </a: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1295400"/>
            <a:ext cx="8001000" cy="4801314"/>
          </a:xfrm>
          <a:prstGeom prst="rect">
            <a:avLst/>
          </a:prstGeom>
          <a:noFill/>
          <a:ln w="9525">
            <a:noFill/>
            <a:miter lim="800000"/>
            <a:headEnd/>
            <a:tailEnd/>
          </a:ln>
        </p:spPr>
        <p:txBody>
          <a:bodyPr>
            <a:spAutoFit/>
          </a:bodyPr>
          <a:lstStyle/>
          <a:p>
            <a:pPr marL="696913" indent="-696913">
              <a:spcBef>
                <a:spcPct val="50000"/>
              </a:spcBef>
              <a:buFontTx/>
              <a:buAutoNum type="arabicPeriod"/>
            </a:pPr>
            <a:r>
              <a:rPr lang="en-US" sz="1800" b="0" dirty="0"/>
              <a:t>SA areas must be separated from public areas of buildings &amp; locked 24/7.</a:t>
            </a:r>
          </a:p>
          <a:p>
            <a:pPr marL="696913" indent="-696913">
              <a:spcBef>
                <a:spcPct val="50000"/>
              </a:spcBef>
              <a:buFontTx/>
              <a:buAutoNum type="arabicPeriod"/>
            </a:pPr>
            <a:r>
              <a:rPr lang="en-US" sz="1800" b="0" dirty="0"/>
              <a:t>Procedures to control access must be followed. Access cards </a:t>
            </a:r>
            <a:r>
              <a:rPr lang="en-US" sz="1800" b="0"/>
              <a:t>must </a:t>
            </a:r>
            <a:r>
              <a:rPr lang="en-US" sz="1800" b="0" smtClean="0"/>
              <a:t>NEVER </a:t>
            </a:r>
            <a:r>
              <a:rPr lang="en-US" sz="1800" b="0" dirty="0"/>
              <a:t>be shared. </a:t>
            </a:r>
          </a:p>
          <a:p>
            <a:pPr marL="696913" indent="-696913">
              <a:spcBef>
                <a:spcPct val="50000"/>
              </a:spcBef>
              <a:buFontTx/>
              <a:buAutoNum type="arabicPeriod"/>
            </a:pPr>
            <a:r>
              <a:rPr lang="en-US" sz="1800" b="0" dirty="0"/>
              <a:t>All packages must be inspected by authorized personnel before entry or exit of SA areas</a:t>
            </a:r>
            <a:r>
              <a:rPr lang="en-US" sz="1800" b="0" dirty="0" smtClean="0"/>
              <a:t>.</a:t>
            </a:r>
          </a:p>
          <a:p>
            <a:pPr marL="696913" indent="-696913">
              <a:spcBef>
                <a:spcPct val="50000"/>
              </a:spcBef>
              <a:buFontTx/>
              <a:buAutoNum type="arabicPeriod"/>
            </a:pPr>
            <a:r>
              <a:rPr lang="en-US" sz="1800" b="0" dirty="0" smtClean="0"/>
              <a:t>Theft, loss, release, or altered inventory of the agent must be reported immediately to PI &amp; RO.</a:t>
            </a:r>
          </a:p>
          <a:p>
            <a:pPr marL="696913" indent="-696913">
              <a:spcBef>
                <a:spcPct val="50000"/>
              </a:spcBef>
              <a:buFont typeface="+mj-lt"/>
              <a:buAutoNum type="arabicPeriod" startAt="5"/>
            </a:pPr>
            <a:r>
              <a:rPr lang="en-US" sz="1800" b="0" dirty="0"/>
              <a:t>Unauthorized, unescorted or suspicious persons in SA areas must be reported immediately </a:t>
            </a:r>
          </a:p>
          <a:p>
            <a:pPr marL="696913" indent="-696913">
              <a:spcBef>
                <a:spcPct val="50000"/>
              </a:spcBef>
              <a:buFont typeface="+mj-lt"/>
              <a:buAutoNum type="arabicPeriod" startAt="5"/>
            </a:pPr>
            <a:r>
              <a:rPr lang="en-US" sz="1800" b="0" dirty="0"/>
              <a:t>All incidents with potential for exposure to agent must be reported to PI &amp; RO immediately</a:t>
            </a:r>
          </a:p>
          <a:p>
            <a:pPr marL="696913" indent="-696913">
              <a:spcBef>
                <a:spcPct val="50000"/>
              </a:spcBef>
              <a:buFont typeface="+mj-lt"/>
              <a:buAutoNum type="arabicPeriod" startAt="5"/>
              <a:defRPr/>
            </a:pPr>
            <a:r>
              <a:rPr lang="en-US" sz="1800" b="0" dirty="0"/>
              <a:t>All transfers of the agent to external entities require prior CDC </a:t>
            </a:r>
            <a:r>
              <a:rPr lang="en-US" sz="1800" b="0" dirty="0" smtClean="0"/>
              <a:t>authorization</a:t>
            </a:r>
          </a:p>
        </p:txBody>
      </p:sp>
      <p:sp>
        <p:nvSpPr>
          <p:cNvPr id="23555" name="Text Box 3"/>
          <p:cNvSpPr txBox="1">
            <a:spLocks noChangeArrowheads="1"/>
          </p:cNvSpPr>
          <p:nvPr/>
        </p:nvSpPr>
        <p:spPr bwMode="auto">
          <a:xfrm>
            <a:off x="685800" y="304800"/>
            <a:ext cx="6008568" cy="707886"/>
          </a:xfrm>
          <a:prstGeom prst="rect">
            <a:avLst/>
          </a:prstGeom>
          <a:noFill/>
          <a:ln w="9525">
            <a:noFill/>
            <a:miter lim="800000"/>
            <a:headEnd/>
            <a:tailEnd/>
          </a:ln>
        </p:spPr>
        <p:txBody>
          <a:bodyPr wrap="none">
            <a:spAutoFit/>
          </a:bodyPr>
          <a:lstStyle/>
          <a:p>
            <a:r>
              <a:rPr lang="en-US" sz="4000" dirty="0">
                <a:solidFill>
                  <a:schemeClr val="accent3"/>
                </a:solidFill>
                <a:effectLst>
                  <a:outerShdw blurRad="38100" dist="38100" dir="2700000" algn="tl">
                    <a:srgbClr val="000000">
                      <a:alpha val="43137"/>
                    </a:srgbClr>
                  </a:outerShdw>
                </a:effectLst>
                <a:cs typeface="Arial" pitchFamily="34" charset="0"/>
              </a:rPr>
              <a:t>SA Security Procedures</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28638" y="533400"/>
            <a:ext cx="4920963" cy="646331"/>
          </a:xfrm>
          <a:prstGeom prst="rect">
            <a:avLst/>
          </a:prstGeom>
          <a:noFill/>
          <a:ln w="9525">
            <a:noFill/>
            <a:miter lim="800000"/>
            <a:headEnd/>
            <a:tailEnd/>
          </a:ln>
        </p:spPr>
        <p:txBody>
          <a:bodyPr wrap="none">
            <a:spAutoFit/>
          </a:bodyPr>
          <a:lstStyle/>
          <a:p>
            <a:r>
              <a:rPr lang="en-US" sz="3600" dirty="0">
                <a:solidFill>
                  <a:schemeClr val="accent3"/>
                </a:solidFill>
                <a:effectLst>
                  <a:outerShdw blurRad="38100" dist="38100" dir="2700000" algn="tl">
                    <a:srgbClr val="000000">
                      <a:alpha val="43137"/>
                    </a:srgbClr>
                  </a:outerShdw>
                </a:effectLst>
                <a:cs typeface="Arial" pitchFamily="34" charset="0"/>
              </a:rPr>
              <a:t>To Protect Everyone: </a:t>
            </a:r>
          </a:p>
        </p:txBody>
      </p:sp>
      <p:sp>
        <p:nvSpPr>
          <p:cNvPr id="39939" name="Text Box 3"/>
          <p:cNvSpPr txBox="1">
            <a:spLocks noChangeArrowheads="1"/>
          </p:cNvSpPr>
          <p:nvPr/>
        </p:nvSpPr>
        <p:spPr bwMode="auto">
          <a:xfrm>
            <a:off x="914400" y="1524000"/>
            <a:ext cx="6716903" cy="5878532"/>
          </a:xfrm>
          <a:prstGeom prst="rect">
            <a:avLst/>
          </a:prstGeom>
          <a:noFill/>
          <a:ln w="9525">
            <a:noFill/>
            <a:miter lim="800000"/>
            <a:headEnd/>
            <a:tailEnd/>
          </a:ln>
        </p:spPr>
        <p:txBody>
          <a:bodyPr wrap="none">
            <a:spAutoFit/>
          </a:bodyPr>
          <a:lstStyle/>
          <a:p>
            <a:pPr>
              <a:buClr>
                <a:schemeClr val="accent1"/>
              </a:buClr>
              <a:buFont typeface="Lucida Sans Unicode" pitchFamily="34" charset="0"/>
              <a:buChar char="‣"/>
            </a:pPr>
            <a:r>
              <a:rPr lang="en-US" sz="2800" b="0" dirty="0"/>
              <a:t> </a:t>
            </a:r>
            <a:r>
              <a:rPr lang="en-US" sz="2800" b="0" dirty="0">
                <a:solidFill>
                  <a:srgbClr val="3366CC"/>
                </a:solidFill>
              </a:rPr>
              <a:t> Facility </a:t>
            </a:r>
            <a:r>
              <a:rPr lang="en-US" sz="2800" b="0" dirty="0" smtClean="0">
                <a:solidFill>
                  <a:srgbClr val="3366CC"/>
                </a:solidFill>
              </a:rPr>
              <a:t>is regularly inspected </a:t>
            </a:r>
            <a:r>
              <a:rPr lang="en-US" sz="2800" b="0" dirty="0">
                <a:solidFill>
                  <a:srgbClr val="3366CC"/>
                </a:solidFill>
              </a:rPr>
              <a:t>by: </a:t>
            </a:r>
          </a:p>
          <a:p>
            <a:pPr lvl="1">
              <a:buClr>
                <a:schemeClr val="accent1"/>
              </a:buClr>
              <a:buSzPct val="80000"/>
              <a:buFont typeface="Courier New" pitchFamily="49" charset="0"/>
              <a:buChar char="o"/>
            </a:pPr>
            <a:r>
              <a:rPr lang="en-US" sz="2800" b="0" dirty="0"/>
              <a:t>  Centers for Disease Control</a:t>
            </a:r>
          </a:p>
          <a:p>
            <a:pPr lvl="1">
              <a:buClr>
                <a:schemeClr val="accent1"/>
              </a:buClr>
              <a:buSzPct val="80000"/>
              <a:buFont typeface="Courier New" pitchFamily="49" charset="0"/>
              <a:buChar char="o"/>
            </a:pPr>
            <a:r>
              <a:rPr lang="en-US" sz="2800" b="0" dirty="0"/>
              <a:t>  Office of the Inspector </a:t>
            </a:r>
            <a:r>
              <a:rPr lang="en-US" sz="2800" b="0" dirty="0" smtClean="0"/>
              <a:t>General</a:t>
            </a:r>
          </a:p>
          <a:p>
            <a:pPr lvl="1">
              <a:buClr>
                <a:schemeClr val="accent1"/>
              </a:buClr>
              <a:buSzPct val="80000"/>
            </a:pPr>
            <a:endParaRPr lang="en-US" sz="2800" b="0" dirty="0"/>
          </a:p>
          <a:p>
            <a:pPr>
              <a:buClr>
                <a:schemeClr val="accent1"/>
              </a:buClr>
              <a:buFont typeface="Lucida Sans Unicode" pitchFamily="34" charset="0"/>
              <a:buChar char="‣"/>
            </a:pPr>
            <a:r>
              <a:rPr lang="en-US" sz="2800" b="0" dirty="0"/>
              <a:t>  </a:t>
            </a:r>
            <a:r>
              <a:rPr lang="en-US" sz="2800" b="0" dirty="0" smtClean="0">
                <a:solidFill>
                  <a:srgbClr val="3366CC"/>
                </a:solidFill>
              </a:rPr>
              <a:t>There is additional coordination </a:t>
            </a:r>
            <a:r>
              <a:rPr lang="en-US" sz="2800" b="0" dirty="0">
                <a:solidFill>
                  <a:srgbClr val="3366CC"/>
                </a:solidFill>
              </a:rPr>
              <a:t>with:</a:t>
            </a:r>
          </a:p>
          <a:p>
            <a:pPr lvl="1">
              <a:buClr>
                <a:schemeClr val="accent1"/>
              </a:buClr>
              <a:buSzPct val="80000"/>
              <a:buFont typeface="Courier New" pitchFamily="49" charset="0"/>
              <a:buChar char="o"/>
            </a:pPr>
            <a:r>
              <a:rPr lang="en-US" sz="2800" b="0" dirty="0" smtClean="0"/>
              <a:t> Local Public </a:t>
            </a:r>
            <a:r>
              <a:rPr lang="en-US" sz="2800" b="0" dirty="0"/>
              <a:t>Health </a:t>
            </a:r>
            <a:r>
              <a:rPr lang="en-US" sz="2800" b="0" dirty="0" smtClean="0"/>
              <a:t>Department</a:t>
            </a:r>
          </a:p>
          <a:p>
            <a:pPr lvl="1">
              <a:buClr>
                <a:schemeClr val="accent1"/>
              </a:buClr>
              <a:buSzPct val="80000"/>
              <a:buFont typeface="Courier New" pitchFamily="49" charset="0"/>
              <a:buChar char="o"/>
            </a:pPr>
            <a:r>
              <a:rPr lang="en-US" sz="2800" b="0" dirty="0"/>
              <a:t> </a:t>
            </a:r>
            <a:r>
              <a:rPr lang="en-US" sz="2800" b="0" dirty="0" smtClean="0"/>
              <a:t>UK </a:t>
            </a:r>
            <a:r>
              <a:rPr lang="en-US" sz="2800" b="0" dirty="0"/>
              <a:t>Hospital Emergency Department</a:t>
            </a:r>
          </a:p>
          <a:p>
            <a:pPr lvl="1">
              <a:buClr>
                <a:schemeClr val="accent1"/>
              </a:buClr>
              <a:buSzPct val="80000"/>
              <a:buFont typeface="Courier New" pitchFamily="49" charset="0"/>
              <a:buChar char="o"/>
            </a:pPr>
            <a:r>
              <a:rPr lang="en-US" sz="2800" b="0" dirty="0" smtClean="0"/>
              <a:t> UK </a:t>
            </a:r>
            <a:r>
              <a:rPr lang="en-US" sz="2800" b="0" dirty="0"/>
              <a:t>Employee Health</a:t>
            </a:r>
          </a:p>
          <a:p>
            <a:pPr lvl="1">
              <a:buClr>
                <a:schemeClr val="accent1"/>
              </a:buClr>
              <a:buSzPct val="80000"/>
              <a:buFont typeface="Courier New" pitchFamily="49" charset="0"/>
              <a:buChar char="o"/>
            </a:pPr>
            <a:r>
              <a:rPr lang="en-US" sz="2800" b="0" dirty="0" smtClean="0"/>
              <a:t> Lexington </a:t>
            </a:r>
            <a:r>
              <a:rPr lang="en-US" sz="2800" b="0" dirty="0"/>
              <a:t>Fire </a:t>
            </a:r>
            <a:r>
              <a:rPr lang="en-US" sz="2800" b="0" dirty="0" smtClean="0"/>
              <a:t>Department, </a:t>
            </a:r>
            <a:r>
              <a:rPr lang="en-US" sz="2800" b="0" dirty="0" err="1" smtClean="0"/>
              <a:t>Haz</a:t>
            </a:r>
            <a:r>
              <a:rPr lang="en-US" sz="2800" b="0" dirty="0" smtClean="0"/>
              <a:t> Mat</a:t>
            </a:r>
          </a:p>
          <a:p>
            <a:pPr lvl="1">
              <a:buClr>
                <a:schemeClr val="accent1"/>
              </a:buClr>
              <a:buSzPct val="80000"/>
              <a:buFont typeface="Courier New" pitchFamily="49" charset="0"/>
              <a:buChar char="o"/>
            </a:pPr>
            <a:r>
              <a:rPr lang="en-US" sz="2800" b="0" dirty="0"/>
              <a:t> </a:t>
            </a:r>
            <a:r>
              <a:rPr lang="en-US" sz="2800" b="0" dirty="0" smtClean="0"/>
              <a:t>UK Police Department</a:t>
            </a:r>
            <a:endParaRPr lang="en-US" sz="2800" b="0" dirty="0"/>
          </a:p>
          <a:p>
            <a:pPr lvl="1">
              <a:buClr>
                <a:schemeClr val="accent2"/>
              </a:buClr>
              <a:buFont typeface="Wingdings" pitchFamily="2" charset="2"/>
              <a:buChar char="§"/>
            </a:pPr>
            <a:endParaRPr lang="en-US" dirty="0">
              <a:solidFill>
                <a:schemeClr val="folHlink"/>
              </a:solidFill>
            </a:endParaRPr>
          </a:p>
          <a:p>
            <a:pPr lvl="1">
              <a:buClr>
                <a:schemeClr val="accent2"/>
              </a:buClr>
            </a:pPr>
            <a:endParaRPr lang="en-US" dirty="0">
              <a:solidFill>
                <a:schemeClr val="folHlink"/>
              </a:solidFill>
            </a:endParaRPr>
          </a:p>
          <a:p>
            <a:endParaRPr lang="en-US" dirty="0">
              <a:solidFill>
                <a:schemeClr val="folHlink"/>
              </a:solidFill>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5800" y="1752600"/>
            <a:ext cx="7696200" cy="4267200"/>
          </a:xfrm>
        </p:spPr>
        <p:txBody>
          <a:bodyPr>
            <a:normAutofit/>
          </a:bodyPr>
          <a:lstStyle/>
          <a:p>
            <a:pPr marL="109728" indent="0">
              <a:buNone/>
            </a:pPr>
            <a:r>
              <a:rPr lang="en-US" sz="2400" dirty="0" smtClean="0">
                <a:latin typeface="Arial "/>
              </a:rPr>
              <a:t>You are </a:t>
            </a:r>
            <a:r>
              <a:rPr lang="en-US" sz="2400" dirty="0">
                <a:latin typeface="Arial "/>
              </a:rPr>
              <a:t>considered  Select Agent Program “registered personnel”, and are integral to the operation of the laboratory even though you might not have card access to the facility itself. </a:t>
            </a:r>
            <a:endParaRPr lang="en-US" sz="2400" dirty="0" smtClean="0">
              <a:latin typeface="Arial "/>
            </a:endParaRPr>
          </a:p>
          <a:p>
            <a:pPr marL="109728" indent="0">
              <a:buNone/>
            </a:pPr>
            <a:endParaRPr lang="en-US" sz="2400" dirty="0" smtClean="0">
              <a:latin typeface="Arial "/>
            </a:endParaRPr>
          </a:p>
          <a:p>
            <a:pPr marL="109728" indent="0">
              <a:buNone/>
            </a:pPr>
            <a:r>
              <a:rPr lang="en-US" sz="2400" dirty="0" smtClean="0">
                <a:latin typeface="Arial "/>
              </a:rPr>
              <a:t>You </a:t>
            </a:r>
            <a:r>
              <a:rPr lang="en-US" sz="2400" dirty="0">
                <a:latin typeface="Arial "/>
              </a:rPr>
              <a:t>are officially associated with the lab, have knowledge of the location of the lab and of  the agent that is present, </a:t>
            </a:r>
            <a:r>
              <a:rPr lang="en-US" sz="2400" dirty="0" smtClean="0">
                <a:latin typeface="Arial "/>
              </a:rPr>
              <a:t>and/or have </a:t>
            </a:r>
            <a:r>
              <a:rPr lang="en-US" sz="2400" dirty="0">
                <a:latin typeface="Arial "/>
              </a:rPr>
              <a:t>the ability to grant access or otherwise sensitive information to unregistered/unauthorized persons.</a:t>
            </a:r>
            <a:endParaRPr lang="en-US" sz="2400" dirty="0" smtClean="0"/>
          </a:p>
        </p:txBody>
      </p:sp>
      <p:sp>
        <p:nvSpPr>
          <p:cNvPr id="6146" name="Rectangle 2"/>
          <p:cNvSpPr>
            <a:spLocks noGrp="1" noChangeArrowheads="1"/>
          </p:cNvSpPr>
          <p:nvPr>
            <p:ph type="title"/>
          </p:nvPr>
        </p:nvSpPr>
        <p:spPr>
          <a:xfrm>
            <a:off x="533400" y="152400"/>
            <a:ext cx="7239000" cy="1527175"/>
          </a:xfrm>
        </p:spPr>
        <p:txBody>
          <a:bodyPr>
            <a:normAutofit/>
          </a:bodyPr>
          <a:lstStyle/>
          <a:p>
            <a:pPr eaLnBrk="1" hangingPunct="1"/>
            <a:r>
              <a:rPr lang="en-US" sz="3600" dirty="0" smtClean="0">
                <a:solidFill>
                  <a:srgbClr val="FF6600"/>
                </a:solidFill>
                <a:latin typeface="Arial" pitchFamily="34" charset="0"/>
                <a:cs typeface="Arial" pitchFamily="34" charset="0"/>
              </a:rPr>
              <a:t>If you are taking this training:</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533400" y="517524"/>
            <a:ext cx="4389343" cy="584775"/>
          </a:xfrm>
          <a:prstGeom prst="rect">
            <a:avLst/>
          </a:prstGeom>
          <a:noFill/>
          <a:ln w="9525">
            <a:noFill/>
            <a:miter lim="800000"/>
            <a:headEnd/>
            <a:tailEnd/>
          </a:ln>
          <a:effectLst/>
        </p:spPr>
        <p:txBody>
          <a:bodyPr wrap="none">
            <a:spAutoFit/>
          </a:bodyPr>
          <a:lstStyle/>
          <a:p>
            <a:pPr>
              <a:defRPr/>
            </a:pPr>
            <a:r>
              <a:rPr lang="en-US" dirty="0" smtClean="0">
                <a:solidFill>
                  <a:schemeClr val="accent3"/>
                </a:solidFill>
                <a:effectLst>
                  <a:outerShdw blurRad="38100" dist="38100" dir="2700000" algn="tl">
                    <a:srgbClr val="000000">
                      <a:alpha val="43137"/>
                    </a:srgbClr>
                  </a:outerShdw>
                </a:effectLst>
                <a:cs typeface="Arial" pitchFamily="34" charset="0"/>
              </a:rPr>
              <a:t>To </a:t>
            </a:r>
            <a:r>
              <a:rPr lang="en-US" dirty="0">
                <a:solidFill>
                  <a:schemeClr val="accent3"/>
                </a:solidFill>
                <a:effectLst>
                  <a:outerShdw blurRad="38100" dist="38100" dir="2700000" algn="tl">
                    <a:srgbClr val="000000">
                      <a:alpha val="43137"/>
                    </a:srgbClr>
                  </a:outerShdw>
                </a:effectLst>
                <a:cs typeface="Arial" pitchFamily="34" charset="0"/>
              </a:rPr>
              <a:t>Protect Everyone: </a:t>
            </a:r>
          </a:p>
        </p:txBody>
      </p:sp>
      <p:sp>
        <p:nvSpPr>
          <p:cNvPr id="37891" name="Text Box 3"/>
          <p:cNvSpPr txBox="1">
            <a:spLocks noChangeArrowheads="1"/>
          </p:cNvSpPr>
          <p:nvPr/>
        </p:nvSpPr>
        <p:spPr bwMode="auto">
          <a:xfrm>
            <a:off x="762000" y="1295400"/>
            <a:ext cx="7934325" cy="4401205"/>
          </a:xfrm>
          <a:prstGeom prst="rect">
            <a:avLst/>
          </a:prstGeom>
          <a:noFill/>
          <a:ln w="9525">
            <a:noFill/>
            <a:miter lim="800000"/>
            <a:headEnd/>
            <a:tailEnd/>
          </a:ln>
        </p:spPr>
        <p:txBody>
          <a:bodyPr wrap="square">
            <a:spAutoFit/>
          </a:bodyPr>
          <a:lstStyle/>
          <a:p>
            <a:r>
              <a:rPr lang="en-US" sz="2800" b="0" dirty="0" smtClean="0">
                <a:solidFill>
                  <a:srgbClr val="3366CC"/>
                </a:solidFill>
              </a:rPr>
              <a:t>Facility staff train </a:t>
            </a:r>
            <a:r>
              <a:rPr lang="en-US" sz="2800" b="0" dirty="0">
                <a:solidFill>
                  <a:srgbClr val="3366CC"/>
                </a:solidFill>
              </a:rPr>
              <a:t>and drill in:</a:t>
            </a:r>
          </a:p>
          <a:p>
            <a:pPr lvl="1">
              <a:buClr>
                <a:schemeClr val="accent1"/>
              </a:buClr>
              <a:buFont typeface="Lucida Sans Unicode" pitchFamily="34" charset="0"/>
              <a:buChar char="‣"/>
            </a:pPr>
            <a:r>
              <a:rPr lang="en-US" sz="2800" b="0" dirty="0"/>
              <a:t>	emergency </a:t>
            </a:r>
            <a:r>
              <a:rPr lang="en-US" sz="2800" b="0" dirty="0" smtClean="0"/>
              <a:t>procedures, both medical and 	disaster</a:t>
            </a:r>
            <a:endParaRPr lang="en-US" sz="2800" b="0" dirty="0"/>
          </a:p>
          <a:p>
            <a:pPr lvl="2">
              <a:buClr>
                <a:schemeClr val="accent1"/>
              </a:buClr>
              <a:buSzPct val="80000"/>
              <a:buFont typeface="Courier New" pitchFamily="49" charset="0"/>
              <a:buChar char="o"/>
            </a:pPr>
            <a:r>
              <a:rPr lang="en-US" sz="2800" b="0" i="1" dirty="0" smtClean="0"/>
              <a:t>  </a:t>
            </a:r>
            <a:r>
              <a:rPr lang="en-US" sz="2400" b="0" i="1" dirty="0"/>
              <a:t>most facility staff have first </a:t>
            </a:r>
            <a:r>
              <a:rPr lang="en-US" sz="2400" b="0" i="1" dirty="0" smtClean="0"/>
              <a:t>aid &amp; </a:t>
            </a:r>
            <a:r>
              <a:rPr lang="en-US" sz="2400" b="0" i="1" dirty="0"/>
              <a:t>CPR </a:t>
            </a:r>
            <a:r>
              <a:rPr lang="en-US" sz="2400" b="0" i="1" dirty="0" smtClean="0"/>
              <a:t>training</a:t>
            </a:r>
            <a:endParaRPr lang="en-US" sz="2400" b="0" i="1" dirty="0"/>
          </a:p>
          <a:p>
            <a:pPr lvl="1">
              <a:buClr>
                <a:schemeClr val="accent1"/>
              </a:buClr>
              <a:buFont typeface="Lucida Sans Unicode" pitchFamily="34" charset="0"/>
              <a:buChar char="‣"/>
            </a:pPr>
            <a:r>
              <a:rPr lang="en-US" sz="2800" b="0" dirty="0"/>
              <a:t> </a:t>
            </a:r>
            <a:r>
              <a:rPr lang="en-US" sz="2800" b="0" dirty="0" smtClean="0"/>
              <a:t>  accidental </a:t>
            </a:r>
            <a:r>
              <a:rPr lang="en-US" sz="2800" b="0" dirty="0"/>
              <a:t>exposures</a:t>
            </a:r>
          </a:p>
          <a:p>
            <a:pPr lvl="1">
              <a:buClr>
                <a:schemeClr val="accent1"/>
              </a:buClr>
              <a:buFont typeface="Lucida Sans Unicode" pitchFamily="34" charset="0"/>
              <a:buChar char="‣"/>
            </a:pPr>
            <a:r>
              <a:rPr lang="en-US" sz="2800" b="0" dirty="0" smtClean="0"/>
              <a:t>   accidental spills, especially that of the          	agent </a:t>
            </a:r>
          </a:p>
          <a:p>
            <a:pPr lvl="1">
              <a:buClr>
                <a:schemeClr val="accent1"/>
              </a:buClr>
              <a:buFont typeface="Lucida Sans Unicode" pitchFamily="34" charset="0"/>
              <a:buChar char="‣"/>
            </a:pPr>
            <a:r>
              <a:rPr lang="en-US" sz="2800" b="0" dirty="0"/>
              <a:t> </a:t>
            </a:r>
            <a:r>
              <a:rPr lang="en-US" sz="2800" b="0" dirty="0" smtClean="0"/>
              <a:t>  decontamination procedures</a:t>
            </a:r>
          </a:p>
          <a:p>
            <a:pPr lvl="1">
              <a:buClr>
                <a:schemeClr val="accent1"/>
              </a:buClr>
              <a:buFont typeface="Lucida Sans Unicode" pitchFamily="34" charset="0"/>
              <a:buChar char="‣"/>
            </a:pPr>
            <a:r>
              <a:rPr lang="en-US" sz="2800" b="0" dirty="0"/>
              <a:t>	power failure</a:t>
            </a:r>
          </a:p>
          <a:p>
            <a:pPr lvl="1">
              <a:buClr>
                <a:schemeClr val="accent1"/>
              </a:buClr>
              <a:buFont typeface="Lucida Sans Unicode" pitchFamily="34" charset="0"/>
              <a:buChar char="‣"/>
            </a:pPr>
            <a:r>
              <a:rPr lang="en-US" sz="2800" b="0" dirty="0"/>
              <a:t>	security </a:t>
            </a:r>
            <a:r>
              <a:rPr lang="en-US" sz="2800" b="0" dirty="0" smtClean="0"/>
              <a:t>breach</a:t>
            </a:r>
            <a:endParaRPr lang="en-US" sz="2800" b="0"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533400" y="533400"/>
            <a:ext cx="4920963" cy="646331"/>
          </a:xfrm>
          <a:prstGeom prst="rect">
            <a:avLst/>
          </a:prstGeom>
          <a:noFill/>
          <a:ln w="9525">
            <a:noFill/>
            <a:miter lim="800000"/>
            <a:headEnd/>
            <a:tailEnd/>
          </a:ln>
          <a:effectLst/>
        </p:spPr>
        <p:txBody>
          <a:bodyPr wrap="none">
            <a:spAutoFit/>
          </a:bodyPr>
          <a:lstStyle/>
          <a:p>
            <a:pPr>
              <a:defRPr/>
            </a:pPr>
            <a:r>
              <a:rPr lang="en-US" sz="3600" dirty="0" smtClean="0">
                <a:solidFill>
                  <a:schemeClr val="accent3"/>
                </a:solidFill>
                <a:effectLst>
                  <a:outerShdw blurRad="38100" dist="38100" dir="2700000" algn="tl">
                    <a:srgbClr val="000000">
                      <a:alpha val="43137"/>
                    </a:srgbClr>
                  </a:outerShdw>
                </a:effectLst>
                <a:cs typeface="Arial" pitchFamily="34" charset="0"/>
              </a:rPr>
              <a:t>To </a:t>
            </a:r>
            <a:r>
              <a:rPr lang="en-US" sz="3600" dirty="0">
                <a:solidFill>
                  <a:schemeClr val="accent3"/>
                </a:solidFill>
                <a:effectLst>
                  <a:outerShdw blurRad="38100" dist="38100" dir="2700000" algn="tl">
                    <a:srgbClr val="000000">
                      <a:alpha val="43137"/>
                    </a:srgbClr>
                  </a:outerShdw>
                </a:effectLst>
                <a:cs typeface="Arial" pitchFamily="34" charset="0"/>
              </a:rPr>
              <a:t>Protect Everyone: </a:t>
            </a:r>
          </a:p>
        </p:txBody>
      </p:sp>
      <p:sp>
        <p:nvSpPr>
          <p:cNvPr id="34819" name="Text Box 6"/>
          <p:cNvSpPr txBox="1">
            <a:spLocks noChangeArrowheads="1"/>
          </p:cNvSpPr>
          <p:nvPr/>
        </p:nvSpPr>
        <p:spPr bwMode="auto">
          <a:xfrm>
            <a:off x="914400" y="1524000"/>
            <a:ext cx="7391400" cy="3785652"/>
          </a:xfrm>
          <a:prstGeom prst="rect">
            <a:avLst/>
          </a:prstGeom>
          <a:noFill/>
          <a:ln w="9525">
            <a:noFill/>
            <a:miter lim="800000"/>
            <a:headEnd/>
            <a:tailEnd/>
          </a:ln>
        </p:spPr>
        <p:txBody>
          <a:bodyPr wrap="square">
            <a:spAutoFit/>
          </a:bodyPr>
          <a:lstStyle/>
          <a:p>
            <a:pPr marL="457200" indent="-457200">
              <a:buFont typeface="Arial" pitchFamily="34" charset="0"/>
              <a:buChar char="•"/>
            </a:pPr>
            <a:r>
              <a:rPr lang="en-US" sz="2400" b="0" dirty="0"/>
              <a:t>All work with cultures takes place </a:t>
            </a:r>
            <a:r>
              <a:rPr lang="en-US" sz="2400" b="0" dirty="0" smtClean="0"/>
              <a:t>solely in the biological </a:t>
            </a:r>
            <a:r>
              <a:rPr lang="en-US" sz="2400" b="0" dirty="0"/>
              <a:t>safety </a:t>
            </a:r>
            <a:r>
              <a:rPr lang="en-US" sz="2400" b="0" dirty="0" smtClean="0"/>
              <a:t>cabinet</a:t>
            </a:r>
          </a:p>
          <a:p>
            <a:endParaRPr lang="en-US" sz="2400" b="0" dirty="0" smtClean="0"/>
          </a:p>
          <a:p>
            <a:pPr marL="457200" indent="-457200">
              <a:buFont typeface="Arial" pitchFamily="34" charset="0"/>
              <a:buChar char="•"/>
            </a:pPr>
            <a:r>
              <a:rPr lang="en-US" sz="2400" b="0" dirty="0" smtClean="0"/>
              <a:t>There are extensive </a:t>
            </a:r>
            <a:r>
              <a:rPr lang="en-US" sz="2400" b="0" dirty="0"/>
              <a:t>procedures for </a:t>
            </a:r>
            <a:r>
              <a:rPr lang="en-US" sz="2400" b="0" dirty="0" smtClean="0"/>
              <a:t>chemical decontamination </a:t>
            </a:r>
            <a:r>
              <a:rPr lang="en-US" sz="2400" b="0" dirty="0"/>
              <a:t>in case of a </a:t>
            </a:r>
            <a:r>
              <a:rPr lang="en-US" sz="2400" b="0" dirty="0" smtClean="0"/>
              <a:t>spill</a:t>
            </a:r>
          </a:p>
          <a:p>
            <a:pPr marL="457200" indent="-457200">
              <a:buFont typeface="Arial" pitchFamily="34" charset="0"/>
              <a:buChar char="•"/>
            </a:pPr>
            <a:endParaRPr lang="en-US" sz="2400" b="0" dirty="0" smtClean="0"/>
          </a:p>
          <a:p>
            <a:pPr marL="457200" indent="-457200">
              <a:buFont typeface="Arial" pitchFamily="34" charset="0"/>
              <a:buChar char="•"/>
            </a:pPr>
            <a:r>
              <a:rPr lang="en-US" sz="2400" b="0" dirty="0" smtClean="0"/>
              <a:t>Two </a:t>
            </a:r>
            <a:r>
              <a:rPr lang="en-US" sz="2400" b="0" dirty="0"/>
              <a:t>types of disinfectants </a:t>
            </a:r>
            <a:r>
              <a:rPr lang="en-US" sz="2400" b="0" dirty="0" smtClean="0"/>
              <a:t>used in laboratory- Bleach </a:t>
            </a:r>
            <a:r>
              <a:rPr lang="en-US" sz="2400" b="0" dirty="0"/>
              <a:t>and Quaternary </a:t>
            </a:r>
            <a:r>
              <a:rPr lang="en-US" sz="2400" b="0" dirty="0" smtClean="0"/>
              <a:t>Ammonium</a:t>
            </a:r>
          </a:p>
          <a:p>
            <a:pPr marL="457200" indent="-457200">
              <a:buFont typeface="Arial" pitchFamily="34" charset="0"/>
              <a:buChar char="•"/>
            </a:pPr>
            <a:endParaRPr lang="en-US" sz="2400" b="0" dirty="0" smtClean="0"/>
          </a:p>
          <a:p>
            <a:pPr marL="457200" indent="-457200">
              <a:buFont typeface="Arial" pitchFamily="34" charset="0"/>
              <a:buChar char="•"/>
            </a:pPr>
            <a:r>
              <a:rPr lang="en-US" sz="2400" b="0" dirty="0" smtClean="0"/>
              <a:t>All SOPs </a:t>
            </a:r>
            <a:r>
              <a:rPr lang="en-US" sz="2400" b="0" dirty="0"/>
              <a:t>&amp; Plans </a:t>
            </a:r>
            <a:r>
              <a:rPr lang="en-US" sz="2400" b="0" dirty="0" smtClean="0"/>
              <a:t>are reviewed </a:t>
            </a:r>
            <a:r>
              <a:rPr lang="en-US" sz="2400" b="0" dirty="0"/>
              <a:t>at least annually</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762000" y="2286000"/>
            <a:ext cx="8001000" cy="4419600"/>
          </a:xfrm>
        </p:spPr>
        <p:txBody>
          <a:bodyPr>
            <a:noAutofit/>
          </a:bodyPr>
          <a:lstStyle/>
          <a:p>
            <a:pPr marL="109728" indent="0" eaLnBrk="1" hangingPunct="1">
              <a:buSzPct val="105000"/>
              <a:buNone/>
            </a:pPr>
            <a:r>
              <a:rPr lang="en-US" sz="2600" dirty="0" smtClean="0">
                <a:solidFill>
                  <a:srgbClr val="3366CC"/>
                </a:solidFill>
                <a:latin typeface="Arial" pitchFamily="34" charset="0"/>
                <a:cs typeface="Arial" pitchFamily="34" charset="0"/>
              </a:rPr>
              <a:t>This is accomplished with:</a:t>
            </a:r>
          </a:p>
          <a:p>
            <a:pPr eaLnBrk="1" hangingPunct="1">
              <a:buSzPct val="105000"/>
              <a:buFont typeface="Lucida Sans Unicode" pitchFamily="34" charset="0"/>
              <a:buChar char="‣"/>
            </a:pPr>
            <a:r>
              <a:rPr lang="en-US" sz="2600" dirty="0" smtClean="0">
                <a:latin typeface="Arial" pitchFamily="34" charset="0"/>
                <a:cs typeface="Arial" pitchFamily="34" charset="0"/>
              </a:rPr>
              <a:t>Effective personnel </a:t>
            </a:r>
            <a:r>
              <a:rPr lang="en-US" sz="2600" dirty="0">
                <a:latin typeface="Arial" pitchFamily="34" charset="0"/>
                <a:cs typeface="Arial" pitchFamily="34" charset="0"/>
              </a:rPr>
              <a:t>p</a:t>
            </a:r>
            <a:r>
              <a:rPr lang="en-US" sz="2600" dirty="0" smtClean="0">
                <a:latin typeface="Arial" pitchFamily="34" charset="0"/>
                <a:cs typeface="Arial" pitchFamily="34" charset="0"/>
              </a:rPr>
              <a:t>rotective equipment (PPE) </a:t>
            </a:r>
          </a:p>
          <a:p>
            <a:pPr eaLnBrk="1" hangingPunct="1">
              <a:buSzPct val="105000"/>
              <a:buFont typeface="Lucida Sans Unicode" pitchFamily="34" charset="0"/>
              <a:buChar char="‣"/>
            </a:pPr>
            <a:r>
              <a:rPr lang="en-US" sz="2600" dirty="0" smtClean="0">
                <a:latin typeface="Arial" pitchFamily="34" charset="0"/>
                <a:cs typeface="Arial" pitchFamily="34" charset="0"/>
              </a:rPr>
              <a:t>Proper </a:t>
            </a:r>
            <a:r>
              <a:rPr lang="en-US" sz="2600" dirty="0">
                <a:latin typeface="Arial" pitchFamily="34" charset="0"/>
                <a:cs typeface="Arial" pitchFamily="34" charset="0"/>
              </a:rPr>
              <a:t>s</a:t>
            </a:r>
            <a:r>
              <a:rPr lang="en-US" sz="2600" dirty="0" smtClean="0">
                <a:latin typeface="Arial" pitchFamily="34" charset="0"/>
                <a:cs typeface="Arial" pitchFamily="34" charset="0"/>
              </a:rPr>
              <a:t>afety </a:t>
            </a:r>
            <a:r>
              <a:rPr lang="en-US" sz="2600" dirty="0">
                <a:latin typeface="Arial" pitchFamily="34" charset="0"/>
                <a:cs typeface="Arial" pitchFamily="34" charset="0"/>
              </a:rPr>
              <a:t>e</a:t>
            </a:r>
            <a:r>
              <a:rPr lang="en-US" sz="2600" dirty="0" smtClean="0">
                <a:latin typeface="Arial" pitchFamily="34" charset="0"/>
                <a:cs typeface="Arial" pitchFamily="34" charset="0"/>
              </a:rPr>
              <a:t>quipment</a:t>
            </a:r>
          </a:p>
          <a:p>
            <a:pPr eaLnBrk="1" hangingPunct="1">
              <a:buSzPct val="105000"/>
              <a:buFont typeface="Lucida Sans Unicode" pitchFamily="34" charset="0"/>
              <a:buChar char="‣"/>
            </a:pPr>
            <a:r>
              <a:rPr lang="en-US" sz="2600" dirty="0" smtClean="0">
                <a:latin typeface="Arial" pitchFamily="34" charset="0"/>
                <a:cs typeface="Arial" pitchFamily="34" charset="0"/>
              </a:rPr>
              <a:t>Evaluation and testing of Standard Operating Procedures </a:t>
            </a:r>
          </a:p>
          <a:p>
            <a:pPr eaLnBrk="1" hangingPunct="1">
              <a:buSzPct val="105000"/>
              <a:buFont typeface="Lucida Sans Unicode" pitchFamily="34" charset="0"/>
              <a:buChar char="‣"/>
            </a:pPr>
            <a:r>
              <a:rPr lang="en-US" sz="2600" dirty="0" smtClean="0">
                <a:latin typeface="Arial" pitchFamily="34" charset="0"/>
                <a:cs typeface="Arial" pitchFamily="34" charset="0"/>
              </a:rPr>
              <a:t>Annual </a:t>
            </a:r>
            <a:r>
              <a:rPr lang="en-US" sz="2600" dirty="0">
                <a:latin typeface="Arial" pitchFamily="34" charset="0"/>
                <a:cs typeface="Arial" pitchFamily="34" charset="0"/>
              </a:rPr>
              <a:t>f</a:t>
            </a:r>
            <a:r>
              <a:rPr lang="en-US" sz="2600" dirty="0" smtClean="0">
                <a:latin typeface="Arial" pitchFamily="34" charset="0"/>
                <a:cs typeface="Arial" pitchFamily="34" charset="0"/>
              </a:rPr>
              <a:t>acility </a:t>
            </a:r>
            <a:r>
              <a:rPr lang="en-US" sz="2600" dirty="0">
                <a:latin typeface="Arial" pitchFamily="34" charset="0"/>
                <a:cs typeface="Arial" pitchFamily="34" charset="0"/>
              </a:rPr>
              <a:t>v</a:t>
            </a:r>
            <a:r>
              <a:rPr lang="en-US" sz="2600" dirty="0" smtClean="0">
                <a:latin typeface="Arial" pitchFamily="34" charset="0"/>
                <a:cs typeface="Arial" pitchFamily="34" charset="0"/>
              </a:rPr>
              <a:t>erification and inspection</a:t>
            </a:r>
          </a:p>
          <a:p>
            <a:pPr eaLnBrk="1" hangingPunct="1">
              <a:buSzPct val="105000"/>
              <a:buFont typeface="Lucida Sans Unicode" pitchFamily="34" charset="0"/>
              <a:buChar char="‣"/>
            </a:pPr>
            <a:r>
              <a:rPr lang="en-US" sz="2600" dirty="0" smtClean="0">
                <a:latin typeface="Arial" pitchFamily="34" charset="0"/>
                <a:cs typeface="Arial" pitchFamily="34" charset="0"/>
              </a:rPr>
              <a:t>Proper </a:t>
            </a:r>
            <a:r>
              <a:rPr lang="en-US" sz="2600" dirty="0">
                <a:latin typeface="Arial" pitchFamily="34" charset="0"/>
                <a:cs typeface="Arial" pitchFamily="34" charset="0"/>
              </a:rPr>
              <a:t>f</a:t>
            </a:r>
            <a:r>
              <a:rPr lang="en-US" sz="2600" dirty="0" smtClean="0">
                <a:latin typeface="Arial" pitchFamily="34" charset="0"/>
                <a:cs typeface="Arial" pitchFamily="34" charset="0"/>
              </a:rPr>
              <a:t>acility </a:t>
            </a:r>
            <a:r>
              <a:rPr lang="en-US" sz="2600" dirty="0">
                <a:latin typeface="Arial" pitchFamily="34" charset="0"/>
                <a:cs typeface="Arial" pitchFamily="34" charset="0"/>
              </a:rPr>
              <a:t>d</a:t>
            </a:r>
            <a:r>
              <a:rPr lang="en-US" sz="2600" dirty="0" smtClean="0">
                <a:latin typeface="Arial" pitchFamily="34" charset="0"/>
                <a:cs typeface="Arial" pitchFamily="34" charset="0"/>
              </a:rPr>
              <a:t>esign</a:t>
            </a:r>
          </a:p>
          <a:p>
            <a:pPr eaLnBrk="1" hangingPunct="1">
              <a:buSzPct val="105000"/>
              <a:buFont typeface="Lucida Sans Unicode" pitchFamily="34" charset="0"/>
              <a:buChar char="‣"/>
            </a:pPr>
            <a:r>
              <a:rPr lang="en-US" sz="2600" dirty="0" smtClean="0">
                <a:latin typeface="Arial" pitchFamily="34" charset="0"/>
                <a:cs typeface="Arial" pitchFamily="34" charset="0"/>
              </a:rPr>
              <a:t>Extensive preventive </a:t>
            </a:r>
            <a:r>
              <a:rPr lang="en-US" sz="2600" dirty="0">
                <a:latin typeface="Arial" pitchFamily="34" charset="0"/>
                <a:cs typeface="Arial" pitchFamily="34" charset="0"/>
              </a:rPr>
              <a:t>m</a:t>
            </a:r>
            <a:r>
              <a:rPr lang="en-US" sz="2600" dirty="0" smtClean="0">
                <a:latin typeface="Arial" pitchFamily="34" charset="0"/>
                <a:cs typeface="Arial" pitchFamily="34" charset="0"/>
              </a:rPr>
              <a:t>aintenance </a:t>
            </a:r>
          </a:p>
        </p:txBody>
      </p:sp>
      <p:sp>
        <p:nvSpPr>
          <p:cNvPr id="29698" name="Rectangle 2"/>
          <p:cNvSpPr>
            <a:spLocks noGrp="1" noChangeArrowheads="1"/>
          </p:cNvSpPr>
          <p:nvPr>
            <p:ph type="title"/>
          </p:nvPr>
        </p:nvSpPr>
        <p:spPr>
          <a:xfrm>
            <a:off x="533400" y="685800"/>
            <a:ext cx="7924800" cy="1527175"/>
          </a:xfrm>
        </p:spPr>
        <p:txBody>
          <a:bodyPr>
            <a:normAutofit/>
          </a:bodyPr>
          <a:lstStyle/>
          <a:p>
            <a:pPr eaLnBrk="1" hangingPunct="1"/>
            <a:r>
              <a:rPr lang="en-US" sz="3000" dirty="0" smtClean="0">
                <a:solidFill>
                  <a:schemeClr val="accent3"/>
                </a:solidFill>
                <a:latin typeface="Arial" pitchFamily="34" charset="0"/>
                <a:cs typeface="Arial" pitchFamily="34" charset="0"/>
              </a:rPr>
              <a:t>The BL3 Facility is designed to protect personnel and the University community</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533400" y="457200"/>
            <a:ext cx="8077200" cy="584775"/>
          </a:xfrm>
          <a:prstGeom prst="rect">
            <a:avLst/>
          </a:prstGeom>
          <a:noFill/>
          <a:ln w="9525">
            <a:noFill/>
            <a:miter lim="800000"/>
            <a:headEnd/>
            <a:tailEnd/>
          </a:ln>
          <a:effectLst/>
        </p:spPr>
        <p:txBody>
          <a:bodyPr>
            <a:spAutoFit/>
          </a:bodyPr>
          <a:lstStyle/>
          <a:p>
            <a:pPr>
              <a:defRPr/>
            </a:pPr>
            <a:r>
              <a:rPr lang="en-US" dirty="0">
                <a:solidFill>
                  <a:schemeClr val="accent3"/>
                </a:solidFill>
                <a:effectLst>
                  <a:outerShdw blurRad="38100" dist="38100" dir="2700000" algn="tl">
                    <a:srgbClr val="000000">
                      <a:alpha val="43137"/>
                    </a:srgbClr>
                  </a:outerShdw>
                </a:effectLst>
                <a:cs typeface="Arial" pitchFamily="34" charset="0"/>
              </a:rPr>
              <a:t>Facility Features </a:t>
            </a:r>
            <a:r>
              <a:rPr lang="en-US" dirty="0" smtClean="0">
                <a:solidFill>
                  <a:schemeClr val="accent3"/>
                </a:solidFill>
                <a:effectLst>
                  <a:outerShdw blurRad="38100" dist="38100" dir="2700000" algn="tl">
                    <a:srgbClr val="000000">
                      <a:alpha val="43137"/>
                    </a:srgbClr>
                  </a:outerShdw>
                </a:effectLst>
                <a:cs typeface="Arial" pitchFamily="34" charset="0"/>
              </a:rPr>
              <a:t>To Protect </a:t>
            </a:r>
            <a:r>
              <a:rPr lang="en-US" dirty="0">
                <a:solidFill>
                  <a:schemeClr val="accent3"/>
                </a:solidFill>
                <a:effectLst>
                  <a:outerShdw blurRad="38100" dist="38100" dir="2700000" algn="tl">
                    <a:srgbClr val="000000">
                      <a:alpha val="43137"/>
                    </a:srgbClr>
                  </a:outerShdw>
                </a:effectLst>
                <a:cs typeface="Arial" pitchFamily="34" charset="0"/>
              </a:rPr>
              <a:t>Everyone: </a:t>
            </a:r>
          </a:p>
        </p:txBody>
      </p:sp>
      <p:sp>
        <p:nvSpPr>
          <p:cNvPr id="36867" name="Text Box 3"/>
          <p:cNvSpPr txBox="1">
            <a:spLocks noChangeArrowheads="1"/>
          </p:cNvSpPr>
          <p:nvPr/>
        </p:nvSpPr>
        <p:spPr bwMode="auto">
          <a:xfrm>
            <a:off x="533400" y="1143000"/>
            <a:ext cx="8001000" cy="4955203"/>
          </a:xfrm>
          <a:prstGeom prst="rect">
            <a:avLst/>
          </a:prstGeom>
          <a:noFill/>
          <a:ln w="9525">
            <a:noFill/>
            <a:miter lim="800000"/>
            <a:headEnd/>
            <a:tailEnd/>
          </a:ln>
        </p:spPr>
        <p:txBody>
          <a:bodyPr wrap="square">
            <a:spAutoFit/>
          </a:bodyPr>
          <a:lstStyle/>
          <a:p>
            <a:pPr>
              <a:buClr>
                <a:schemeClr val="accent1"/>
              </a:buClr>
              <a:buFont typeface="Lucida Sans Unicode" pitchFamily="34" charset="0"/>
              <a:buChar char="‣"/>
            </a:pPr>
            <a:r>
              <a:rPr lang="en-US" dirty="0">
                <a:solidFill>
                  <a:srgbClr val="FFFF00"/>
                </a:solidFill>
              </a:rPr>
              <a:t>  </a:t>
            </a:r>
            <a:r>
              <a:rPr lang="en-US" sz="2800" b="0" dirty="0"/>
              <a:t>Negative air flow</a:t>
            </a:r>
          </a:p>
          <a:p>
            <a:pPr>
              <a:buClr>
                <a:schemeClr val="accent1"/>
              </a:buClr>
              <a:buFont typeface="Lucida Sans Unicode" pitchFamily="34" charset="0"/>
              <a:buChar char="‣"/>
            </a:pPr>
            <a:r>
              <a:rPr lang="en-US" sz="2800" b="0" dirty="0"/>
              <a:t>  Exhaust HEPA filtered</a:t>
            </a:r>
          </a:p>
          <a:p>
            <a:pPr>
              <a:buClr>
                <a:schemeClr val="accent1"/>
              </a:buClr>
              <a:buFont typeface="Lucida Sans Unicode" pitchFamily="34" charset="0"/>
              <a:buChar char="‣"/>
            </a:pPr>
            <a:r>
              <a:rPr lang="en-US" sz="2800" b="0" dirty="0"/>
              <a:t>  Redundant exhaust fans</a:t>
            </a:r>
          </a:p>
          <a:p>
            <a:pPr>
              <a:buClr>
                <a:schemeClr val="accent1"/>
              </a:buClr>
              <a:buFont typeface="Lucida Sans Unicode" pitchFamily="34" charset="0"/>
              <a:buChar char="‣"/>
            </a:pPr>
            <a:r>
              <a:rPr lang="en-US" sz="2800" b="0" dirty="0"/>
              <a:t>  Alarm systems indicate air flow problems</a:t>
            </a:r>
          </a:p>
          <a:p>
            <a:pPr>
              <a:buClr>
                <a:schemeClr val="accent1"/>
              </a:buClr>
              <a:buFont typeface="Lucida Sans Unicode" pitchFamily="34" charset="0"/>
              <a:buChar char="‣"/>
            </a:pPr>
            <a:r>
              <a:rPr lang="en-US" sz="2800" b="0" dirty="0"/>
              <a:t>  Emergency electrical backup for</a:t>
            </a:r>
          </a:p>
          <a:p>
            <a:pPr lvl="1">
              <a:buClr>
                <a:schemeClr val="accent1"/>
              </a:buClr>
              <a:buSzPct val="80000"/>
              <a:buFont typeface="Courier New" pitchFamily="49" charset="0"/>
              <a:buChar char="o"/>
            </a:pPr>
            <a:r>
              <a:rPr lang="en-US" sz="2800" b="0" dirty="0"/>
              <a:t>	exhaust</a:t>
            </a:r>
          </a:p>
          <a:p>
            <a:pPr lvl="1">
              <a:buClr>
                <a:schemeClr val="accent1"/>
              </a:buClr>
              <a:buSzPct val="80000"/>
              <a:buFont typeface="Courier New" pitchFamily="49" charset="0"/>
              <a:buChar char="o"/>
            </a:pPr>
            <a:r>
              <a:rPr lang="en-US" sz="2800" b="0" dirty="0"/>
              <a:t>	biological safety cabinets</a:t>
            </a:r>
          </a:p>
          <a:p>
            <a:pPr>
              <a:buClr>
                <a:schemeClr val="accent1"/>
              </a:buClr>
              <a:buFont typeface="Lucida Sans Unicode" pitchFamily="34" charset="0"/>
              <a:buChar char="‣"/>
            </a:pPr>
            <a:r>
              <a:rPr lang="en-US" sz="2800" b="0" dirty="0"/>
              <a:t>  Decontamination shower</a:t>
            </a:r>
          </a:p>
          <a:p>
            <a:pPr>
              <a:buClr>
                <a:schemeClr val="accent1"/>
              </a:buClr>
              <a:buFont typeface="Lucida Sans Unicode" pitchFamily="34" charset="0"/>
              <a:buChar char="‣"/>
            </a:pPr>
            <a:r>
              <a:rPr lang="en-US" sz="2800" b="0" dirty="0"/>
              <a:t>  Can be decontaminated with </a:t>
            </a:r>
            <a:r>
              <a:rPr lang="en-US" sz="2800" b="0" dirty="0" smtClean="0"/>
              <a:t>gas or </a:t>
            </a:r>
            <a:r>
              <a:rPr lang="en-US" sz="2800" b="0" dirty="0"/>
              <a:t>vaporized  </a:t>
            </a:r>
            <a:r>
              <a:rPr lang="en-US" sz="2800" b="0" dirty="0" smtClean="0"/>
              <a:t>   	hydrogen </a:t>
            </a:r>
            <a:r>
              <a:rPr lang="en-US" sz="2800" b="0" dirty="0"/>
              <a:t>peroxide</a:t>
            </a:r>
          </a:p>
          <a:p>
            <a:endParaRPr lang="en-US" dirty="0">
              <a:solidFill>
                <a:schemeClr val="folHlink"/>
              </a:solidFill>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3400" y="550863"/>
            <a:ext cx="5828840" cy="707886"/>
          </a:xfrm>
          <a:prstGeom prst="rect">
            <a:avLst/>
          </a:prstGeom>
          <a:noFill/>
          <a:ln w="9525">
            <a:noFill/>
            <a:miter lim="800000"/>
            <a:headEnd/>
            <a:tailEnd/>
          </a:ln>
        </p:spPr>
        <p:txBody>
          <a:bodyPr wrap="none">
            <a:spAutoFit/>
          </a:bodyPr>
          <a:lstStyle/>
          <a:p>
            <a:r>
              <a:rPr lang="en-US" sz="4000" dirty="0">
                <a:solidFill>
                  <a:schemeClr val="accent3"/>
                </a:solidFill>
                <a:cs typeface="Arial" pitchFamily="34" charset="0"/>
              </a:rPr>
              <a:t>Maintenance of Facility</a:t>
            </a:r>
          </a:p>
        </p:txBody>
      </p:sp>
      <p:sp>
        <p:nvSpPr>
          <p:cNvPr id="28675" name="Text Box 3"/>
          <p:cNvSpPr txBox="1">
            <a:spLocks noChangeArrowheads="1"/>
          </p:cNvSpPr>
          <p:nvPr/>
        </p:nvSpPr>
        <p:spPr bwMode="auto">
          <a:xfrm>
            <a:off x="609600" y="1371600"/>
            <a:ext cx="8313738" cy="5016758"/>
          </a:xfrm>
          <a:prstGeom prst="rect">
            <a:avLst/>
          </a:prstGeom>
          <a:noFill/>
          <a:ln w="9525">
            <a:noFill/>
            <a:miter lim="800000"/>
            <a:headEnd/>
            <a:tailEnd/>
          </a:ln>
        </p:spPr>
        <p:txBody>
          <a:bodyPr>
            <a:spAutoFit/>
          </a:bodyPr>
          <a:lstStyle/>
          <a:p>
            <a:pPr>
              <a:buClr>
                <a:schemeClr val="accent1"/>
              </a:buClr>
              <a:buSzPct val="120000"/>
              <a:buFont typeface="Lucida Sans Unicode" pitchFamily="34" charset="0"/>
              <a:buChar char="‣"/>
            </a:pPr>
            <a:r>
              <a:rPr lang="en-US" dirty="0">
                <a:solidFill>
                  <a:srgbClr val="FFFF00"/>
                </a:solidFill>
              </a:rPr>
              <a:t> </a:t>
            </a:r>
            <a:r>
              <a:rPr lang="en-US" sz="2800" b="0" dirty="0"/>
              <a:t>Preventative maintenance in facility </a:t>
            </a:r>
            <a:r>
              <a:rPr lang="en-US" sz="2800" b="0" dirty="0" smtClean="0"/>
              <a:t>done once </a:t>
            </a:r>
            <a:r>
              <a:rPr lang="en-US" sz="2800" b="0" dirty="0"/>
              <a:t>a </a:t>
            </a:r>
            <a:r>
              <a:rPr lang="en-US" sz="2800" b="0" dirty="0" smtClean="0"/>
              <a:t>year:  </a:t>
            </a:r>
            <a:endParaRPr lang="en-US" sz="2800" b="0" dirty="0"/>
          </a:p>
          <a:p>
            <a:pPr lvl="2">
              <a:buClr>
                <a:schemeClr val="accent1"/>
              </a:buClr>
              <a:buSzPct val="80000"/>
              <a:buFont typeface="Courier New" pitchFamily="49" charset="0"/>
              <a:buChar char="o"/>
            </a:pPr>
            <a:r>
              <a:rPr lang="en-US" sz="2800" b="0" dirty="0" smtClean="0"/>
              <a:t> after </a:t>
            </a:r>
            <a:r>
              <a:rPr lang="en-US" sz="2800" b="0" dirty="0"/>
              <a:t>all work ceases,</a:t>
            </a:r>
          </a:p>
          <a:p>
            <a:pPr lvl="2">
              <a:buClr>
                <a:schemeClr val="accent1"/>
              </a:buClr>
              <a:buSzPct val="80000"/>
              <a:buFont typeface="Courier New" pitchFamily="49" charset="0"/>
              <a:buChar char="o"/>
            </a:pPr>
            <a:r>
              <a:rPr lang="en-US" sz="2800" b="0" dirty="0" smtClean="0"/>
              <a:t> facility </a:t>
            </a:r>
            <a:r>
              <a:rPr lang="en-US" sz="2800" b="0" dirty="0"/>
              <a:t>is decontaminated</a:t>
            </a:r>
          </a:p>
          <a:p>
            <a:pPr lvl="2">
              <a:buClr>
                <a:schemeClr val="accent1"/>
              </a:buClr>
              <a:buSzPct val="80000"/>
              <a:buFont typeface="Courier New" pitchFamily="49" charset="0"/>
              <a:buChar char="o"/>
            </a:pPr>
            <a:r>
              <a:rPr lang="en-US" sz="2800" b="0" dirty="0" smtClean="0"/>
              <a:t> during official “shut </a:t>
            </a:r>
            <a:r>
              <a:rPr lang="en-US" sz="2800" b="0" dirty="0"/>
              <a:t>down”</a:t>
            </a:r>
          </a:p>
          <a:p>
            <a:pPr lvl="2">
              <a:buClr>
                <a:schemeClr val="accent1"/>
              </a:buClr>
              <a:buSzPct val="80000"/>
              <a:buFont typeface="Courier New" pitchFamily="49" charset="0"/>
              <a:buChar char="o"/>
            </a:pPr>
            <a:r>
              <a:rPr lang="en-US" sz="2800" b="0" dirty="0" smtClean="0"/>
              <a:t> PPE </a:t>
            </a:r>
            <a:r>
              <a:rPr lang="en-US" sz="2800" b="0" dirty="0"/>
              <a:t>not usually </a:t>
            </a:r>
            <a:r>
              <a:rPr lang="en-US" sz="2800" b="0" dirty="0" smtClean="0"/>
              <a:t>needed during this time</a:t>
            </a:r>
          </a:p>
          <a:p>
            <a:pPr lvl="2">
              <a:buClr>
                <a:schemeClr val="accent1"/>
              </a:buClr>
              <a:buSzPct val="80000"/>
              <a:buFont typeface="Courier New" pitchFamily="49" charset="0"/>
              <a:buChar char="o"/>
            </a:pPr>
            <a:endParaRPr lang="en-US" sz="2800" b="0" dirty="0"/>
          </a:p>
          <a:p>
            <a:pPr>
              <a:buClr>
                <a:schemeClr val="accent1"/>
              </a:buClr>
              <a:buSzPct val="120000"/>
              <a:buFont typeface="Lucida Sans Unicode" pitchFamily="34" charset="0"/>
              <a:buChar char="‣"/>
            </a:pPr>
            <a:r>
              <a:rPr lang="en-US" sz="2800" b="0" dirty="0" smtClean="0"/>
              <a:t>PPE is </a:t>
            </a:r>
            <a:r>
              <a:rPr lang="en-US" sz="2800" b="0" u="sng" dirty="0" smtClean="0"/>
              <a:t>always</a:t>
            </a:r>
            <a:r>
              <a:rPr lang="en-US" sz="2800" b="0" dirty="0" smtClean="0"/>
              <a:t> required to enter the facility when the agent is present and in use. </a:t>
            </a:r>
            <a:endParaRPr lang="en-US" sz="2800" b="0" dirty="0"/>
          </a:p>
          <a:p>
            <a:pPr>
              <a:buSzPct val="110000"/>
              <a:buFont typeface="Wingdings" pitchFamily="2" charset="2"/>
              <a:buNone/>
            </a:pPr>
            <a:endParaRPr lang="en-US" dirty="0">
              <a:solidFill>
                <a:schemeClr val="folHlink"/>
              </a:solidFill>
            </a:endParaRPr>
          </a:p>
          <a:p>
            <a:pPr lvl="1">
              <a:buFont typeface="Wingdings" pitchFamily="2" charset="2"/>
              <a:buChar char="§"/>
            </a:pPr>
            <a:endParaRPr lang="en-US" b="0" dirty="0">
              <a:solidFill>
                <a:schemeClr val="folHlink"/>
              </a:solidFill>
            </a:endParaRPr>
          </a:p>
        </p:txBody>
      </p:sp>
      <p:pic>
        <p:nvPicPr>
          <p:cNvPr id="28676" name="Picture 4" descr="MCj02295450000[1]"/>
          <p:cNvPicPr>
            <a:picLocks noChangeAspect="1" noChangeArrowheads="1"/>
          </p:cNvPicPr>
          <p:nvPr/>
        </p:nvPicPr>
        <p:blipFill>
          <a:blip r:embed="rId3" cstate="print"/>
          <a:srcRect/>
          <a:stretch>
            <a:fillRect/>
          </a:stretch>
        </p:blipFill>
        <p:spPr bwMode="auto">
          <a:xfrm rot="-337640">
            <a:off x="6934200" y="5257800"/>
            <a:ext cx="1008063" cy="13684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381000" y="1600200"/>
            <a:ext cx="8305800" cy="4495800"/>
          </a:xfrm>
        </p:spPr>
        <p:txBody>
          <a:bodyPr>
            <a:normAutofit fontScale="47500" lnSpcReduction="20000"/>
          </a:bodyPr>
          <a:lstStyle/>
          <a:p>
            <a:pPr>
              <a:buNone/>
            </a:pPr>
            <a:r>
              <a:rPr lang="en-US" sz="4200" dirty="0" smtClean="0">
                <a:solidFill>
                  <a:srgbClr val="3366CC"/>
                </a:solidFill>
                <a:latin typeface="Arial "/>
              </a:rPr>
              <a:t>When the agent is present and in use (not in “shut down”), individuals without card access to the lab, who enter the Select Agent Laboratory areas for cleaning, maintenance, repairs, etc. </a:t>
            </a:r>
            <a:r>
              <a:rPr lang="en-US" sz="4200" u="sng" dirty="0" smtClean="0">
                <a:solidFill>
                  <a:srgbClr val="3366CC"/>
                </a:solidFill>
                <a:latin typeface="Arial "/>
              </a:rPr>
              <a:t>must </a:t>
            </a:r>
            <a:r>
              <a:rPr lang="en-US" sz="4200" dirty="0" smtClean="0">
                <a:solidFill>
                  <a:srgbClr val="3366CC"/>
                </a:solidFill>
                <a:latin typeface="Arial "/>
              </a:rPr>
              <a:t>:</a:t>
            </a:r>
          </a:p>
          <a:p>
            <a:pPr>
              <a:buNone/>
            </a:pPr>
            <a:endParaRPr lang="en-US" sz="4200" dirty="0" smtClean="0">
              <a:latin typeface="Arial "/>
            </a:endParaRPr>
          </a:p>
          <a:p>
            <a:pPr lvl="1">
              <a:buFont typeface="Lucida Sans Unicode" pitchFamily="34" charset="0"/>
              <a:buChar char="‣"/>
            </a:pPr>
            <a:r>
              <a:rPr lang="en-US" sz="4200" dirty="0" smtClean="0">
                <a:latin typeface="Arial "/>
              </a:rPr>
              <a:t>Be escorted by authorized personnel at all times when the agent is present in the facility </a:t>
            </a:r>
          </a:p>
          <a:p>
            <a:pPr lvl="1">
              <a:buFont typeface="Lucida Sans Unicode" pitchFamily="34" charset="0"/>
              <a:buChar char="‣"/>
            </a:pPr>
            <a:r>
              <a:rPr lang="en-US" sz="4200" dirty="0">
                <a:latin typeface="Arial "/>
              </a:rPr>
              <a:t>Entry must </a:t>
            </a:r>
            <a:r>
              <a:rPr lang="en-US" sz="4200" dirty="0" smtClean="0">
                <a:latin typeface="Arial "/>
              </a:rPr>
              <a:t>be </a:t>
            </a:r>
            <a:r>
              <a:rPr lang="en-US" sz="4200" dirty="0">
                <a:latin typeface="Arial "/>
              </a:rPr>
              <a:t>recorded on the entry log in the anteroom of the BSL3</a:t>
            </a:r>
          </a:p>
          <a:p>
            <a:pPr lvl="1">
              <a:buFont typeface="Lucida Sans Unicode" pitchFamily="34" charset="0"/>
              <a:buChar char="‣"/>
            </a:pPr>
            <a:r>
              <a:rPr lang="en-US" sz="4200" dirty="0" smtClean="0">
                <a:latin typeface="Arial "/>
              </a:rPr>
              <a:t>Be trained in the security, entry/exit requirements and hazards of agent (training will be documented).</a:t>
            </a:r>
          </a:p>
          <a:p>
            <a:pPr lvl="1">
              <a:buFont typeface="Lucida Sans Unicode" pitchFamily="34" charset="0"/>
              <a:buChar char="‣"/>
            </a:pPr>
            <a:r>
              <a:rPr lang="en-US" sz="4200" dirty="0" smtClean="0">
                <a:latin typeface="Arial "/>
              </a:rPr>
              <a:t>Wear appropriate PPE as instructed by escort</a:t>
            </a:r>
          </a:p>
          <a:p>
            <a:pPr lvl="1">
              <a:buFont typeface="Lucida Sans Unicode" pitchFamily="34" charset="0"/>
              <a:buChar char="‣"/>
            </a:pPr>
            <a:r>
              <a:rPr lang="en-US" sz="4200" dirty="0" smtClean="0">
                <a:latin typeface="Arial "/>
              </a:rPr>
              <a:t>Will allow authorized escort to decontaminate any object(s) taken out of the lab</a:t>
            </a:r>
          </a:p>
          <a:p>
            <a:pPr lvl="1">
              <a:buFont typeface="Lucida Sans Unicode" pitchFamily="34" charset="0"/>
              <a:buChar char="‣"/>
            </a:pPr>
            <a:r>
              <a:rPr lang="en-US" sz="4200" dirty="0" smtClean="0">
                <a:latin typeface="Arial "/>
              </a:rPr>
              <a:t>WILL NOT open any refrigerator, freezer, incubator without permission of escort</a:t>
            </a:r>
          </a:p>
          <a:p>
            <a:pPr lvl="1">
              <a:buFont typeface="Lucida Sans Unicode" pitchFamily="34" charset="0"/>
              <a:buChar char="‣"/>
            </a:pPr>
            <a:endParaRPr lang="en-US" dirty="0" smtClean="0">
              <a:latin typeface="Arial "/>
            </a:endParaRPr>
          </a:p>
          <a:p>
            <a:pPr lvl="1"/>
            <a:endParaRPr lang="en-US" dirty="0" smtClean="0">
              <a:solidFill>
                <a:srgbClr val="FFFF66"/>
              </a:solidFill>
            </a:endParaRPr>
          </a:p>
          <a:p>
            <a:pPr lvl="1">
              <a:buFontTx/>
              <a:buNone/>
            </a:pPr>
            <a:endParaRPr lang="en-US" dirty="0" smtClean="0">
              <a:solidFill>
                <a:srgbClr val="FFFF66"/>
              </a:solidFill>
            </a:endParaRPr>
          </a:p>
          <a:p>
            <a:endParaRPr lang="en-US" dirty="0" smtClean="0"/>
          </a:p>
        </p:txBody>
      </p:sp>
      <p:sp>
        <p:nvSpPr>
          <p:cNvPr id="26626" name="Title 1"/>
          <p:cNvSpPr>
            <a:spLocks noGrp="1"/>
          </p:cNvSpPr>
          <p:nvPr>
            <p:ph type="title"/>
          </p:nvPr>
        </p:nvSpPr>
        <p:spPr>
          <a:xfrm>
            <a:off x="1371600" y="0"/>
            <a:ext cx="6781800" cy="1527175"/>
          </a:xfrm>
        </p:spPr>
        <p:txBody>
          <a:bodyPr>
            <a:normAutofit/>
          </a:bodyPr>
          <a:lstStyle/>
          <a:p>
            <a:r>
              <a:rPr lang="en-US" sz="4000" b="0" dirty="0" smtClean="0">
                <a:solidFill>
                  <a:schemeClr val="accent3"/>
                </a:solidFill>
                <a:latin typeface="Arial" pitchFamily="34" charset="0"/>
                <a:cs typeface="Arial" pitchFamily="34" charset="0"/>
              </a:rPr>
              <a:t>Entering SA Facility</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457200" y="1600200"/>
            <a:ext cx="7772400" cy="3429000"/>
          </a:xfrm>
        </p:spPr>
        <p:txBody>
          <a:bodyPr/>
          <a:lstStyle/>
          <a:p>
            <a:pPr marL="393192" lvl="1" indent="0">
              <a:buNone/>
            </a:pPr>
            <a:endParaRPr lang="en-US" sz="2800" dirty="0" smtClean="0">
              <a:latin typeface="Arial" pitchFamily="34" charset="0"/>
              <a:cs typeface="Arial" pitchFamily="34" charset="0"/>
            </a:endParaRPr>
          </a:p>
          <a:p>
            <a:pPr marL="393192" lvl="1" indent="0" algn="just">
              <a:buNone/>
            </a:pPr>
            <a:r>
              <a:rPr lang="en-US" sz="2800" dirty="0" smtClean="0">
                <a:latin typeface="Arial" pitchFamily="34" charset="0"/>
                <a:cs typeface="Arial" pitchFamily="34" charset="0"/>
              </a:rPr>
              <a:t>It is very unlikely authorized support personnel would have to enter the facility when not in “shut down” mode.</a:t>
            </a:r>
            <a:r>
              <a:rPr lang="en-US" sz="2800" dirty="0">
                <a:latin typeface="Arial" pitchFamily="34" charset="0"/>
                <a:cs typeface="Arial" pitchFamily="34" charset="0"/>
              </a:rPr>
              <a:t> </a:t>
            </a:r>
            <a:r>
              <a:rPr lang="en-US" sz="2800" dirty="0" smtClean="0">
                <a:latin typeface="Arial" pitchFamily="34" charset="0"/>
                <a:cs typeface="Arial" pitchFamily="34" charset="0"/>
              </a:rPr>
              <a:t> However, if entry is required when the agent is present and in use, you must be aware of entry requirements.</a:t>
            </a:r>
          </a:p>
          <a:p>
            <a:pPr lvl="1">
              <a:buFontTx/>
              <a:buNone/>
            </a:pPr>
            <a:endParaRPr lang="en-US" dirty="0" smtClean="0">
              <a:solidFill>
                <a:srgbClr val="FFFF66"/>
              </a:solidFill>
            </a:endParaRPr>
          </a:p>
          <a:p>
            <a:endParaRPr lang="en-US" dirty="0" smtClean="0"/>
          </a:p>
        </p:txBody>
      </p:sp>
      <p:sp>
        <p:nvSpPr>
          <p:cNvPr id="26626" name="Title 1"/>
          <p:cNvSpPr>
            <a:spLocks noGrp="1"/>
          </p:cNvSpPr>
          <p:nvPr>
            <p:ph type="title"/>
          </p:nvPr>
        </p:nvSpPr>
        <p:spPr>
          <a:xfrm>
            <a:off x="838200" y="381000"/>
            <a:ext cx="6781800" cy="1527175"/>
          </a:xfrm>
        </p:spPr>
        <p:txBody>
          <a:bodyPr>
            <a:normAutofit/>
          </a:bodyPr>
          <a:lstStyle/>
          <a:p>
            <a:r>
              <a:rPr lang="en-US" sz="4000" dirty="0" smtClean="0">
                <a:solidFill>
                  <a:schemeClr val="accent3"/>
                </a:solidFill>
                <a:latin typeface="Arial" pitchFamily="34" charset="0"/>
                <a:cs typeface="Arial" pitchFamily="34" charset="0"/>
              </a:rPr>
              <a:t>Entering SA Facility</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moonsuit"/>
          <p:cNvPicPr>
            <a:picLocks noGrp="1" noChangeAspect="1" noChangeArrowheads="1"/>
          </p:cNvPicPr>
          <p:nvPr>
            <p:ph/>
          </p:nvPr>
        </p:nvPicPr>
        <p:blipFill>
          <a:blip r:embed="rId3" cstate="print"/>
          <a:srcRect/>
          <a:stretch>
            <a:fillRect/>
          </a:stretch>
        </p:blipFill>
        <p:spPr>
          <a:xfrm>
            <a:off x="1941513" y="1536700"/>
            <a:ext cx="3063875" cy="4237038"/>
          </a:xfrm>
          <a:noFill/>
          <a:ln w="25400">
            <a:solidFill>
              <a:schemeClr val="accent1"/>
            </a:solidFill>
          </a:ln>
        </p:spPr>
      </p:pic>
      <p:sp>
        <p:nvSpPr>
          <p:cNvPr id="27651" name="Text Box 6"/>
          <p:cNvSpPr txBox="1">
            <a:spLocks noChangeArrowheads="1"/>
          </p:cNvSpPr>
          <p:nvPr/>
        </p:nvSpPr>
        <p:spPr bwMode="auto">
          <a:xfrm>
            <a:off x="5410200" y="1143000"/>
            <a:ext cx="3254375" cy="2287588"/>
          </a:xfrm>
          <a:prstGeom prst="rect">
            <a:avLst/>
          </a:prstGeom>
          <a:noFill/>
          <a:ln w="9525">
            <a:noFill/>
            <a:miter lim="800000"/>
            <a:headEnd/>
            <a:tailEnd/>
          </a:ln>
        </p:spPr>
        <p:txBody>
          <a:bodyPr>
            <a:spAutoFit/>
          </a:bodyPr>
          <a:lstStyle/>
          <a:p>
            <a:pPr algn="ctr"/>
            <a:r>
              <a:rPr lang="en-US" sz="4800" dirty="0">
                <a:solidFill>
                  <a:schemeClr val="folHlink"/>
                </a:solidFill>
              </a:rPr>
              <a:t>Do I have to wear THAT?!!</a:t>
            </a:r>
          </a:p>
        </p:txBody>
      </p:sp>
      <p:sp>
        <p:nvSpPr>
          <p:cNvPr id="27652" name="Text Box 7"/>
          <p:cNvSpPr txBox="1">
            <a:spLocks noChangeArrowheads="1"/>
          </p:cNvSpPr>
          <p:nvPr/>
        </p:nvSpPr>
        <p:spPr bwMode="auto">
          <a:xfrm>
            <a:off x="5486400" y="3735388"/>
            <a:ext cx="3048000" cy="2677656"/>
          </a:xfrm>
          <a:prstGeom prst="rect">
            <a:avLst/>
          </a:prstGeom>
          <a:noFill/>
          <a:ln w="9525">
            <a:noFill/>
            <a:miter lim="800000"/>
            <a:headEnd/>
            <a:tailEnd/>
          </a:ln>
        </p:spPr>
        <p:txBody>
          <a:bodyPr>
            <a:spAutoFit/>
          </a:bodyPr>
          <a:lstStyle/>
          <a:p>
            <a:pPr algn="ctr">
              <a:spcBef>
                <a:spcPct val="50000"/>
              </a:spcBef>
            </a:pPr>
            <a:r>
              <a:rPr lang="en-US" sz="2400" dirty="0" smtClean="0">
                <a:solidFill>
                  <a:schemeClr val="tx2"/>
                </a:solidFill>
              </a:rPr>
              <a:t>No. The PPE required for entry is  dependent on the situation and is determined  according to the risk involved.</a:t>
            </a:r>
            <a:endParaRPr lang="en-US" sz="2400" dirty="0">
              <a:solidFill>
                <a:schemeClr val="tx2"/>
              </a:solidFill>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828800" y="534988"/>
            <a:ext cx="4972323" cy="707886"/>
          </a:xfrm>
          <a:prstGeom prst="rect">
            <a:avLst/>
          </a:prstGeom>
          <a:noFill/>
          <a:ln w="9525">
            <a:noFill/>
            <a:miter lim="800000"/>
            <a:headEnd/>
            <a:tailEnd/>
          </a:ln>
          <a:effectLst/>
        </p:spPr>
        <p:txBody>
          <a:bodyPr wrap="none">
            <a:spAutoFit/>
          </a:bodyPr>
          <a:lstStyle/>
          <a:p>
            <a:pPr>
              <a:defRPr/>
            </a:pPr>
            <a:r>
              <a:rPr lang="en-US" sz="4000" dirty="0">
                <a:solidFill>
                  <a:schemeClr val="accent3"/>
                </a:solidFill>
                <a:effectLst>
                  <a:outerShdw blurRad="38100" dist="38100" dir="2700000" algn="tl">
                    <a:srgbClr val="000000">
                      <a:alpha val="43137"/>
                    </a:srgbClr>
                  </a:outerShdw>
                </a:effectLst>
                <a:cs typeface="Arial" pitchFamily="34" charset="0"/>
              </a:rPr>
              <a:t>To Protect Yourself </a:t>
            </a:r>
          </a:p>
        </p:txBody>
      </p:sp>
      <p:pic>
        <p:nvPicPr>
          <p:cNvPr id="30723" name="Picture 6" descr="gown fisher"/>
          <p:cNvPicPr>
            <a:picLocks noGrp="1" noChangeAspect="1" noChangeArrowheads="1"/>
          </p:cNvPicPr>
          <p:nvPr>
            <p:ph/>
          </p:nvPr>
        </p:nvPicPr>
        <p:blipFill>
          <a:blip r:embed="rId3" cstate="print"/>
          <a:srcRect/>
          <a:stretch>
            <a:fillRect/>
          </a:stretch>
        </p:blipFill>
        <p:spPr>
          <a:xfrm>
            <a:off x="2286000" y="1600200"/>
            <a:ext cx="2759075" cy="4876800"/>
          </a:xfrm>
          <a:noFill/>
          <a:ln w="25400">
            <a:solidFill>
              <a:schemeClr val="hlink"/>
            </a:solidFill>
          </a:ln>
        </p:spPr>
      </p:pic>
      <p:sp>
        <p:nvSpPr>
          <p:cNvPr id="2" name="TextBox 1"/>
          <p:cNvSpPr txBox="1"/>
          <p:nvPr/>
        </p:nvSpPr>
        <p:spPr>
          <a:xfrm>
            <a:off x="5562600" y="1600200"/>
            <a:ext cx="2667000" cy="3170099"/>
          </a:xfrm>
          <a:prstGeom prst="rect">
            <a:avLst/>
          </a:prstGeom>
          <a:noFill/>
        </p:spPr>
        <p:txBody>
          <a:bodyPr wrap="square" rtlCol="0">
            <a:spAutoFit/>
          </a:bodyPr>
          <a:lstStyle/>
          <a:p>
            <a:pPr>
              <a:spcBef>
                <a:spcPct val="50000"/>
              </a:spcBef>
            </a:pPr>
            <a:r>
              <a:rPr lang="en-US" sz="2000" b="0" dirty="0"/>
              <a:t>Wear the appropriate personal protective equipment (PPE).  </a:t>
            </a:r>
          </a:p>
          <a:p>
            <a:pPr>
              <a:spcBef>
                <a:spcPct val="50000"/>
              </a:spcBef>
            </a:pPr>
            <a:r>
              <a:rPr lang="en-US" sz="2000" b="0" dirty="0" smtClean="0"/>
              <a:t>Your </a:t>
            </a:r>
            <a:r>
              <a:rPr lang="en-US" sz="2000" b="0" dirty="0"/>
              <a:t>escort will help you with this</a:t>
            </a:r>
            <a:r>
              <a:rPr lang="en-US" sz="2000" b="0" dirty="0" smtClean="0"/>
              <a:t>.</a:t>
            </a:r>
          </a:p>
          <a:p>
            <a:pPr>
              <a:spcBef>
                <a:spcPct val="50000"/>
              </a:spcBef>
            </a:pPr>
            <a:r>
              <a:rPr lang="en-US" sz="2000" b="0" dirty="0" smtClean="0"/>
              <a:t>In most cases, a disposable  gown, and shoes covers will be required.  </a:t>
            </a:r>
            <a:endParaRPr lang="en-US" sz="2000" b="0"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600200" y="534988"/>
            <a:ext cx="4972323" cy="707886"/>
          </a:xfrm>
          <a:prstGeom prst="rect">
            <a:avLst/>
          </a:prstGeom>
          <a:noFill/>
          <a:ln w="9525">
            <a:noFill/>
            <a:miter lim="800000"/>
            <a:headEnd/>
            <a:tailEnd/>
          </a:ln>
          <a:effectLst/>
        </p:spPr>
        <p:txBody>
          <a:bodyPr wrap="none">
            <a:spAutoFit/>
          </a:bodyPr>
          <a:lstStyle/>
          <a:p>
            <a:pPr>
              <a:defRPr/>
            </a:pPr>
            <a:r>
              <a:rPr lang="en-US" sz="4000" dirty="0">
                <a:solidFill>
                  <a:schemeClr val="accent3"/>
                </a:solidFill>
                <a:effectLst>
                  <a:outerShdw blurRad="38100" dist="38100" dir="2700000" algn="tl">
                    <a:srgbClr val="000000">
                      <a:alpha val="43137"/>
                    </a:srgbClr>
                  </a:outerShdw>
                </a:effectLst>
                <a:cs typeface="Arial" pitchFamily="34" charset="0"/>
              </a:rPr>
              <a:t>To Protect Yourself </a:t>
            </a:r>
          </a:p>
        </p:txBody>
      </p:sp>
      <p:pic>
        <p:nvPicPr>
          <p:cNvPr id="31747" name="Picture 5" descr="gloves over sleeves PPE"/>
          <p:cNvPicPr>
            <a:picLocks noGrp="1" noChangeAspect="1" noChangeArrowheads="1"/>
          </p:cNvPicPr>
          <p:nvPr>
            <p:ph/>
          </p:nvPr>
        </p:nvPicPr>
        <p:blipFill>
          <a:blip r:embed="rId3" cstate="print"/>
          <a:srcRect/>
          <a:stretch>
            <a:fillRect/>
          </a:stretch>
        </p:blipFill>
        <p:spPr>
          <a:xfrm>
            <a:off x="1676400" y="2260600"/>
            <a:ext cx="3429000" cy="3149600"/>
          </a:xfrm>
          <a:noFill/>
          <a:ln w="25400">
            <a:solidFill>
              <a:schemeClr val="accent1"/>
            </a:solidFill>
          </a:ln>
        </p:spPr>
      </p:pic>
      <p:sp>
        <p:nvSpPr>
          <p:cNvPr id="31748" name="Text Box 7"/>
          <p:cNvSpPr txBox="1">
            <a:spLocks noChangeArrowheads="1"/>
          </p:cNvSpPr>
          <p:nvPr/>
        </p:nvSpPr>
        <p:spPr bwMode="auto">
          <a:xfrm>
            <a:off x="5581921" y="1981200"/>
            <a:ext cx="3028677" cy="3539430"/>
          </a:xfrm>
          <a:prstGeom prst="rect">
            <a:avLst/>
          </a:prstGeom>
          <a:noFill/>
          <a:ln w="9525">
            <a:noFill/>
            <a:miter lim="800000"/>
            <a:headEnd/>
            <a:tailEnd/>
          </a:ln>
        </p:spPr>
        <p:txBody>
          <a:bodyPr wrap="square">
            <a:spAutoFit/>
          </a:bodyPr>
          <a:lstStyle/>
          <a:p>
            <a:pPr>
              <a:spcBef>
                <a:spcPct val="50000"/>
              </a:spcBef>
            </a:pPr>
            <a:r>
              <a:rPr lang="en-US" sz="2800" b="0" dirty="0" smtClean="0"/>
              <a:t>Double gloves are also required.  This allows for removal of the outer glove in the case they rip or you should need a clean pair.</a:t>
            </a:r>
            <a:endParaRPr lang="en-US" sz="2800" b="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5800" y="1752600"/>
            <a:ext cx="7696200" cy="4495800"/>
          </a:xfrm>
        </p:spPr>
        <p:txBody>
          <a:bodyPr>
            <a:normAutofit lnSpcReduction="10000"/>
          </a:bodyPr>
          <a:lstStyle/>
          <a:p>
            <a:pPr eaLnBrk="1" hangingPunct="1"/>
            <a:r>
              <a:rPr lang="en-US" sz="2800" dirty="0" smtClean="0">
                <a:latin typeface="Arial "/>
              </a:rPr>
              <a:t>To understand Select Agent regulations and penalties</a:t>
            </a:r>
          </a:p>
          <a:p>
            <a:pPr eaLnBrk="1" hangingPunct="1"/>
            <a:r>
              <a:rPr lang="en-US" sz="2800" dirty="0" smtClean="0">
                <a:latin typeface="Arial "/>
              </a:rPr>
              <a:t>To understand safety &amp; security procedures</a:t>
            </a:r>
          </a:p>
          <a:p>
            <a:pPr eaLnBrk="1" hangingPunct="1"/>
            <a:r>
              <a:rPr lang="en-US" sz="2800" dirty="0" smtClean="0">
                <a:latin typeface="Arial "/>
              </a:rPr>
              <a:t>To understand emergency and exposure response</a:t>
            </a:r>
          </a:p>
          <a:p>
            <a:pPr eaLnBrk="1" hangingPunct="1"/>
            <a:r>
              <a:rPr lang="en-US" sz="2800" dirty="0" smtClean="0">
                <a:latin typeface="Arial "/>
              </a:rPr>
              <a:t>To understand basic symptoms and treatment for the agents used in UK’s Select Agent laboratory.</a:t>
            </a:r>
          </a:p>
          <a:p>
            <a:pPr eaLnBrk="1" hangingPunct="1"/>
            <a:r>
              <a:rPr lang="en-US" sz="2800" dirty="0" smtClean="0">
                <a:latin typeface="Arial "/>
              </a:rPr>
              <a:t>To know who UK’s Responsible Official and  Alternate Responsible Official are</a:t>
            </a:r>
            <a:endParaRPr lang="en-US" sz="2400" dirty="0" smtClean="0">
              <a:latin typeface="Arial "/>
            </a:endParaRPr>
          </a:p>
          <a:p>
            <a:pPr eaLnBrk="1" hangingPunct="1"/>
            <a:endParaRPr lang="en-US" sz="2800" dirty="0" smtClean="0"/>
          </a:p>
        </p:txBody>
      </p:sp>
      <p:sp>
        <p:nvSpPr>
          <p:cNvPr id="6146" name="Rectangle 2"/>
          <p:cNvSpPr>
            <a:spLocks noGrp="1" noChangeArrowheads="1"/>
          </p:cNvSpPr>
          <p:nvPr>
            <p:ph type="title"/>
          </p:nvPr>
        </p:nvSpPr>
        <p:spPr>
          <a:xfrm>
            <a:off x="533400" y="152400"/>
            <a:ext cx="7239000" cy="1527175"/>
          </a:xfrm>
        </p:spPr>
        <p:txBody>
          <a:bodyPr/>
          <a:lstStyle/>
          <a:p>
            <a:pPr eaLnBrk="1" hangingPunct="1"/>
            <a:r>
              <a:rPr lang="en-US" dirty="0" smtClean="0">
                <a:solidFill>
                  <a:srgbClr val="FF6600"/>
                </a:solidFill>
                <a:latin typeface="Arial" pitchFamily="34" charset="0"/>
                <a:cs typeface="Arial" pitchFamily="34" charset="0"/>
              </a:rPr>
              <a:t>Objectives of this training:</a:t>
            </a:r>
          </a:p>
        </p:txBody>
      </p:sp>
    </p:spTree>
    <p:extLst>
      <p:ext uri="{BB962C8B-B14F-4D97-AF65-F5344CB8AC3E}">
        <p14:creationId xmlns:p14="http://schemas.microsoft.com/office/powerpoint/2010/main" val="1242383988"/>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600200" y="534988"/>
            <a:ext cx="4972323" cy="707886"/>
          </a:xfrm>
          <a:prstGeom prst="rect">
            <a:avLst/>
          </a:prstGeom>
          <a:noFill/>
          <a:ln w="9525">
            <a:noFill/>
            <a:miter lim="800000"/>
            <a:headEnd/>
            <a:tailEnd/>
          </a:ln>
          <a:effectLst/>
        </p:spPr>
        <p:txBody>
          <a:bodyPr wrap="none">
            <a:spAutoFit/>
          </a:bodyPr>
          <a:lstStyle/>
          <a:p>
            <a:pPr>
              <a:defRPr/>
            </a:pPr>
            <a:r>
              <a:rPr lang="en-US" sz="4000" dirty="0">
                <a:solidFill>
                  <a:schemeClr val="accent3"/>
                </a:solidFill>
                <a:effectLst>
                  <a:outerShdw blurRad="38100" dist="38100" dir="2700000" algn="tl">
                    <a:srgbClr val="000000">
                      <a:alpha val="43137"/>
                    </a:srgbClr>
                  </a:outerShdw>
                </a:effectLst>
                <a:cs typeface="Arial" pitchFamily="34" charset="0"/>
              </a:rPr>
              <a:t>To Protect Yourself </a:t>
            </a:r>
          </a:p>
        </p:txBody>
      </p:sp>
      <p:sp>
        <p:nvSpPr>
          <p:cNvPr id="2" name="Content Placeholder 1"/>
          <p:cNvSpPr>
            <a:spLocks noGrp="1"/>
          </p:cNvSpPr>
          <p:nvPr>
            <p:ph/>
          </p:nvPr>
        </p:nvSpPr>
        <p:spPr>
          <a:xfrm>
            <a:off x="1295400" y="1676400"/>
            <a:ext cx="6781800" cy="4038600"/>
          </a:xfrm>
        </p:spPr>
        <p:txBody>
          <a:bodyPr/>
          <a:lstStyle/>
          <a:p>
            <a:pPr marL="109728" indent="0">
              <a:buNone/>
            </a:pPr>
            <a:endParaRPr lang="en-US" dirty="0" smtClean="0">
              <a:latin typeface="Arial" pitchFamily="34" charset="0"/>
              <a:cs typeface="Arial" pitchFamily="34" charset="0"/>
            </a:endParaRPr>
          </a:p>
          <a:p>
            <a:pPr marL="109728" indent="0">
              <a:buNone/>
            </a:pPr>
            <a:r>
              <a:rPr lang="en-US" dirty="0" smtClean="0">
                <a:latin typeface="Arial" pitchFamily="34" charset="0"/>
                <a:cs typeface="Arial" pitchFamily="34" charset="0"/>
              </a:rPr>
              <a:t>It is likely you will also require respiratory protection.  Your escort will also help you with this.</a:t>
            </a:r>
          </a:p>
          <a:p>
            <a:pPr marL="109728" indent="0">
              <a:buNone/>
            </a:pPr>
            <a:endParaRPr lang="en-US" dirty="0">
              <a:latin typeface="Arial" pitchFamily="34" charset="0"/>
              <a:cs typeface="Arial" pitchFamily="34" charset="0"/>
            </a:endParaRPr>
          </a:p>
          <a:p>
            <a:pPr marL="109728" indent="0">
              <a:buNone/>
            </a:pPr>
            <a:r>
              <a:rPr lang="en-US" dirty="0" smtClean="0">
                <a:latin typeface="Arial" pitchFamily="34" charset="0"/>
                <a:cs typeface="Arial" pitchFamily="34" charset="0"/>
              </a:rPr>
              <a:t>There are two choices for respirators:</a:t>
            </a:r>
            <a:endParaRPr lang="en-US" dirty="0">
              <a:latin typeface="Arial" pitchFamily="34" charset="0"/>
              <a:cs typeface="Arial" pitchFamily="34" charset="0"/>
            </a:endParaRPr>
          </a:p>
        </p:txBody>
      </p:sp>
    </p:spTree>
    <p:extLst>
      <p:ext uri="{BB962C8B-B14F-4D97-AF65-F5344CB8AC3E}">
        <p14:creationId xmlns:p14="http://schemas.microsoft.com/office/powerpoint/2010/main" val="2988873352"/>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914400" y="521336"/>
            <a:ext cx="4972323" cy="707886"/>
          </a:xfrm>
          <a:prstGeom prst="rect">
            <a:avLst/>
          </a:prstGeom>
          <a:noFill/>
          <a:ln w="9525">
            <a:noFill/>
            <a:miter lim="800000"/>
            <a:headEnd/>
            <a:tailEnd/>
          </a:ln>
          <a:effectLst/>
        </p:spPr>
        <p:txBody>
          <a:bodyPr wrap="none">
            <a:spAutoFit/>
          </a:bodyPr>
          <a:lstStyle/>
          <a:p>
            <a:pPr>
              <a:defRPr/>
            </a:pPr>
            <a:r>
              <a:rPr lang="en-US" sz="4000" dirty="0">
                <a:solidFill>
                  <a:schemeClr val="accent3"/>
                </a:solidFill>
                <a:effectLst>
                  <a:outerShdw blurRad="38100" dist="38100" dir="2700000" algn="tl">
                    <a:srgbClr val="000000">
                      <a:alpha val="43137"/>
                    </a:srgbClr>
                  </a:outerShdw>
                </a:effectLst>
                <a:cs typeface="Arial" pitchFamily="34" charset="0"/>
              </a:rPr>
              <a:t>To Protect Yourself </a:t>
            </a:r>
          </a:p>
        </p:txBody>
      </p:sp>
      <p:sp>
        <p:nvSpPr>
          <p:cNvPr id="2" name="Content Placeholder 1"/>
          <p:cNvSpPr>
            <a:spLocks noGrp="1"/>
          </p:cNvSpPr>
          <p:nvPr>
            <p:ph/>
          </p:nvPr>
        </p:nvSpPr>
        <p:spPr>
          <a:xfrm>
            <a:off x="1295400" y="1600200"/>
            <a:ext cx="6781800" cy="5029200"/>
          </a:xfrm>
        </p:spPr>
        <p:txBody>
          <a:bodyPr>
            <a:noAutofit/>
          </a:bodyPr>
          <a:lstStyle/>
          <a:p>
            <a:pPr marL="109728" indent="0">
              <a:buNone/>
            </a:pPr>
            <a:r>
              <a:rPr lang="en-US" sz="2800" dirty="0" smtClean="0">
                <a:latin typeface="Arial" pitchFamily="34" charset="0"/>
                <a:cs typeface="Arial" pitchFamily="34" charset="0"/>
              </a:rPr>
              <a:t>PAPR (Purified Air Powered Respirator)</a:t>
            </a:r>
          </a:p>
          <a:p>
            <a:pPr marL="109728" indent="0">
              <a:buNone/>
            </a:pPr>
            <a:endParaRPr lang="en-US" sz="2800" dirty="0">
              <a:latin typeface="Arial" pitchFamily="34" charset="0"/>
              <a:cs typeface="Arial" pitchFamily="34" charset="0"/>
            </a:endParaRPr>
          </a:p>
          <a:p>
            <a:pPr marL="109728" indent="0">
              <a:buNone/>
            </a:pPr>
            <a:endParaRPr lang="en-US" sz="2800" dirty="0" smtClean="0">
              <a:latin typeface="Arial" pitchFamily="34" charset="0"/>
              <a:cs typeface="Arial" pitchFamily="34" charset="0"/>
            </a:endParaRPr>
          </a:p>
          <a:p>
            <a:pPr marL="109728" indent="0">
              <a:buNone/>
            </a:pPr>
            <a:endParaRPr lang="en-US" sz="2800" dirty="0">
              <a:latin typeface="Arial" pitchFamily="34" charset="0"/>
              <a:cs typeface="Arial" pitchFamily="34" charset="0"/>
            </a:endParaRPr>
          </a:p>
          <a:p>
            <a:pPr marL="109728" indent="0">
              <a:buNone/>
            </a:pPr>
            <a:endParaRPr lang="en-US" sz="2800" dirty="0" smtClean="0">
              <a:latin typeface="Arial" pitchFamily="34" charset="0"/>
              <a:cs typeface="Arial" pitchFamily="34" charset="0"/>
            </a:endParaRPr>
          </a:p>
          <a:p>
            <a:pPr marL="109728" indent="0">
              <a:buNone/>
            </a:pPr>
            <a:endParaRPr lang="en-US" sz="2800" dirty="0">
              <a:latin typeface="Arial" pitchFamily="34" charset="0"/>
              <a:cs typeface="Arial" pitchFamily="34" charset="0"/>
            </a:endParaRPr>
          </a:p>
          <a:p>
            <a:pPr marL="109728" indent="0">
              <a:buNone/>
            </a:pPr>
            <a:r>
              <a:rPr lang="en-US" sz="2800" dirty="0" smtClean="0">
                <a:latin typeface="Arial" pitchFamily="34" charset="0"/>
                <a:cs typeface="Arial" pitchFamily="34" charset="0"/>
              </a:rPr>
              <a:t>Your escort will show you how to test the powered air pack prior to donning and how to put on the PAPR. </a:t>
            </a:r>
            <a:endParaRPr lang="en-US" sz="2800" dirty="0">
              <a:latin typeface="Arial" pitchFamily="34" charset="0"/>
              <a:cs typeface="Arial" pitchFamily="34" charset="0"/>
            </a:endParaRPr>
          </a:p>
        </p:txBody>
      </p:sp>
      <p:pic>
        <p:nvPicPr>
          <p:cNvPr id="1026" name="Picture 2" descr="http://www.envirosafetyproducts.com/image/3m-air-mate-10-papr-system-assembly-8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09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47856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714238" y="532094"/>
            <a:ext cx="4972323" cy="707886"/>
          </a:xfrm>
          <a:prstGeom prst="rect">
            <a:avLst/>
          </a:prstGeom>
          <a:noFill/>
          <a:ln w="9525">
            <a:noFill/>
            <a:miter lim="800000"/>
            <a:headEnd/>
            <a:tailEnd/>
          </a:ln>
          <a:effectLst/>
        </p:spPr>
        <p:txBody>
          <a:bodyPr wrap="none">
            <a:spAutoFit/>
          </a:bodyPr>
          <a:lstStyle/>
          <a:p>
            <a:pPr>
              <a:defRPr/>
            </a:pPr>
            <a:r>
              <a:rPr lang="en-US" sz="4000" dirty="0">
                <a:solidFill>
                  <a:schemeClr val="accent3"/>
                </a:solidFill>
                <a:effectLst>
                  <a:outerShdw blurRad="38100" dist="38100" dir="2700000" algn="tl">
                    <a:srgbClr val="000000">
                      <a:alpha val="43137"/>
                    </a:srgbClr>
                  </a:outerShdw>
                </a:effectLst>
                <a:cs typeface="Arial" pitchFamily="34" charset="0"/>
              </a:rPr>
              <a:t>To Protect Yourself </a:t>
            </a:r>
          </a:p>
        </p:txBody>
      </p:sp>
      <p:sp>
        <p:nvSpPr>
          <p:cNvPr id="2" name="Content Placeholder 1"/>
          <p:cNvSpPr>
            <a:spLocks noGrp="1"/>
          </p:cNvSpPr>
          <p:nvPr>
            <p:ph/>
          </p:nvPr>
        </p:nvSpPr>
        <p:spPr>
          <a:xfrm>
            <a:off x="1295400" y="1600200"/>
            <a:ext cx="6781800" cy="5029200"/>
          </a:xfrm>
        </p:spPr>
        <p:txBody>
          <a:bodyPr>
            <a:noAutofit/>
          </a:bodyPr>
          <a:lstStyle/>
          <a:p>
            <a:pPr marL="109728" indent="0" algn="ctr">
              <a:buNone/>
            </a:pPr>
            <a:r>
              <a:rPr lang="en-US" sz="2800" dirty="0" smtClean="0">
                <a:latin typeface="Arial" pitchFamily="34" charset="0"/>
                <a:cs typeface="Arial" pitchFamily="34" charset="0"/>
              </a:rPr>
              <a:t>N95 respirator</a:t>
            </a:r>
          </a:p>
          <a:p>
            <a:pPr marL="109728" indent="0">
              <a:buNone/>
            </a:pPr>
            <a:endParaRPr lang="en-US" sz="2800" dirty="0">
              <a:latin typeface="Arial" pitchFamily="34" charset="0"/>
              <a:cs typeface="Arial" pitchFamily="34" charset="0"/>
            </a:endParaRPr>
          </a:p>
          <a:p>
            <a:pPr marL="109728" indent="0">
              <a:buNone/>
            </a:pPr>
            <a:endParaRPr lang="en-US" sz="2800" dirty="0" smtClean="0">
              <a:latin typeface="Arial" pitchFamily="34" charset="0"/>
              <a:cs typeface="Arial" pitchFamily="34" charset="0"/>
            </a:endParaRPr>
          </a:p>
          <a:p>
            <a:pPr marL="109728" indent="0">
              <a:buNone/>
            </a:pPr>
            <a:endParaRPr lang="en-US" sz="2800" dirty="0">
              <a:latin typeface="Arial" pitchFamily="34" charset="0"/>
              <a:cs typeface="Arial" pitchFamily="34" charset="0"/>
            </a:endParaRPr>
          </a:p>
          <a:p>
            <a:pPr marL="109728" indent="0">
              <a:buNone/>
            </a:pPr>
            <a:endParaRPr lang="en-US" sz="2800" dirty="0" smtClean="0">
              <a:latin typeface="Arial" pitchFamily="34" charset="0"/>
              <a:cs typeface="Arial" pitchFamily="34" charset="0"/>
            </a:endParaRPr>
          </a:p>
          <a:p>
            <a:pPr marL="109728" indent="0">
              <a:buNone/>
            </a:pPr>
            <a:r>
              <a:rPr lang="en-US" sz="2600" dirty="0" smtClean="0">
                <a:latin typeface="Arial" pitchFamily="34" charset="0"/>
                <a:cs typeface="Arial" pitchFamily="34" charset="0"/>
              </a:rPr>
              <a:t>This is not to be confused with a surgical mask.  To use a N95, you must be fit tested on an annual basis by UK Dept. of Occupational Health &amp; Safety.  A face shield must be worn in conjunction with the N95  </a:t>
            </a:r>
            <a:endParaRPr lang="en-US" sz="2600" dirty="0">
              <a:latin typeface="Arial" pitchFamily="34" charset="0"/>
              <a:cs typeface="Arial" pitchFamily="34" charset="0"/>
            </a:endParaRPr>
          </a:p>
        </p:txBody>
      </p:sp>
      <p:pic>
        <p:nvPicPr>
          <p:cNvPr id="5" name="Picture 10" descr="healthcare respirator 1860"/>
          <p:cNvPicPr>
            <a:picLocks noChangeAspect="1" noChangeArrowheads="1"/>
          </p:cNvPicPr>
          <p:nvPr/>
        </p:nvPicPr>
        <p:blipFill>
          <a:blip r:embed="rId3" cstate="print"/>
          <a:srcRect/>
          <a:stretch>
            <a:fillRect/>
          </a:stretch>
        </p:blipFill>
        <p:spPr>
          <a:xfrm>
            <a:off x="3923203" y="2133600"/>
            <a:ext cx="1752600" cy="1747889"/>
          </a:xfrm>
          <a:prstGeom prst="rect">
            <a:avLst/>
          </a:prstGeom>
          <a:noFill/>
          <a:ln w="28575">
            <a:solidFill>
              <a:schemeClr val="accent1"/>
            </a:solidFill>
          </a:ln>
        </p:spPr>
      </p:pic>
    </p:spTree>
    <p:extLst>
      <p:ext uri="{BB962C8B-B14F-4D97-AF65-F5344CB8AC3E}">
        <p14:creationId xmlns:p14="http://schemas.microsoft.com/office/powerpoint/2010/main" val="2269827593"/>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685800" y="2362200"/>
            <a:ext cx="7239000" cy="3962400"/>
          </a:xfrm>
        </p:spPr>
        <p:txBody>
          <a:bodyPr/>
          <a:lstStyle/>
          <a:p>
            <a:pPr eaLnBrk="1" hangingPunct="1">
              <a:lnSpc>
                <a:spcPct val="90000"/>
              </a:lnSpc>
            </a:pPr>
            <a:r>
              <a:rPr lang="en-US" dirty="0" smtClean="0">
                <a:latin typeface="Arial" pitchFamily="34" charset="0"/>
                <a:cs typeface="Arial" pitchFamily="34" charset="0"/>
              </a:rPr>
              <a:t>Infection with the Select Agent utilized at the University of Kentucky can be prevented or treated with common antibiotics.</a:t>
            </a:r>
          </a:p>
          <a:p>
            <a:pPr eaLnBrk="1" hangingPunct="1">
              <a:lnSpc>
                <a:spcPct val="90000"/>
              </a:lnSpc>
              <a:buFontTx/>
              <a:buNone/>
            </a:pPr>
            <a:endParaRPr lang="en-US" dirty="0" smtClean="0">
              <a:latin typeface="Arial" pitchFamily="34" charset="0"/>
              <a:cs typeface="Arial" pitchFamily="34" charset="0"/>
            </a:endParaRPr>
          </a:p>
          <a:p>
            <a:pPr eaLnBrk="1" hangingPunct="1">
              <a:lnSpc>
                <a:spcPct val="90000"/>
              </a:lnSpc>
            </a:pPr>
            <a:r>
              <a:rPr lang="en-US" dirty="0" smtClean="0">
                <a:latin typeface="Arial" pitchFamily="34" charset="0"/>
                <a:cs typeface="Arial" pitchFamily="34" charset="0"/>
              </a:rPr>
              <a:t>UK Employee Health and the UK Emergency Department is fully equipped to handle illness resulting from this infectious agent.</a:t>
            </a:r>
          </a:p>
        </p:txBody>
      </p:sp>
      <p:sp>
        <p:nvSpPr>
          <p:cNvPr id="40962" name="Rectangle 2"/>
          <p:cNvSpPr>
            <a:spLocks noGrp="1" noChangeArrowheads="1"/>
          </p:cNvSpPr>
          <p:nvPr>
            <p:ph type="title"/>
          </p:nvPr>
        </p:nvSpPr>
        <p:spPr>
          <a:xfrm>
            <a:off x="533400" y="682625"/>
            <a:ext cx="6781800" cy="1527175"/>
          </a:xfrm>
        </p:spPr>
        <p:txBody>
          <a:bodyPr/>
          <a:lstStyle/>
          <a:p>
            <a:pPr eaLnBrk="1" hangingPunct="1"/>
            <a:r>
              <a:rPr lang="en-US" dirty="0" smtClean="0">
                <a:solidFill>
                  <a:schemeClr val="accent3"/>
                </a:solidFill>
                <a:latin typeface="Arial" pitchFamily="34" charset="0"/>
                <a:cs typeface="Arial" pitchFamily="34" charset="0"/>
              </a:rPr>
              <a:t>It is important to realize:</a:t>
            </a:r>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81000"/>
            <a:ext cx="7696200" cy="1077218"/>
          </a:xfrm>
          <a:prstGeom prst="rect">
            <a:avLst/>
          </a:prstGeom>
          <a:noFill/>
          <a:ln w="9525">
            <a:noFill/>
            <a:miter lim="800000"/>
            <a:headEnd/>
            <a:tailEnd/>
          </a:ln>
        </p:spPr>
        <p:txBody>
          <a:bodyPr>
            <a:spAutoFit/>
          </a:bodyPr>
          <a:lstStyle/>
          <a:p>
            <a:r>
              <a:rPr lang="en-US" dirty="0" smtClean="0">
                <a:solidFill>
                  <a:schemeClr val="accent3"/>
                </a:solidFill>
                <a:effectLst>
                  <a:outerShdw blurRad="38100" dist="38100" dir="2700000" algn="tl">
                    <a:srgbClr val="000000">
                      <a:alpha val="43137"/>
                    </a:srgbClr>
                  </a:outerShdw>
                </a:effectLst>
                <a:cs typeface="Arial" pitchFamily="34" charset="0"/>
              </a:rPr>
              <a:t>In the case of potential or accidental exposure:</a:t>
            </a:r>
            <a:endParaRPr lang="en-US" dirty="0">
              <a:solidFill>
                <a:schemeClr val="accent3"/>
              </a:solidFill>
              <a:effectLst>
                <a:outerShdw blurRad="38100" dist="38100" dir="2700000" algn="tl">
                  <a:srgbClr val="000000">
                    <a:alpha val="43137"/>
                  </a:srgbClr>
                </a:outerShdw>
              </a:effectLst>
              <a:cs typeface="Arial" pitchFamily="34" charset="0"/>
            </a:endParaRPr>
          </a:p>
        </p:txBody>
      </p:sp>
      <p:sp>
        <p:nvSpPr>
          <p:cNvPr id="41987" name="Text Box 3"/>
          <p:cNvSpPr txBox="1">
            <a:spLocks noChangeArrowheads="1"/>
          </p:cNvSpPr>
          <p:nvPr/>
        </p:nvSpPr>
        <p:spPr bwMode="auto">
          <a:xfrm>
            <a:off x="548640" y="1981200"/>
            <a:ext cx="8229600" cy="3323987"/>
          </a:xfrm>
          <a:prstGeom prst="rect">
            <a:avLst/>
          </a:prstGeom>
          <a:noFill/>
          <a:ln w="9525">
            <a:noFill/>
            <a:miter lim="800000"/>
            <a:headEnd/>
            <a:tailEnd/>
          </a:ln>
        </p:spPr>
        <p:txBody>
          <a:bodyPr>
            <a:spAutoFit/>
          </a:bodyPr>
          <a:lstStyle/>
          <a:p>
            <a:pPr>
              <a:buClr>
                <a:schemeClr val="accent1"/>
              </a:buClr>
              <a:buFont typeface="Lucida Sans Unicode" pitchFamily="34" charset="0"/>
              <a:buChar char="‣"/>
            </a:pPr>
            <a:r>
              <a:rPr lang="en-US" sz="2800" dirty="0">
                <a:solidFill>
                  <a:schemeClr val="folHlink"/>
                </a:solidFill>
              </a:rPr>
              <a:t>  </a:t>
            </a:r>
            <a:r>
              <a:rPr lang="en-US" sz="2600" b="0" u="sng" dirty="0" smtClean="0">
                <a:solidFill>
                  <a:srgbClr val="3366CC"/>
                </a:solidFill>
              </a:rPr>
              <a:t>Stay calm</a:t>
            </a:r>
            <a:r>
              <a:rPr lang="en-US" sz="2600" b="0" dirty="0" smtClean="0"/>
              <a:t>.  Infection is cured by common antibiotics.</a:t>
            </a:r>
          </a:p>
          <a:p>
            <a:pPr>
              <a:buClr>
                <a:schemeClr val="accent1"/>
              </a:buClr>
            </a:pPr>
            <a:endParaRPr lang="en-US" sz="2600" b="0" dirty="0"/>
          </a:p>
          <a:p>
            <a:pPr>
              <a:buClr>
                <a:schemeClr val="accent1"/>
              </a:buClr>
              <a:buFont typeface="Lucida Sans Unicode" pitchFamily="34" charset="0"/>
              <a:buChar char="‣"/>
            </a:pPr>
            <a:r>
              <a:rPr lang="en-US" sz="2600" b="0" dirty="0" smtClean="0"/>
              <a:t>   An </a:t>
            </a:r>
            <a:r>
              <a:rPr lang="en-US" sz="2600" b="0" dirty="0"/>
              <a:t>authorized person/escort  will:</a:t>
            </a:r>
          </a:p>
          <a:p>
            <a:pPr lvl="1">
              <a:buClr>
                <a:schemeClr val="accent1"/>
              </a:buClr>
              <a:buSzPct val="80000"/>
              <a:buFont typeface="Courier New" pitchFamily="49" charset="0"/>
              <a:buChar char="o"/>
            </a:pPr>
            <a:r>
              <a:rPr lang="en-US" sz="2600" b="0" dirty="0"/>
              <a:t> decontaminate your outer clothing, </a:t>
            </a:r>
          </a:p>
          <a:p>
            <a:pPr lvl="1">
              <a:buClr>
                <a:schemeClr val="accent1"/>
              </a:buClr>
              <a:buSzPct val="80000"/>
              <a:buFont typeface="Courier New" pitchFamily="49" charset="0"/>
              <a:buChar char="o"/>
            </a:pPr>
            <a:r>
              <a:rPr lang="en-US" sz="2600" b="0" dirty="0"/>
              <a:t> dispose of it, and</a:t>
            </a:r>
          </a:p>
          <a:p>
            <a:pPr lvl="1">
              <a:buClr>
                <a:schemeClr val="accent1"/>
              </a:buClr>
              <a:buSzPct val="80000"/>
              <a:buFont typeface="Courier New" pitchFamily="49" charset="0"/>
              <a:buChar char="o"/>
            </a:pPr>
            <a:r>
              <a:rPr lang="en-US" sz="2600" b="0" dirty="0"/>
              <a:t> clean exposed skin with </a:t>
            </a:r>
            <a:r>
              <a:rPr lang="en-US" sz="2600" b="0" dirty="0" smtClean="0"/>
              <a:t>soap &amp; water</a:t>
            </a:r>
          </a:p>
          <a:p>
            <a:pPr lvl="1">
              <a:buClr>
                <a:schemeClr val="accent1"/>
              </a:buClr>
              <a:buSzPct val="80000"/>
              <a:buFont typeface="Courier New" pitchFamily="49" charset="0"/>
              <a:buChar char="o"/>
            </a:pPr>
            <a:endParaRPr lang="en-US" sz="2600" b="0" dirty="0" smtClean="0"/>
          </a:p>
          <a:p>
            <a:pPr>
              <a:buClr>
                <a:schemeClr val="accent1"/>
              </a:buClr>
              <a:buFont typeface="Lucida Sans Unicode" pitchFamily="34" charset="0"/>
              <a:buChar char="‣"/>
            </a:pPr>
            <a:r>
              <a:rPr lang="en-US" sz="2600" dirty="0" smtClean="0">
                <a:solidFill>
                  <a:srgbClr val="FFFF00"/>
                </a:solidFill>
              </a:rPr>
              <a:t>   </a:t>
            </a:r>
            <a:r>
              <a:rPr lang="en-US" sz="2600" b="0" dirty="0" smtClean="0"/>
              <a:t>If </a:t>
            </a:r>
            <a:r>
              <a:rPr lang="en-US" sz="2600" b="0" dirty="0"/>
              <a:t>eyes or mouth: </a:t>
            </a:r>
            <a:r>
              <a:rPr lang="en-US" sz="2600" b="0" dirty="0" smtClean="0"/>
              <a:t>rinse </a:t>
            </a:r>
            <a:r>
              <a:rPr lang="en-US" sz="2600" b="0" dirty="0"/>
              <a:t>with tepid water </a:t>
            </a:r>
            <a:r>
              <a:rPr lang="en-US" sz="2600" b="0" dirty="0" smtClean="0"/>
              <a:t>for </a:t>
            </a:r>
            <a:r>
              <a:rPr lang="en-US" sz="2600" b="0" dirty="0"/>
              <a:t>15 </a:t>
            </a:r>
            <a:r>
              <a:rPr lang="en-US" sz="2600" b="0" dirty="0" smtClean="0"/>
              <a:t>min.</a:t>
            </a:r>
            <a:endParaRPr lang="en-US" sz="2600" b="0" dirty="0"/>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81000"/>
            <a:ext cx="7696200" cy="1077218"/>
          </a:xfrm>
          <a:prstGeom prst="rect">
            <a:avLst/>
          </a:prstGeom>
          <a:noFill/>
          <a:ln w="9525">
            <a:noFill/>
            <a:miter lim="800000"/>
            <a:headEnd/>
            <a:tailEnd/>
          </a:ln>
        </p:spPr>
        <p:txBody>
          <a:bodyPr>
            <a:spAutoFit/>
          </a:bodyPr>
          <a:lstStyle/>
          <a:p>
            <a:r>
              <a:rPr lang="en-US" dirty="0" smtClean="0">
                <a:solidFill>
                  <a:schemeClr val="accent3"/>
                </a:solidFill>
                <a:effectLst>
                  <a:outerShdw blurRad="38100" dist="38100" dir="2700000" algn="tl">
                    <a:srgbClr val="000000">
                      <a:alpha val="43137"/>
                    </a:srgbClr>
                  </a:outerShdw>
                </a:effectLst>
                <a:cs typeface="Arial" pitchFamily="34" charset="0"/>
              </a:rPr>
              <a:t>In the case of potential or accidental exposure:</a:t>
            </a:r>
            <a:endParaRPr lang="en-US" dirty="0">
              <a:solidFill>
                <a:schemeClr val="accent3"/>
              </a:solidFill>
              <a:effectLst>
                <a:outerShdw blurRad="38100" dist="38100" dir="2700000" algn="tl">
                  <a:srgbClr val="000000">
                    <a:alpha val="43137"/>
                  </a:srgbClr>
                </a:outerShdw>
              </a:effectLst>
              <a:cs typeface="Arial" pitchFamily="34" charset="0"/>
            </a:endParaRPr>
          </a:p>
        </p:txBody>
      </p:sp>
      <p:sp>
        <p:nvSpPr>
          <p:cNvPr id="41987" name="Text Box 3"/>
          <p:cNvSpPr txBox="1">
            <a:spLocks noChangeArrowheads="1"/>
          </p:cNvSpPr>
          <p:nvPr/>
        </p:nvSpPr>
        <p:spPr bwMode="auto">
          <a:xfrm>
            <a:off x="548640" y="1676400"/>
            <a:ext cx="8229600" cy="4493538"/>
          </a:xfrm>
          <a:prstGeom prst="rect">
            <a:avLst/>
          </a:prstGeom>
          <a:noFill/>
          <a:ln w="9525">
            <a:noFill/>
            <a:miter lim="800000"/>
            <a:headEnd/>
            <a:tailEnd/>
          </a:ln>
        </p:spPr>
        <p:txBody>
          <a:bodyPr>
            <a:spAutoFit/>
          </a:bodyPr>
          <a:lstStyle/>
          <a:p>
            <a:pPr marL="342900" indent="-342900">
              <a:buClr>
                <a:schemeClr val="accent1"/>
              </a:buClr>
              <a:buFont typeface="Arial" pitchFamily="34" charset="0"/>
              <a:buChar char="•"/>
            </a:pPr>
            <a:r>
              <a:rPr lang="en-US" sz="2600" b="0" dirty="0" smtClean="0"/>
              <a:t>Authorized </a:t>
            </a:r>
            <a:r>
              <a:rPr lang="en-US" sz="2600" b="0" dirty="0"/>
              <a:t>Personnel/Escort will call: </a:t>
            </a:r>
          </a:p>
          <a:p>
            <a:pPr marL="800100" lvl="1" indent="-342900">
              <a:buClr>
                <a:schemeClr val="accent1"/>
              </a:buClr>
              <a:buSzPct val="80000"/>
              <a:buFont typeface="Arial" pitchFamily="34" charset="0"/>
              <a:buChar char="•"/>
            </a:pPr>
            <a:r>
              <a:rPr lang="en-US" sz="2600" b="0" dirty="0"/>
              <a:t> PI &amp; RO</a:t>
            </a:r>
          </a:p>
          <a:p>
            <a:pPr marL="800100" lvl="1" indent="-342900">
              <a:buClr>
                <a:schemeClr val="accent1"/>
              </a:buClr>
              <a:buSzPct val="80000"/>
              <a:buFont typeface="Arial" pitchFamily="34" charset="0"/>
              <a:buChar char="•"/>
            </a:pPr>
            <a:r>
              <a:rPr lang="en-US" sz="2600" b="0" dirty="0"/>
              <a:t> Employee Health/University Health </a:t>
            </a:r>
          </a:p>
          <a:p>
            <a:pPr marL="800100" lvl="1" indent="-342900">
              <a:buClr>
                <a:schemeClr val="accent1"/>
              </a:buClr>
              <a:buSzPct val="80000"/>
              <a:buFont typeface="Arial" pitchFamily="34" charset="0"/>
              <a:buChar char="•"/>
            </a:pPr>
            <a:r>
              <a:rPr lang="en-US" sz="2600" b="0" dirty="0"/>
              <a:t> Workers </a:t>
            </a:r>
            <a:r>
              <a:rPr lang="en-US" sz="2600" b="0" dirty="0" smtClean="0"/>
              <a:t>Care</a:t>
            </a:r>
          </a:p>
          <a:p>
            <a:pPr lvl="1">
              <a:buClr>
                <a:schemeClr val="accent1"/>
              </a:buClr>
              <a:buSzPct val="80000"/>
            </a:pPr>
            <a:endParaRPr lang="en-US" sz="2600" b="0" dirty="0" smtClean="0"/>
          </a:p>
          <a:p>
            <a:pPr marL="342900" indent="-342900">
              <a:buClr>
                <a:schemeClr val="accent1"/>
              </a:buClr>
              <a:buSzPct val="80000"/>
              <a:buFont typeface="Arial" pitchFamily="34" charset="0"/>
              <a:buChar char="•"/>
            </a:pPr>
            <a:r>
              <a:rPr lang="en-US" sz="2600" b="0" dirty="0" smtClean="0">
                <a:cs typeface="Arial" pitchFamily="34" charset="0"/>
              </a:rPr>
              <a:t>Immediately proceed to UK Employee Health (during weekday working hours) or UK Emergency Department (after hours and weekends) to be evaluated and to start antibiotics.  Take “Exposure Packet”, which is located in the BSL3 anteroom with you to give to the doctor.</a:t>
            </a:r>
            <a:endParaRPr lang="en-US" sz="2600" dirty="0">
              <a:cs typeface="Arial" pitchFamily="34" charset="0"/>
            </a:endParaRPr>
          </a:p>
        </p:txBody>
      </p:sp>
    </p:spTree>
    <p:extLst>
      <p:ext uri="{BB962C8B-B14F-4D97-AF65-F5344CB8AC3E}">
        <p14:creationId xmlns:p14="http://schemas.microsoft.com/office/powerpoint/2010/main" val="3136642133"/>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3400" y="762000"/>
            <a:ext cx="8077200" cy="1754326"/>
          </a:xfrm>
          <a:prstGeom prst="rect">
            <a:avLst/>
          </a:prstGeom>
          <a:noFill/>
          <a:ln w="9525">
            <a:noFill/>
            <a:miter lim="800000"/>
            <a:headEnd/>
            <a:tailEnd/>
          </a:ln>
        </p:spPr>
        <p:txBody>
          <a:bodyPr>
            <a:spAutoFit/>
          </a:bodyPr>
          <a:lstStyle/>
          <a:p>
            <a:r>
              <a:rPr lang="en-US" sz="3600" dirty="0" smtClean="0">
                <a:solidFill>
                  <a:srgbClr val="FF6600"/>
                </a:solidFill>
                <a:effectLst>
                  <a:outerShdw blurRad="38100" dist="38100" dir="2700000" algn="tl">
                    <a:srgbClr val="000000">
                      <a:alpha val="43137"/>
                    </a:srgbClr>
                  </a:outerShdw>
                </a:effectLst>
                <a:cs typeface="Arial" pitchFamily="34" charset="0"/>
              </a:rPr>
              <a:t>If there is no known exposure but you develop symptoms </a:t>
            </a:r>
            <a:r>
              <a:rPr lang="en-US" sz="3600" dirty="0" smtClean="0">
                <a:solidFill>
                  <a:srgbClr val="FF6600"/>
                </a:solidFill>
                <a:effectLst>
                  <a:outerShdw blurRad="38100" dist="38100" dir="2700000" algn="tl">
                    <a:srgbClr val="000000">
                      <a:alpha val="43137"/>
                    </a:srgbClr>
                  </a:outerShdw>
                </a:effectLst>
              </a:rPr>
              <a:t>within </a:t>
            </a:r>
            <a:r>
              <a:rPr lang="en-US" sz="3600" dirty="0">
                <a:solidFill>
                  <a:srgbClr val="FF6600"/>
                </a:solidFill>
                <a:effectLst>
                  <a:outerShdw blurRad="38100" dist="38100" dir="2700000" algn="tl">
                    <a:srgbClr val="000000">
                      <a:alpha val="43137"/>
                    </a:srgbClr>
                  </a:outerShdw>
                </a:effectLst>
              </a:rPr>
              <a:t>7 days of working in the </a:t>
            </a:r>
            <a:r>
              <a:rPr lang="en-US" sz="3600" dirty="0" smtClean="0">
                <a:solidFill>
                  <a:srgbClr val="FF6600"/>
                </a:solidFill>
                <a:effectLst>
                  <a:outerShdw blurRad="38100" dist="38100" dir="2700000" algn="tl">
                    <a:srgbClr val="000000">
                      <a:alpha val="43137"/>
                    </a:srgbClr>
                  </a:outerShdw>
                </a:effectLst>
              </a:rPr>
              <a:t>facility</a:t>
            </a:r>
            <a:r>
              <a:rPr lang="en-US" sz="3600" dirty="0" smtClean="0">
                <a:solidFill>
                  <a:srgbClr val="FF6600"/>
                </a:solidFill>
                <a:effectLst>
                  <a:outerShdw blurRad="38100" dist="38100" dir="2700000" algn="tl">
                    <a:srgbClr val="000000">
                      <a:alpha val="43137"/>
                    </a:srgbClr>
                  </a:outerShdw>
                </a:effectLst>
                <a:cs typeface="Arial" pitchFamily="34" charset="0"/>
              </a:rPr>
              <a:t>:</a:t>
            </a:r>
            <a:endParaRPr lang="en-US" sz="3600" dirty="0">
              <a:solidFill>
                <a:srgbClr val="FF6600"/>
              </a:solidFill>
              <a:effectLst>
                <a:outerShdw blurRad="38100" dist="38100" dir="2700000" algn="tl">
                  <a:srgbClr val="000000">
                    <a:alpha val="43137"/>
                  </a:srgbClr>
                </a:outerShdw>
              </a:effectLst>
              <a:cs typeface="Arial" pitchFamily="34" charset="0"/>
            </a:endParaRPr>
          </a:p>
        </p:txBody>
      </p:sp>
      <p:sp>
        <p:nvSpPr>
          <p:cNvPr id="114693" name="Text Box 5"/>
          <p:cNvSpPr txBox="1">
            <a:spLocks noChangeArrowheads="1"/>
          </p:cNvSpPr>
          <p:nvPr/>
        </p:nvSpPr>
        <p:spPr bwMode="auto">
          <a:xfrm>
            <a:off x="533400" y="2590800"/>
            <a:ext cx="8247063" cy="3293209"/>
          </a:xfrm>
          <a:prstGeom prst="rect">
            <a:avLst/>
          </a:prstGeom>
          <a:noFill/>
          <a:ln w="9525">
            <a:noFill/>
            <a:miter lim="800000"/>
            <a:headEnd/>
            <a:tailEnd/>
          </a:ln>
          <a:effectLst/>
        </p:spPr>
        <p:txBody>
          <a:bodyPr wrap="square">
            <a:spAutoFit/>
          </a:bodyPr>
          <a:lstStyle/>
          <a:p>
            <a:pPr>
              <a:buClr>
                <a:schemeClr val="accent1"/>
              </a:buClr>
              <a:defRPr/>
            </a:pPr>
            <a:endParaRPr lang="en-US" sz="2600" b="0" dirty="0" smtClean="0"/>
          </a:p>
          <a:p>
            <a:pPr>
              <a:buClr>
                <a:schemeClr val="accent1"/>
              </a:buClr>
              <a:defRPr/>
            </a:pPr>
            <a:r>
              <a:rPr lang="en-US" sz="2600" b="0" dirty="0" smtClean="0"/>
              <a:t>Example:  high fever of 102+ F that does not respond to antipyretics (aspirin, ibuprofen) or  other flu-like symptoms</a:t>
            </a:r>
          </a:p>
          <a:p>
            <a:pPr>
              <a:buClr>
                <a:schemeClr val="accent1"/>
              </a:buClr>
              <a:defRPr/>
            </a:pPr>
            <a:endParaRPr lang="en-US" sz="2600" b="0" dirty="0" smtClean="0"/>
          </a:p>
          <a:p>
            <a:pPr>
              <a:buClr>
                <a:schemeClr val="accent1"/>
              </a:buClr>
              <a:buFont typeface="Lucida Sans Unicode" pitchFamily="34" charset="0"/>
              <a:buChar char="‣"/>
              <a:defRPr/>
            </a:pPr>
            <a:r>
              <a:rPr lang="en-US" sz="2600" b="0" dirty="0">
                <a:solidFill>
                  <a:srgbClr val="FFFF00"/>
                </a:solidFill>
                <a:effectLst>
                  <a:outerShdw blurRad="38100" dist="38100" dir="2700000" algn="tl">
                    <a:srgbClr val="C0C0C0"/>
                  </a:outerShdw>
                </a:effectLst>
              </a:rPr>
              <a:t> </a:t>
            </a:r>
            <a:r>
              <a:rPr lang="en-US" sz="2600" b="0" dirty="0" smtClean="0">
                <a:solidFill>
                  <a:srgbClr val="FFFF00"/>
                </a:solidFill>
                <a:effectLst>
                  <a:outerShdw blurRad="38100" dist="38100" dir="2700000" algn="tl">
                    <a:srgbClr val="C0C0C0"/>
                  </a:outerShdw>
                </a:effectLst>
              </a:rPr>
              <a:t> </a:t>
            </a:r>
            <a:r>
              <a:rPr lang="en-US" sz="2600" b="0" dirty="0" smtClean="0"/>
              <a:t>Contact </a:t>
            </a:r>
            <a:r>
              <a:rPr lang="en-US" sz="2600" b="0" dirty="0"/>
              <a:t>your supervisor </a:t>
            </a:r>
          </a:p>
          <a:p>
            <a:pPr>
              <a:buClr>
                <a:schemeClr val="accent1"/>
              </a:buClr>
              <a:buFont typeface="Lucida Sans Unicode" pitchFamily="34" charset="0"/>
              <a:buChar char="‣"/>
              <a:defRPr/>
            </a:pPr>
            <a:r>
              <a:rPr lang="en-US" sz="2600" b="0" dirty="0" smtClean="0"/>
              <a:t>  </a:t>
            </a:r>
            <a:r>
              <a:rPr lang="en-US" sz="2600" b="0" dirty="0"/>
              <a:t>Obtain an </a:t>
            </a:r>
            <a:r>
              <a:rPr lang="en-US" sz="2600" b="0" dirty="0" smtClean="0"/>
              <a:t>“Exposure Packet” </a:t>
            </a:r>
            <a:r>
              <a:rPr lang="en-US" sz="2600" b="0" dirty="0"/>
              <a:t>from PI, RO, </a:t>
            </a:r>
            <a:r>
              <a:rPr lang="en-US" sz="2600" b="0" dirty="0" smtClean="0"/>
              <a:t>ARO  to take with </a:t>
            </a:r>
            <a:r>
              <a:rPr lang="en-US" sz="2600" b="0" dirty="0"/>
              <a:t>you when you visit your </a:t>
            </a:r>
            <a:r>
              <a:rPr lang="en-US" sz="2600" b="0" dirty="0" smtClean="0"/>
              <a:t>health </a:t>
            </a:r>
            <a:r>
              <a:rPr lang="en-US" sz="2600" b="0" dirty="0"/>
              <a:t>care provider</a:t>
            </a: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09600" y="517525"/>
            <a:ext cx="6096000" cy="701675"/>
          </a:xfrm>
          <a:prstGeom prst="rect">
            <a:avLst/>
          </a:prstGeom>
          <a:noFill/>
          <a:ln w="9525">
            <a:noFill/>
            <a:miter lim="800000"/>
            <a:headEnd/>
            <a:tailEnd/>
          </a:ln>
        </p:spPr>
        <p:txBody>
          <a:bodyPr>
            <a:spAutoFit/>
          </a:bodyPr>
          <a:lstStyle/>
          <a:p>
            <a:r>
              <a:rPr lang="en-US" sz="4000" dirty="0">
                <a:solidFill>
                  <a:schemeClr val="accent3"/>
                </a:solidFill>
                <a:latin typeface="Arial Black" pitchFamily="34" charset="0"/>
              </a:rPr>
              <a:t>Contact Information</a:t>
            </a:r>
          </a:p>
        </p:txBody>
      </p:sp>
      <p:sp>
        <p:nvSpPr>
          <p:cNvPr id="46083" name="Text Box 3"/>
          <p:cNvSpPr txBox="1">
            <a:spLocks noChangeArrowheads="1"/>
          </p:cNvSpPr>
          <p:nvPr/>
        </p:nvSpPr>
        <p:spPr bwMode="auto">
          <a:xfrm>
            <a:off x="1155700" y="1752600"/>
            <a:ext cx="5778500" cy="4001095"/>
          </a:xfrm>
          <a:prstGeom prst="rect">
            <a:avLst/>
          </a:prstGeom>
          <a:noFill/>
          <a:ln w="9525">
            <a:noFill/>
            <a:miter lim="800000"/>
            <a:headEnd/>
            <a:tailEnd/>
          </a:ln>
        </p:spPr>
        <p:txBody>
          <a:bodyPr>
            <a:spAutoFit/>
          </a:bodyPr>
          <a:lstStyle/>
          <a:p>
            <a:r>
              <a:rPr lang="en-US" sz="2400" dirty="0" smtClean="0"/>
              <a:t>Holley Trucks</a:t>
            </a:r>
          </a:p>
          <a:p>
            <a:r>
              <a:rPr lang="en-US" sz="2400" b="0" dirty="0" smtClean="0"/>
              <a:t>Acting Biological </a:t>
            </a:r>
            <a:r>
              <a:rPr lang="en-US" sz="2400" b="0" dirty="0"/>
              <a:t>Safety Officer</a:t>
            </a:r>
          </a:p>
          <a:p>
            <a:r>
              <a:rPr lang="en-US" sz="2400" b="0" dirty="0"/>
              <a:t>Responsible </a:t>
            </a:r>
            <a:r>
              <a:rPr lang="en-US" sz="2400" b="0" dirty="0" smtClean="0"/>
              <a:t>Official</a:t>
            </a:r>
          </a:p>
          <a:p>
            <a:endParaRPr lang="en-US" sz="2400" b="0" dirty="0"/>
          </a:p>
          <a:p>
            <a:r>
              <a:rPr lang="en-US" sz="2400" b="0" dirty="0"/>
              <a:t>Office:  (859) </a:t>
            </a:r>
            <a:r>
              <a:rPr lang="en-US" sz="2400" b="0" dirty="0" smtClean="0"/>
              <a:t>257-8655</a:t>
            </a:r>
            <a:endParaRPr lang="en-US" sz="2400" b="0" dirty="0"/>
          </a:p>
          <a:p>
            <a:r>
              <a:rPr lang="en-US" sz="2400" b="0" dirty="0"/>
              <a:t>Fax:      (859) 323-3838</a:t>
            </a:r>
          </a:p>
          <a:p>
            <a:r>
              <a:rPr lang="en-US" sz="2400" b="0" dirty="0"/>
              <a:t>Cell:     (859) </a:t>
            </a:r>
            <a:r>
              <a:rPr lang="en-US" sz="2400" b="0" dirty="0" smtClean="0"/>
              <a:t>699-6082</a:t>
            </a:r>
            <a:endParaRPr lang="en-US" sz="2400" b="0" dirty="0"/>
          </a:p>
          <a:p>
            <a:r>
              <a:rPr lang="en-US" sz="2400" b="0" dirty="0" smtClean="0"/>
              <a:t>hmtr222@uky.edu</a:t>
            </a:r>
            <a:endParaRPr lang="en-US" sz="2400" b="0" dirty="0"/>
          </a:p>
          <a:p>
            <a:endParaRPr lang="en-US" sz="3000" dirty="0">
              <a:solidFill>
                <a:srgbClr val="FFFF00"/>
              </a:solidFill>
            </a:endParaRPr>
          </a:p>
          <a:p>
            <a:endParaRPr lang="en-US" dirty="0">
              <a:solidFill>
                <a:srgbClr val="FFFF00"/>
              </a:solidFill>
            </a:endParaRPr>
          </a:p>
        </p:txBody>
      </p:sp>
      <p:pic>
        <p:nvPicPr>
          <p:cNvPr id="46084" name="Picture 6" descr="505 Oldham Court Pic2.jpg"/>
          <p:cNvPicPr>
            <a:picLocks noChangeAspect="1"/>
          </p:cNvPicPr>
          <p:nvPr/>
        </p:nvPicPr>
        <p:blipFill>
          <a:blip r:embed="rId3" cstate="print"/>
          <a:srcRect/>
          <a:stretch>
            <a:fillRect/>
          </a:stretch>
        </p:blipFill>
        <p:spPr bwMode="auto">
          <a:xfrm>
            <a:off x="5867400" y="2590800"/>
            <a:ext cx="3048000" cy="2286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1143000" y="1752600"/>
            <a:ext cx="7239000" cy="4419600"/>
          </a:xfrm>
        </p:spPr>
        <p:txBody>
          <a:bodyPr>
            <a:noAutofit/>
          </a:bodyPr>
          <a:lstStyle/>
          <a:p>
            <a:pPr>
              <a:buSzPct val="120000"/>
              <a:buFont typeface="Lucida Sans Unicode" pitchFamily="34" charset="0"/>
              <a:buChar char="‣"/>
            </a:pPr>
            <a:r>
              <a:rPr lang="en-US" sz="1800" b="1" dirty="0">
                <a:latin typeface="Arial "/>
              </a:rPr>
              <a:t>RO: </a:t>
            </a:r>
            <a:r>
              <a:rPr lang="en-US" sz="1800" dirty="0">
                <a:latin typeface="Arial "/>
              </a:rPr>
              <a:t>responsible official for </a:t>
            </a:r>
            <a:r>
              <a:rPr lang="en-US" sz="1800" dirty="0" smtClean="0">
                <a:latin typeface="Arial "/>
              </a:rPr>
              <a:t>institution/entity</a:t>
            </a:r>
          </a:p>
          <a:p>
            <a:pPr marL="109728" indent="0">
              <a:buSzPct val="120000"/>
              <a:buNone/>
            </a:pPr>
            <a:endParaRPr lang="en-US" sz="1800" dirty="0">
              <a:latin typeface="Arial "/>
            </a:endParaRPr>
          </a:p>
          <a:p>
            <a:pPr>
              <a:buSzPct val="120000"/>
              <a:buFont typeface="Lucida Sans Unicode" pitchFamily="34" charset="0"/>
              <a:buChar char="‣"/>
            </a:pPr>
            <a:r>
              <a:rPr lang="en-US" sz="1800" b="1" dirty="0" smtClean="0">
                <a:latin typeface="Arial "/>
              </a:rPr>
              <a:t>ARO: </a:t>
            </a:r>
            <a:r>
              <a:rPr lang="en-US" sz="1800" dirty="0" smtClean="0">
                <a:latin typeface="Arial "/>
              </a:rPr>
              <a:t>alternate responsible official</a:t>
            </a:r>
          </a:p>
          <a:p>
            <a:pPr marL="109728" indent="0">
              <a:buSzPct val="120000"/>
              <a:buNone/>
            </a:pPr>
            <a:endParaRPr lang="en-US" sz="1800" dirty="0" smtClean="0">
              <a:latin typeface="Arial "/>
            </a:endParaRPr>
          </a:p>
          <a:p>
            <a:pPr>
              <a:buSzPct val="120000"/>
              <a:buFont typeface="Lucida Sans Unicode" pitchFamily="34" charset="0"/>
              <a:buChar char="‣"/>
            </a:pPr>
            <a:r>
              <a:rPr lang="en-US" sz="1800" b="1" dirty="0" smtClean="0">
                <a:latin typeface="Arial "/>
              </a:rPr>
              <a:t>PPE</a:t>
            </a:r>
            <a:r>
              <a:rPr lang="en-US" sz="1800" dirty="0" smtClean="0">
                <a:latin typeface="Arial "/>
              </a:rPr>
              <a:t>: personal protective equipment</a:t>
            </a:r>
          </a:p>
          <a:p>
            <a:pPr marL="109728" indent="0">
              <a:buSzPct val="120000"/>
              <a:buNone/>
            </a:pPr>
            <a:endParaRPr lang="en-US" sz="1800" dirty="0" smtClean="0">
              <a:latin typeface="Arial "/>
            </a:endParaRPr>
          </a:p>
          <a:p>
            <a:pPr>
              <a:buSzPct val="120000"/>
              <a:buFont typeface="Lucida Sans Unicode" pitchFamily="34" charset="0"/>
              <a:buChar char="‣"/>
            </a:pPr>
            <a:r>
              <a:rPr lang="en-US" sz="1800" b="1" dirty="0" smtClean="0">
                <a:latin typeface="Arial "/>
              </a:rPr>
              <a:t>PI:  </a:t>
            </a:r>
            <a:r>
              <a:rPr lang="en-US" sz="1800" dirty="0" smtClean="0">
                <a:latin typeface="Arial "/>
              </a:rPr>
              <a:t>principal investigator</a:t>
            </a:r>
          </a:p>
          <a:p>
            <a:pPr marL="109728" indent="0">
              <a:buSzPct val="120000"/>
              <a:buNone/>
            </a:pPr>
            <a:endParaRPr lang="en-US" sz="1800" dirty="0" smtClean="0">
              <a:latin typeface="Arial "/>
            </a:endParaRPr>
          </a:p>
          <a:p>
            <a:pPr>
              <a:buSzPct val="120000"/>
              <a:buFont typeface="Lucida Sans Unicode" pitchFamily="34" charset="0"/>
              <a:buChar char="‣"/>
            </a:pPr>
            <a:r>
              <a:rPr lang="en-US" sz="1800" b="1" dirty="0" smtClean="0">
                <a:latin typeface="Arial "/>
              </a:rPr>
              <a:t>HHS:  </a:t>
            </a:r>
            <a:r>
              <a:rPr lang="en-US" sz="1800" dirty="0" smtClean="0">
                <a:latin typeface="Arial "/>
              </a:rPr>
              <a:t>Dept. of Health and Human Services (governmental agency)</a:t>
            </a:r>
          </a:p>
          <a:p>
            <a:pPr marL="109728" indent="0">
              <a:buSzPct val="120000"/>
              <a:buNone/>
            </a:pPr>
            <a:endParaRPr lang="en-US" sz="1800" dirty="0" smtClean="0">
              <a:latin typeface="Arial "/>
            </a:endParaRPr>
          </a:p>
          <a:p>
            <a:pPr>
              <a:buSzPct val="120000"/>
              <a:buFont typeface="Lucida Sans Unicode" pitchFamily="34" charset="0"/>
              <a:buChar char="‣"/>
            </a:pPr>
            <a:r>
              <a:rPr lang="en-US" sz="1800" b="1" dirty="0" smtClean="0">
                <a:latin typeface="Arial "/>
              </a:rPr>
              <a:t>CDC: </a:t>
            </a:r>
            <a:r>
              <a:rPr lang="en-US" sz="1800" dirty="0" smtClean="0">
                <a:latin typeface="Arial "/>
              </a:rPr>
              <a:t>Centers for Disease Control and Prevention (governmental agency)</a:t>
            </a:r>
          </a:p>
        </p:txBody>
      </p:sp>
      <p:sp>
        <p:nvSpPr>
          <p:cNvPr id="8194" name="Title 1"/>
          <p:cNvSpPr>
            <a:spLocks noGrp="1"/>
          </p:cNvSpPr>
          <p:nvPr>
            <p:ph type="title"/>
          </p:nvPr>
        </p:nvSpPr>
        <p:spPr>
          <a:xfrm>
            <a:off x="609600" y="304800"/>
            <a:ext cx="6781800" cy="1527175"/>
          </a:xfrm>
        </p:spPr>
        <p:txBody>
          <a:bodyPr/>
          <a:lstStyle/>
          <a:p>
            <a:r>
              <a:rPr lang="en-US" dirty="0" smtClean="0">
                <a:solidFill>
                  <a:srgbClr val="FF6600"/>
                </a:solidFill>
                <a:latin typeface="Arial" pitchFamily="34" charset="0"/>
                <a:cs typeface="Arial" pitchFamily="34" charset="0"/>
              </a:rPr>
              <a:t>Some definitions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533400" y="1981200"/>
            <a:ext cx="7924800" cy="4267200"/>
          </a:xfrm>
        </p:spPr>
        <p:txBody>
          <a:bodyPr/>
          <a:lstStyle/>
          <a:p>
            <a:r>
              <a:rPr lang="en-US" dirty="0" smtClean="0">
                <a:latin typeface="Arial" pitchFamily="34" charset="0"/>
                <a:cs typeface="Arial" pitchFamily="34" charset="0"/>
              </a:rPr>
              <a:t>Select Agents / toxins are agents that HHS considers to have the potential to pose a severe threat to human health.</a:t>
            </a:r>
          </a:p>
          <a:p>
            <a:r>
              <a:rPr lang="en-US" dirty="0" smtClean="0">
                <a:latin typeface="Arial" pitchFamily="34" charset="0"/>
                <a:cs typeface="Arial" pitchFamily="34" charset="0"/>
              </a:rPr>
              <a:t>Could be used in biowarfare or bioterrorism </a:t>
            </a:r>
          </a:p>
          <a:p>
            <a:r>
              <a:rPr lang="en-US" dirty="0" smtClean="0">
                <a:latin typeface="Arial" pitchFamily="34" charset="0"/>
                <a:cs typeface="Arial" pitchFamily="34" charset="0"/>
              </a:rPr>
              <a:t>A list of these agents are found in the Select Agents regulation (42 CFR 73).</a:t>
            </a:r>
          </a:p>
          <a:p>
            <a:endParaRPr lang="en-US" dirty="0" smtClean="0"/>
          </a:p>
        </p:txBody>
      </p:sp>
      <p:sp>
        <p:nvSpPr>
          <p:cNvPr id="7170" name="Title 1"/>
          <p:cNvSpPr>
            <a:spLocks noGrp="1"/>
          </p:cNvSpPr>
          <p:nvPr>
            <p:ph type="title"/>
          </p:nvPr>
        </p:nvSpPr>
        <p:spPr>
          <a:xfrm>
            <a:off x="685800" y="381000"/>
            <a:ext cx="7620000" cy="1527175"/>
          </a:xfrm>
        </p:spPr>
        <p:txBody>
          <a:bodyPr>
            <a:normAutofit/>
          </a:bodyPr>
          <a:lstStyle/>
          <a:p>
            <a:r>
              <a:rPr lang="en-US" sz="3200" dirty="0" smtClean="0">
                <a:solidFill>
                  <a:srgbClr val="FF6600"/>
                </a:solidFill>
                <a:latin typeface="Arial "/>
              </a:rPr>
              <a:t>Definition of Select Agent or Toxin</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03530" y="1524000"/>
            <a:ext cx="8382000" cy="4648200"/>
          </a:xfrm>
        </p:spPr>
        <p:txBody>
          <a:bodyPr>
            <a:normAutofit fontScale="92500" lnSpcReduction="10000"/>
          </a:bodyPr>
          <a:lstStyle/>
          <a:p>
            <a:pPr eaLnBrk="1" hangingPunct="1">
              <a:lnSpc>
                <a:spcPct val="90000"/>
              </a:lnSpc>
            </a:pPr>
            <a:r>
              <a:rPr lang="en-US" sz="2000" b="1" u="sng" dirty="0" smtClean="0">
                <a:latin typeface="Arial" pitchFamily="34" charset="0"/>
                <a:cs typeface="Arial" pitchFamily="34" charset="0"/>
              </a:rPr>
              <a:t>Anti-terrorism and Effective Death Penalty Act of 1996</a:t>
            </a:r>
          </a:p>
          <a:p>
            <a:pPr lvl="1" eaLnBrk="1" hangingPunct="1">
              <a:lnSpc>
                <a:spcPct val="90000"/>
              </a:lnSpc>
            </a:pPr>
            <a:r>
              <a:rPr lang="en-US" sz="2000" dirty="0" smtClean="0">
                <a:latin typeface="Arial" pitchFamily="34" charset="0"/>
                <a:cs typeface="Arial" pitchFamily="34" charset="0"/>
              </a:rPr>
              <a:t>First list of Select Agents and Toxins</a:t>
            </a:r>
          </a:p>
          <a:p>
            <a:pPr lvl="1" eaLnBrk="1" hangingPunct="1">
              <a:lnSpc>
                <a:spcPct val="90000"/>
              </a:lnSpc>
            </a:pPr>
            <a:r>
              <a:rPr lang="en-US" sz="2000" dirty="0" smtClean="0">
                <a:latin typeface="Arial" pitchFamily="34" charset="0"/>
                <a:cs typeface="Arial" pitchFamily="34" charset="0"/>
              </a:rPr>
              <a:t>Regulated Transfers</a:t>
            </a:r>
          </a:p>
          <a:p>
            <a:pPr marL="393192" lvl="1" indent="0" eaLnBrk="1" hangingPunct="1">
              <a:lnSpc>
                <a:spcPct val="90000"/>
              </a:lnSpc>
              <a:buNone/>
            </a:pPr>
            <a:endParaRPr lang="en-US" sz="2000" dirty="0" smtClean="0">
              <a:latin typeface="Arial" pitchFamily="34" charset="0"/>
              <a:cs typeface="Arial" pitchFamily="34" charset="0"/>
            </a:endParaRPr>
          </a:p>
          <a:p>
            <a:pPr eaLnBrk="1" hangingPunct="1">
              <a:lnSpc>
                <a:spcPct val="90000"/>
              </a:lnSpc>
            </a:pPr>
            <a:r>
              <a:rPr lang="en-US" sz="2000" b="1" u="sng" dirty="0" smtClean="0">
                <a:latin typeface="Arial" pitchFamily="34" charset="0"/>
                <a:cs typeface="Arial" pitchFamily="34" charset="0"/>
              </a:rPr>
              <a:t>Patriot Act of 2001</a:t>
            </a:r>
          </a:p>
          <a:p>
            <a:pPr lvl="1" eaLnBrk="1" hangingPunct="1">
              <a:lnSpc>
                <a:spcPct val="90000"/>
              </a:lnSpc>
            </a:pPr>
            <a:r>
              <a:rPr lang="en-US" sz="2000" dirty="0" smtClean="0">
                <a:latin typeface="Arial" pitchFamily="34" charset="0"/>
                <a:cs typeface="Arial" pitchFamily="34" charset="0"/>
              </a:rPr>
              <a:t>Possession of Select Agents and Toxins Regulated</a:t>
            </a:r>
          </a:p>
          <a:p>
            <a:pPr lvl="1" eaLnBrk="1" hangingPunct="1">
              <a:lnSpc>
                <a:spcPct val="90000"/>
              </a:lnSpc>
            </a:pPr>
            <a:endParaRPr lang="en-US" sz="2000" dirty="0" smtClean="0">
              <a:latin typeface="Arial" pitchFamily="34" charset="0"/>
              <a:cs typeface="Arial" pitchFamily="34" charset="0"/>
            </a:endParaRPr>
          </a:p>
          <a:p>
            <a:pPr eaLnBrk="1" hangingPunct="1">
              <a:lnSpc>
                <a:spcPct val="90000"/>
              </a:lnSpc>
            </a:pPr>
            <a:r>
              <a:rPr lang="en-US" sz="2000" b="1" u="sng" dirty="0" smtClean="0">
                <a:latin typeface="Arial" pitchFamily="34" charset="0"/>
                <a:cs typeface="Arial" pitchFamily="34" charset="0"/>
              </a:rPr>
              <a:t>Public Health Security and Bioterrorism Preparedness Act of 2002</a:t>
            </a:r>
          </a:p>
          <a:p>
            <a:pPr lvl="1" eaLnBrk="1" hangingPunct="1">
              <a:lnSpc>
                <a:spcPct val="90000"/>
              </a:lnSpc>
            </a:pPr>
            <a:r>
              <a:rPr lang="en-US" sz="2000" dirty="0" smtClean="0">
                <a:latin typeface="Arial" pitchFamily="34" charset="0"/>
                <a:cs typeface="Arial" pitchFamily="34" charset="0"/>
              </a:rPr>
              <a:t>Responsibilities placed upon institutions</a:t>
            </a:r>
          </a:p>
          <a:p>
            <a:pPr lvl="1" eaLnBrk="1" hangingPunct="1">
              <a:lnSpc>
                <a:spcPct val="90000"/>
              </a:lnSpc>
            </a:pPr>
            <a:endParaRPr lang="en-US" sz="2000" dirty="0" smtClean="0">
              <a:latin typeface="Arial" pitchFamily="34" charset="0"/>
              <a:cs typeface="Arial" pitchFamily="34" charset="0"/>
            </a:endParaRPr>
          </a:p>
          <a:p>
            <a:r>
              <a:rPr lang="en-US" sz="2100" b="1" u="sng" dirty="0">
                <a:latin typeface="Arial "/>
              </a:rPr>
              <a:t>Interim Rule 2003, Final Rule April 18, 2005</a:t>
            </a:r>
          </a:p>
          <a:p>
            <a:pPr lvl="1"/>
            <a:r>
              <a:rPr lang="en-US" sz="2100" dirty="0">
                <a:latin typeface="Arial "/>
                <a:cs typeface="Arial" pitchFamily="34" charset="0"/>
              </a:rPr>
              <a:t>Regulated possession, use, and transfer of Select Agents and Toxins through the US Department of Health and Human Services</a:t>
            </a:r>
            <a:endParaRPr lang="en-US" sz="2100" u="sng" dirty="0">
              <a:latin typeface="Arial "/>
              <a:cs typeface="Arial" pitchFamily="34" charset="0"/>
            </a:endParaRPr>
          </a:p>
          <a:p>
            <a:pPr lvl="1">
              <a:spcAft>
                <a:spcPct val="60000"/>
              </a:spcAft>
            </a:pPr>
            <a:r>
              <a:rPr lang="en-US" sz="2100" dirty="0">
                <a:latin typeface="Arial "/>
                <a:cs typeface="Arial" pitchFamily="34" charset="0"/>
              </a:rPr>
              <a:t>All individuals with </a:t>
            </a:r>
            <a:r>
              <a:rPr lang="en-US" sz="2100" u="sng" dirty="0">
                <a:latin typeface="Arial "/>
                <a:cs typeface="Arial" pitchFamily="34" charset="0"/>
              </a:rPr>
              <a:t>access</a:t>
            </a:r>
            <a:r>
              <a:rPr lang="en-US" sz="2100" dirty="0">
                <a:latin typeface="Arial "/>
                <a:cs typeface="Arial" pitchFamily="34" charset="0"/>
              </a:rPr>
              <a:t> to Select Agents must be approved by HHS (after screening by </a:t>
            </a:r>
            <a:r>
              <a:rPr lang="en-US" sz="2100" dirty="0" smtClean="0">
                <a:latin typeface="Arial "/>
                <a:cs typeface="Arial" pitchFamily="34" charset="0"/>
              </a:rPr>
              <a:t>FBI)</a:t>
            </a:r>
            <a:endParaRPr lang="en-US" sz="2100" u="sng" dirty="0">
              <a:latin typeface="Arial "/>
              <a:cs typeface="Arial" pitchFamily="34" charset="0"/>
            </a:endParaRPr>
          </a:p>
          <a:p>
            <a:pPr lvl="1" eaLnBrk="1" hangingPunct="1">
              <a:lnSpc>
                <a:spcPct val="90000"/>
              </a:lnSpc>
            </a:pPr>
            <a:endParaRPr lang="en-US" sz="2000" dirty="0" smtClean="0">
              <a:latin typeface="Arial" pitchFamily="34" charset="0"/>
              <a:cs typeface="Arial" pitchFamily="34" charset="0"/>
            </a:endParaRPr>
          </a:p>
        </p:txBody>
      </p:sp>
      <p:sp>
        <p:nvSpPr>
          <p:cNvPr id="9218" name="Rectangle 2"/>
          <p:cNvSpPr>
            <a:spLocks noGrp="1" noChangeArrowheads="1"/>
          </p:cNvSpPr>
          <p:nvPr>
            <p:ph type="title"/>
          </p:nvPr>
        </p:nvSpPr>
        <p:spPr>
          <a:xfrm>
            <a:off x="531533" y="381000"/>
            <a:ext cx="6781800" cy="1066800"/>
          </a:xfrm>
        </p:spPr>
        <p:txBody>
          <a:bodyPr>
            <a:normAutofit fontScale="90000"/>
          </a:bodyPr>
          <a:lstStyle/>
          <a:p>
            <a:pPr eaLnBrk="1" hangingPunct="1"/>
            <a:r>
              <a:rPr lang="en-US" sz="3200" dirty="0" smtClean="0">
                <a:solidFill>
                  <a:srgbClr val="FF6600"/>
                </a:solidFill>
                <a:latin typeface="Arial" pitchFamily="34" charset="0"/>
                <a:cs typeface="Arial" pitchFamily="34" charset="0"/>
              </a:rPr>
              <a:t>Timeline of Select Agent Regulations</a:t>
            </a:r>
            <a:br>
              <a:rPr lang="en-US" sz="3200" dirty="0" smtClean="0">
                <a:solidFill>
                  <a:srgbClr val="FF6600"/>
                </a:solidFill>
                <a:latin typeface="Arial" pitchFamily="34" charset="0"/>
                <a:cs typeface="Arial" pitchFamily="34" charset="0"/>
              </a:rPr>
            </a:br>
            <a:endParaRPr lang="en-US" sz="3200" dirty="0" smtClean="0">
              <a:solidFill>
                <a:srgbClr val="FF6600"/>
              </a:solidFill>
              <a:latin typeface="Arial" pitchFamily="34" charset="0"/>
              <a:cs typeface="Arial" pitchFamily="34" charset="0"/>
            </a:endParaRPr>
          </a:p>
        </p:txBody>
      </p:sp>
      <p:pic>
        <p:nvPicPr>
          <p:cNvPr id="9220" name="Picture 4" descr="MCj03002590000[1]"/>
          <p:cNvPicPr>
            <a:picLocks noChangeAspect="1" noChangeArrowheads="1"/>
          </p:cNvPicPr>
          <p:nvPr/>
        </p:nvPicPr>
        <p:blipFill>
          <a:blip r:embed="rId3" cstate="print"/>
          <a:srcRect/>
          <a:stretch>
            <a:fillRect/>
          </a:stretch>
        </p:blipFill>
        <p:spPr bwMode="auto">
          <a:xfrm rot="2086476">
            <a:off x="7543800" y="457200"/>
            <a:ext cx="1211263" cy="11874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905000"/>
            <a:ext cx="8229600" cy="4525963"/>
          </a:xfrm>
        </p:spPr>
        <p:txBody>
          <a:bodyPr/>
          <a:lstStyle/>
          <a:p>
            <a:r>
              <a:rPr lang="en-US" sz="2400" dirty="0" smtClean="0">
                <a:latin typeface="Arial" pitchFamily="34" charset="0"/>
                <a:cs typeface="Arial" pitchFamily="34" charset="0"/>
              </a:rPr>
              <a:t>Department of Health and Human Services (DHHS), through the U.S. Centers for Disease Control and Prevention (</a:t>
            </a:r>
            <a:r>
              <a:rPr lang="en-US" sz="2400" dirty="0" smtClean="0">
                <a:solidFill>
                  <a:srgbClr val="3366CC"/>
                </a:solidFill>
                <a:latin typeface="Arial" pitchFamily="34" charset="0"/>
                <a:cs typeface="Arial" pitchFamily="34" charset="0"/>
              </a:rPr>
              <a:t>CDC)</a:t>
            </a:r>
            <a:r>
              <a:rPr lang="en-US" sz="2400" dirty="0" smtClean="0">
                <a:latin typeface="Arial" pitchFamily="34" charset="0"/>
                <a:cs typeface="Arial" pitchFamily="34" charset="0"/>
              </a:rPr>
              <a:t>,</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Animal Plant Health Inspection Service (APHIS), through the United States Department of Agriculture (</a:t>
            </a:r>
            <a:r>
              <a:rPr lang="en-US" sz="2400" dirty="0" smtClean="0">
                <a:solidFill>
                  <a:srgbClr val="3366CC"/>
                </a:solidFill>
                <a:latin typeface="Arial" pitchFamily="34" charset="0"/>
                <a:cs typeface="Arial" pitchFamily="34" charset="0"/>
              </a:rPr>
              <a:t>USDA</a:t>
            </a:r>
            <a:r>
              <a:rPr lang="en-US" sz="2400" dirty="0" smtClean="0">
                <a:latin typeface="Arial" pitchFamily="34" charset="0"/>
                <a:cs typeface="Arial" pitchFamily="34" charset="0"/>
              </a:rPr>
              <a:t>)</a:t>
            </a:r>
          </a:p>
        </p:txBody>
      </p:sp>
      <p:sp>
        <p:nvSpPr>
          <p:cNvPr id="11266" name="Title 1"/>
          <p:cNvSpPr>
            <a:spLocks noGrp="1"/>
          </p:cNvSpPr>
          <p:nvPr>
            <p:ph type="title"/>
          </p:nvPr>
        </p:nvSpPr>
        <p:spPr/>
        <p:txBody>
          <a:bodyPr>
            <a:normAutofit fontScale="90000"/>
          </a:bodyPr>
          <a:lstStyle/>
          <a:p>
            <a:r>
              <a:rPr lang="en-US" dirty="0" smtClean="0">
                <a:solidFill>
                  <a:srgbClr val="FF6600"/>
                </a:solidFill>
                <a:latin typeface="Arial" pitchFamily="34" charset="0"/>
                <a:cs typeface="Arial" pitchFamily="34" charset="0"/>
              </a:rPr>
              <a:t>Who oversees the SA registration?</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85800" y="4191000"/>
            <a:ext cx="8229600" cy="1905000"/>
          </a:xfrm>
        </p:spPr>
        <p:txBody>
          <a:bodyPr/>
          <a:lstStyle/>
          <a:p>
            <a:pPr eaLnBrk="1" hangingPunct="1">
              <a:spcAft>
                <a:spcPct val="30000"/>
              </a:spcAft>
            </a:pPr>
            <a:r>
              <a:rPr lang="en-US" sz="3200" b="1" dirty="0" smtClean="0">
                <a:solidFill>
                  <a:schemeClr val="tx2"/>
                </a:solidFill>
                <a:latin typeface="Arial" pitchFamily="34" charset="0"/>
                <a:cs typeface="Arial" pitchFamily="34" charset="0"/>
              </a:rPr>
              <a:t>up to 5 years in prison and up to $250,000 fine for individuals</a:t>
            </a:r>
          </a:p>
          <a:p>
            <a:pPr eaLnBrk="1" hangingPunct="1"/>
            <a:r>
              <a:rPr lang="en-US" sz="3200" dirty="0" smtClean="0">
                <a:solidFill>
                  <a:schemeClr val="tx2"/>
                </a:solidFill>
                <a:latin typeface="Arial" pitchFamily="34" charset="0"/>
                <a:cs typeface="Arial" pitchFamily="34" charset="0"/>
              </a:rPr>
              <a:t>up to $500,000 fine for institutions</a:t>
            </a:r>
          </a:p>
          <a:p>
            <a:pPr eaLnBrk="1" hangingPunct="1">
              <a:buFontTx/>
              <a:buNone/>
            </a:pPr>
            <a:endParaRPr lang="en-US" b="1" dirty="0" smtClean="0">
              <a:solidFill>
                <a:schemeClr val="tx2"/>
              </a:solidFill>
            </a:endParaRPr>
          </a:p>
        </p:txBody>
      </p:sp>
      <p:sp>
        <p:nvSpPr>
          <p:cNvPr id="12290" name="Rectangle 2"/>
          <p:cNvSpPr>
            <a:spLocks noGrp="1" noChangeArrowheads="1"/>
          </p:cNvSpPr>
          <p:nvPr>
            <p:ph type="title"/>
          </p:nvPr>
        </p:nvSpPr>
        <p:spPr>
          <a:xfrm>
            <a:off x="609600" y="838200"/>
            <a:ext cx="8001000" cy="1752600"/>
          </a:xfrm>
        </p:spPr>
        <p:txBody>
          <a:bodyPr>
            <a:normAutofit fontScale="90000"/>
          </a:bodyPr>
          <a:lstStyle/>
          <a:p>
            <a:r>
              <a:rPr lang="en-US" sz="4000" dirty="0" smtClean="0">
                <a:solidFill>
                  <a:srgbClr val="FF6600"/>
                </a:solidFill>
                <a:latin typeface="Arial "/>
              </a:rPr>
              <a:t>Criminal Penalties f</a:t>
            </a:r>
            <a:r>
              <a:rPr lang="en-US" sz="4000" dirty="0" smtClean="0">
                <a:solidFill>
                  <a:srgbClr val="FF6600"/>
                </a:solidFill>
                <a:latin typeface="Arial "/>
                <a:cs typeface="Arial" pitchFamily="34" charset="0"/>
              </a:rPr>
              <a:t>or Violations of Select Agent Regulations:</a:t>
            </a:r>
            <a:r>
              <a:rPr lang="en-US" sz="4400" dirty="0">
                <a:solidFill>
                  <a:srgbClr val="3366CC"/>
                </a:solidFill>
                <a:latin typeface="Arial" pitchFamily="34" charset="0"/>
                <a:cs typeface="Arial" pitchFamily="34" charset="0"/>
              </a:rPr>
              <a:t/>
            </a:r>
            <a:br>
              <a:rPr lang="en-US" sz="4400" dirty="0">
                <a:solidFill>
                  <a:srgbClr val="3366CC"/>
                </a:solidFill>
                <a:latin typeface="Arial" pitchFamily="34" charset="0"/>
                <a:cs typeface="Arial" pitchFamily="34" charset="0"/>
              </a:rPr>
            </a:br>
            <a:endParaRPr lang="en-US" dirty="0" smtClean="0">
              <a:solidFill>
                <a:srgbClr val="FF6600"/>
              </a:solidFill>
            </a:endParaRPr>
          </a:p>
        </p:txBody>
      </p:sp>
      <p:pic>
        <p:nvPicPr>
          <p:cNvPr id="12292" name="Picture 5" descr="MPj02022010000[1]"/>
          <p:cNvPicPr>
            <a:picLocks noChangeAspect="1" noChangeArrowheads="1"/>
          </p:cNvPicPr>
          <p:nvPr/>
        </p:nvPicPr>
        <p:blipFill>
          <a:blip r:embed="rId3" cstate="print"/>
          <a:srcRect/>
          <a:stretch>
            <a:fillRect/>
          </a:stretch>
        </p:blipFill>
        <p:spPr bwMode="auto">
          <a:xfrm>
            <a:off x="2971800" y="2286000"/>
            <a:ext cx="2590800" cy="1744663"/>
          </a:xfrm>
          <a:prstGeom prst="rect">
            <a:avLst/>
          </a:prstGeom>
          <a:noFill/>
          <a:ln w="25400">
            <a:solidFill>
              <a:schemeClr val="hlink"/>
            </a:solid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457200" y="1981200"/>
            <a:ext cx="8229600" cy="4191000"/>
          </a:xfrm>
        </p:spPr>
        <p:txBody>
          <a:bodyPr>
            <a:normAutofit/>
          </a:bodyPr>
          <a:lstStyle/>
          <a:p>
            <a:pPr algn="ctr" eaLnBrk="1" hangingPunct="1">
              <a:buFontTx/>
              <a:buNone/>
            </a:pPr>
            <a:r>
              <a:rPr lang="en-US" sz="3400" dirty="0" smtClean="0">
                <a:solidFill>
                  <a:srgbClr val="3366CC"/>
                </a:solidFill>
                <a:latin typeface="Arial" pitchFamily="34" charset="0"/>
                <a:cs typeface="Arial" pitchFamily="34" charset="0"/>
              </a:rPr>
              <a:t>Fines are per incident</a:t>
            </a:r>
          </a:p>
          <a:p>
            <a:pPr eaLnBrk="1" hangingPunct="1"/>
            <a:r>
              <a:rPr lang="en-US" sz="2800" dirty="0" smtClean="0">
                <a:solidFill>
                  <a:schemeClr val="tx2"/>
                </a:solidFill>
                <a:latin typeface="Arial" pitchFamily="34" charset="0"/>
                <a:cs typeface="Arial" pitchFamily="34" charset="0"/>
              </a:rPr>
              <a:t>One institution was fined $150,000 for shipping a viable organism. They thought they had killed the organism because it had not grown for 48 hrs in their laboratory so they shipped it out. The receiver of the organism was able to produce a viable culture from the shipped sample, so the shipping institution was fined for violation of the Federal regulations.</a:t>
            </a:r>
          </a:p>
        </p:txBody>
      </p:sp>
      <p:sp>
        <p:nvSpPr>
          <p:cNvPr id="13315" name="Rectangle 4"/>
          <p:cNvSpPr>
            <a:spLocks noGrp="1" noRot="1" noChangeArrowheads="1"/>
          </p:cNvSpPr>
          <p:nvPr>
            <p:ph type="title"/>
          </p:nvPr>
        </p:nvSpPr>
        <p:spPr>
          <a:xfrm>
            <a:off x="533400" y="533400"/>
            <a:ext cx="6781800" cy="1219200"/>
          </a:xfrm>
          <a:noFill/>
        </p:spPr>
        <p:txBody>
          <a:bodyPr/>
          <a:lstStyle/>
          <a:p>
            <a:pPr eaLnBrk="1" hangingPunct="1"/>
            <a:r>
              <a:rPr lang="en-US" dirty="0" smtClean="0">
                <a:solidFill>
                  <a:srgbClr val="FF6600"/>
                </a:solidFill>
                <a:latin typeface="Arial" pitchFamily="34" charset="0"/>
                <a:cs typeface="Arial" pitchFamily="34" charset="0"/>
              </a:rPr>
              <a:t>Criminal Penalties</a:t>
            </a:r>
          </a:p>
        </p:txBody>
      </p:sp>
    </p:spTree>
  </p:cSld>
  <p:clrMapOvr>
    <a:masterClrMapping/>
  </p:clrMapOvr>
  <p:transition>
    <p:fade thruBlk="1"/>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1902</TotalTime>
  <Words>1826</Words>
  <Application>Microsoft Office PowerPoint</Application>
  <PresentationFormat>On-screen Show (4:3)</PresentationFormat>
  <Paragraphs>279</Paragraphs>
  <Slides>37</Slides>
  <Notes>25</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Globe</vt:lpstr>
      <vt:lpstr>Concourse</vt:lpstr>
      <vt:lpstr>Select Agent Training</vt:lpstr>
      <vt:lpstr>If you are taking this training:</vt:lpstr>
      <vt:lpstr>Objectives of this training:</vt:lpstr>
      <vt:lpstr>Some definitions</vt:lpstr>
      <vt:lpstr>Definition of Select Agent or Toxin</vt:lpstr>
      <vt:lpstr>Timeline of Select Agent Regulations </vt:lpstr>
      <vt:lpstr>Who oversees the SA registration?</vt:lpstr>
      <vt:lpstr>Criminal Penalties for Violations of Select Agent Regulations: </vt:lpstr>
      <vt:lpstr>Criminal Penalties</vt:lpstr>
      <vt:lpstr>Access to Select Agents</vt:lpstr>
      <vt:lpstr>Responsible Official</vt:lpstr>
      <vt:lpstr>Responsible Official</vt:lpstr>
      <vt:lpstr>University of Kentucky: </vt:lpstr>
      <vt:lpstr>Required Plans</vt:lpstr>
      <vt:lpstr>Security &amp; Incident Response Procedures</vt:lpstr>
      <vt:lpstr>UK Security Plan</vt:lpstr>
      <vt:lpstr>PowerPoint Presentation</vt:lpstr>
      <vt:lpstr>PowerPoint Presentation</vt:lpstr>
      <vt:lpstr>PowerPoint Presentation</vt:lpstr>
      <vt:lpstr>PowerPoint Presentation</vt:lpstr>
      <vt:lpstr>PowerPoint Presentation</vt:lpstr>
      <vt:lpstr>The BL3 Facility is designed to protect personnel and the University community</vt:lpstr>
      <vt:lpstr>PowerPoint Presentation</vt:lpstr>
      <vt:lpstr>PowerPoint Presentation</vt:lpstr>
      <vt:lpstr>Entering SA Facility</vt:lpstr>
      <vt:lpstr>Entering SA Facility</vt:lpstr>
      <vt:lpstr>PowerPoint Presentation</vt:lpstr>
      <vt:lpstr>PowerPoint Presentation</vt:lpstr>
      <vt:lpstr>PowerPoint Presentation</vt:lpstr>
      <vt:lpstr>PowerPoint Presentation</vt:lpstr>
      <vt:lpstr>PowerPoint Presentation</vt:lpstr>
      <vt:lpstr>PowerPoint Presentation</vt:lpstr>
      <vt:lpstr>It is important to realize:</vt:lpstr>
      <vt:lpstr>PowerPoint Presentation</vt:lpstr>
      <vt:lpstr>PowerPoint Presentation</vt:lpstr>
      <vt:lpstr>PowerPoint Presentation</vt:lpstr>
      <vt:lpstr>PowerPoint Presentation</vt:lpstr>
    </vt:vector>
  </TitlesOfParts>
  <Company>University Of Kentucky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 Agent Training for MCPPD</dc:title>
  <dc:creator>MFinu2</dc:creator>
  <cp:lastModifiedBy>Trucks, Holley M</cp:lastModifiedBy>
  <cp:revision>134</cp:revision>
  <cp:lastPrinted>2011-08-17T21:04:07Z</cp:lastPrinted>
  <dcterms:created xsi:type="dcterms:W3CDTF">2005-05-16T15:42:33Z</dcterms:created>
  <dcterms:modified xsi:type="dcterms:W3CDTF">2011-08-19T19:45:14Z</dcterms:modified>
</cp:coreProperties>
</file>