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30" r:id="rId2"/>
  </p:sldMasterIdLst>
  <p:notesMasterIdLst>
    <p:notesMasterId r:id="rId17"/>
  </p:notesMasterIdLst>
  <p:handoutMasterIdLst>
    <p:handoutMasterId r:id="rId18"/>
  </p:handoutMasterIdLst>
  <p:sldIdLst>
    <p:sldId id="256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3" r:id="rId14"/>
    <p:sldId id="362" r:id="rId15"/>
    <p:sldId id="361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6600"/>
    <a:srgbClr val="3366CC"/>
    <a:srgbClr val="FF00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77047" autoAdjust="0"/>
  </p:normalViewPr>
  <p:slideViewPr>
    <p:cSldViewPr>
      <p:cViewPr>
        <p:scale>
          <a:sx n="95" d="100"/>
          <a:sy n="95" d="100"/>
        </p:scale>
        <p:origin x="-20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76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1A4FE-EB01-475E-B436-8F5BCDAFD3E8}" type="doc">
      <dgm:prSet loTypeId="urn:microsoft.com/office/officeart/2005/8/layout/vProcess5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B117B97-2127-438E-9B27-85EC64834325}">
      <dgm:prSet phldrT="[Text]"/>
      <dgm:spPr/>
      <dgm:t>
        <a:bodyPr/>
        <a:lstStyle/>
        <a:p>
          <a:r>
            <a:rPr lang="en-US" dirty="0" smtClean="0"/>
            <a:t>Receipt of Waste Ticket for Select Toxin	</a:t>
          </a:r>
          <a:endParaRPr lang="en-US" dirty="0"/>
        </a:p>
      </dgm:t>
    </dgm:pt>
    <dgm:pt modelId="{E61D6512-6E29-48B4-95DA-2B4B9D1047AC}" type="parTrans" cxnId="{7D0D1789-55B9-4402-96D8-66036F995F2E}">
      <dgm:prSet/>
      <dgm:spPr/>
      <dgm:t>
        <a:bodyPr/>
        <a:lstStyle/>
        <a:p>
          <a:endParaRPr lang="en-US"/>
        </a:p>
      </dgm:t>
    </dgm:pt>
    <dgm:pt modelId="{630FD075-CF61-4230-A20E-5D8879BEB2C3}" type="sibTrans" cxnId="{7D0D1789-55B9-4402-96D8-66036F995F2E}">
      <dgm:prSet/>
      <dgm:spPr/>
      <dgm:t>
        <a:bodyPr/>
        <a:lstStyle/>
        <a:p>
          <a:endParaRPr lang="en-US"/>
        </a:p>
      </dgm:t>
    </dgm:pt>
    <dgm:pt modelId="{01A3F553-FD70-42C4-8959-265BE0A433AA}">
      <dgm:prSet phldrT="[Text]"/>
      <dgm:spPr/>
      <dgm:t>
        <a:bodyPr/>
        <a:lstStyle/>
        <a:p>
          <a:r>
            <a:rPr lang="en-US" dirty="0" smtClean="0"/>
            <a:t>Contact RO, ARO or Biosafety Officer</a:t>
          </a:r>
          <a:endParaRPr lang="en-US" dirty="0"/>
        </a:p>
      </dgm:t>
    </dgm:pt>
    <dgm:pt modelId="{2E3B1C5C-33B3-4825-A3DE-65B4CF1CB98A}" type="parTrans" cxnId="{4D134DA5-B367-42E4-941C-3BAAE9F426AB}">
      <dgm:prSet/>
      <dgm:spPr/>
      <dgm:t>
        <a:bodyPr/>
        <a:lstStyle/>
        <a:p>
          <a:endParaRPr lang="en-US"/>
        </a:p>
      </dgm:t>
    </dgm:pt>
    <dgm:pt modelId="{5A11AA8B-F4AF-4855-915F-3CFB239072CC}" type="sibTrans" cxnId="{4D134DA5-B367-42E4-941C-3BAAE9F426AB}">
      <dgm:prSet/>
      <dgm:spPr/>
      <dgm:t>
        <a:bodyPr/>
        <a:lstStyle/>
        <a:p>
          <a:endParaRPr lang="en-US"/>
        </a:p>
      </dgm:t>
    </dgm:pt>
    <dgm:pt modelId="{14D6CFE2-3996-4EA0-8912-EF51BF98B455}">
      <dgm:prSet phldrT="[Text]"/>
      <dgm:spPr/>
      <dgm:t>
        <a:bodyPr/>
        <a:lstStyle/>
        <a:p>
          <a:r>
            <a:rPr lang="en-US" dirty="0" smtClean="0"/>
            <a:t>RO/ARO will provide any guidance related to special disposal or handling.</a:t>
          </a:r>
          <a:endParaRPr lang="en-US" dirty="0"/>
        </a:p>
      </dgm:t>
    </dgm:pt>
    <dgm:pt modelId="{39C1275C-D3A7-4DAE-9EC2-3C121E7414B9}" type="parTrans" cxnId="{A45D6B95-4D5A-4E99-A9B5-858D75827C6F}">
      <dgm:prSet/>
      <dgm:spPr/>
      <dgm:t>
        <a:bodyPr/>
        <a:lstStyle/>
        <a:p>
          <a:endParaRPr lang="en-US"/>
        </a:p>
      </dgm:t>
    </dgm:pt>
    <dgm:pt modelId="{6A527597-9B1A-4FF6-BE4B-9DFF4026AB19}" type="sibTrans" cxnId="{A45D6B95-4D5A-4E99-A9B5-858D75827C6F}">
      <dgm:prSet/>
      <dgm:spPr/>
      <dgm:t>
        <a:bodyPr/>
        <a:lstStyle/>
        <a:p>
          <a:endParaRPr lang="en-US"/>
        </a:p>
      </dgm:t>
    </dgm:pt>
    <dgm:pt modelId="{9E296BBD-7A87-42B6-916F-1A7865953F4C}">
      <dgm:prSet phldrT="[Text]"/>
      <dgm:spPr/>
      <dgm:t>
        <a:bodyPr/>
        <a:lstStyle/>
        <a:p>
          <a:r>
            <a:rPr lang="en-US" dirty="0" smtClean="0"/>
            <a:t>Typical waste disposal procedure and tracking is going to be adequate in the majority of cases.</a:t>
          </a:r>
          <a:endParaRPr lang="en-US" dirty="0"/>
        </a:p>
      </dgm:t>
    </dgm:pt>
    <dgm:pt modelId="{AE2A292D-9454-4127-9BF2-7D499C618BCF}" type="parTrans" cxnId="{C449BE08-5FAA-4BDF-875B-A5BDDBD59BCC}">
      <dgm:prSet/>
      <dgm:spPr/>
      <dgm:t>
        <a:bodyPr/>
        <a:lstStyle/>
        <a:p>
          <a:endParaRPr lang="en-US"/>
        </a:p>
      </dgm:t>
    </dgm:pt>
    <dgm:pt modelId="{0F51B7E0-B038-4BED-B79B-C67624745519}" type="sibTrans" cxnId="{C449BE08-5FAA-4BDF-875B-A5BDDBD59BCC}">
      <dgm:prSet/>
      <dgm:spPr/>
      <dgm:t>
        <a:bodyPr/>
        <a:lstStyle/>
        <a:p>
          <a:endParaRPr lang="en-US"/>
        </a:p>
      </dgm:t>
    </dgm:pt>
    <dgm:pt modelId="{4873DC27-4DB6-4E4E-AB52-8A29E393409E}" type="pres">
      <dgm:prSet presAssocID="{C0F1A4FE-EB01-475E-B436-8F5BCDAFD3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EA9D1D-D234-4801-B027-E6209CC90220}" type="pres">
      <dgm:prSet presAssocID="{C0F1A4FE-EB01-475E-B436-8F5BCDAFD3E8}" presName="dummyMaxCanvas" presStyleCnt="0">
        <dgm:presLayoutVars/>
      </dgm:prSet>
      <dgm:spPr/>
    </dgm:pt>
    <dgm:pt modelId="{9175396B-492B-4A92-AAD1-D236D3A73EC9}" type="pres">
      <dgm:prSet presAssocID="{C0F1A4FE-EB01-475E-B436-8F5BCDAFD3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0A344-B4AA-4C71-A1E5-319EA058796C}" type="pres">
      <dgm:prSet presAssocID="{C0F1A4FE-EB01-475E-B436-8F5BCDAFD3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0B17D-1153-48D6-A7F0-3C2EDE85F144}" type="pres">
      <dgm:prSet presAssocID="{C0F1A4FE-EB01-475E-B436-8F5BCDAFD3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5D49-E9CC-484E-9963-61F7C84B2158}" type="pres">
      <dgm:prSet presAssocID="{C0F1A4FE-EB01-475E-B436-8F5BCDAFD3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90AF1-FA21-45C8-9674-41844C895543}" type="pres">
      <dgm:prSet presAssocID="{C0F1A4FE-EB01-475E-B436-8F5BCDAFD3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09D71-7A61-40D8-A65D-A2C4000DBF16}" type="pres">
      <dgm:prSet presAssocID="{C0F1A4FE-EB01-475E-B436-8F5BCDAFD3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500D6-AAEB-49CE-9035-31F91CB742FD}" type="pres">
      <dgm:prSet presAssocID="{C0F1A4FE-EB01-475E-B436-8F5BCDAFD3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7CFC4-82A0-4B66-807C-41D675BDC573}" type="pres">
      <dgm:prSet presAssocID="{C0F1A4FE-EB01-475E-B436-8F5BCDAFD3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2C70-B960-4E7B-8CA9-B98E3A8791F7}" type="pres">
      <dgm:prSet presAssocID="{C0F1A4FE-EB01-475E-B436-8F5BCDAFD3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1CFFD-C2E8-4E4A-BB18-DDDE51E2BB81}" type="pres">
      <dgm:prSet presAssocID="{C0F1A4FE-EB01-475E-B436-8F5BCDAFD3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A2F49-CAEF-4FA1-9B9F-659D7EA9C1C9}" type="pres">
      <dgm:prSet presAssocID="{C0F1A4FE-EB01-475E-B436-8F5BCDAFD3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0EE484-E6BC-4E4E-B3BF-62C31361FC11}" type="presOf" srcId="{9E296BBD-7A87-42B6-916F-1A7865953F4C}" destId="{02FD5D49-E9CC-484E-9963-61F7C84B2158}" srcOrd="0" destOrd="0" presId="urn:microsoft.com/office/officeart/2005/8/layout/vProcess5"/>
    <dgm:cxn modelId="{7D0D1789-55B9-4402-96D8-66036F995F2E}" srcId="{C0F1A4FE-EB01-475E-B436-8F5BCDAFD3E8}" destId="{7B117B97-2127-438E-9B27-85EC64834325}" srcOrd="0" destOrd="0" parTransId="{E61D6512-6E29-48B4-95DA-2B4B9D1047AC}" sibTransId="{630FD075-CF61-4230-A20E-5D8879BEB2C3}"/>
    <dgm:cxn modelId="{9F3BF473-275C-426A-BCF8-8B26A647220A}" type="presOf" srcId="{9E296BBD-7A87-42B6-916F-1A7865953F4C}" destId="{295A2F49-CAEF-4FA1-9B9F-659D7EA9C1C9}" srcOrd="1" destOrd="0" presId="urn:microsoft.com/office/officeart/2005/8/layout/vProcess5"/>
    <dgm:cxn modelId="{0BE84AB3-B206-4C03-B126-444884860935}" type="presOf" srcId="{5A11AA8B-F4AF-4855-915F-3CFB239072CC}" destId="{90F09D71-7A61-40D8-A65D-A2C4000DBF16}" srcOrd="0" destOrd="0" presId="urn:microsoft.com/office/officeart/2005/8/layout/vProcess5"/>
    <dgm:cxn modelId="{11B56A42-7AEF-4A56-ACB2-4B4E08E3CBFD}" type="presOf" srcId="{7B117B97-2127-438E-9B27-85EC64834325}" destId="{AC67CFC4-82A0-4B66-807C-41D675BDC573}" srcOrd="1" destOrd="0" presId="urn:microsoft.com/office/officeart/2005/8/layout/vProcess5"/>
    <dgm:cxn modelId="{550B45EF-9AB1-43C4-8CA8-4101C93A791F}" type="presOf" srcId="{7B117B97-2127-438E-9B27-85EC64834325}" destId="{9175396B-492B-4A92-AAD1-D236D3A73EC9}" srcOrd="0" destOrd="0" presId="urn:microsoft.com/office/officeart/2005/8/layout/vProcess5"/>
    <dgm:cxn modelId="{9FA74CB4-B799-4506-B81B-A3F0F861B6DC}" type="presOf" srcId="{14D6CFE2-3996-4EA0-8912-EF51BF98B455}" destId="{A650B17D-1153-48D6-A7F0-3C2EDE85F144}" srcOrd="0" destOrd="0" presId="urn:microsoft.com/office/officeart/2005/8/layout/vProcess5"/>
    <dgm:cxn modelId="{A45D6B95-4D5A-4E99-A9B5-858D75827C6F}" srcId="{C0F1A4FE-EB01-475E-B436-8F5BCDAFD3E8}" destId="{14D6CFE2-3996-4EA0-8912-EF51BF98B455}" srcOrd="2" destOrd="0" parTransId="{39C1275C-D3A7-4DAE-9EC2-3C121E7414B9}" sibTransId="{6A527597-9B1A-4FF6-BE4B-9DFF4026AB19}"/>
    <dgm:cxn modelId="{C449BE08-5FAA-4BDF-875B-A5BDDBD59BCC}" srcId="{C0F1A4FE-EB01-475E-B436-8F5BCDAFD3E8}" destId="{9E296BBD-7A87-42B6-916F-1A7865953F4C}" srcOrd="3" destOrd="0" parTransId="{AE2A292D-9454-4127-9BF2-7D499C618BCF}" sibTransId="{0F51B7E0-B038-4BED-B79B-C67624745519}"/>
    <dgm:cxn modelId="{4250523A-31B5-4413-86B0-B9B3E941E819}" type="presOf" srcId="{01A3F553-FD70-42C4-8959-265BE0A433AA}" destId="{2690A344-B4AA-4C71-A1E5-319EA058796C}" srcOrd="0" destOrd="0" presId="urn:microsoft.com/office/officeart/2005/8/layout/vProcess5"/>
    <dgm:cxn modelId="{4D134DA5-B367-42E4-941C-3BAAE9F426AB}" srcId="{C0F1A4FE-EB01-475E-B436-8F5BCDAFD3E8}" destId="{01A3F553-FD70-42C4-8959-265BE0A433AA}" srcOrd="1" destOrd="0" parTransId="{2E3B1C5C-33B3-4825-A3DE-65B4CF1CB98A}" sibTransId="{5A11AA8B-F4AF-4855-915F-3CFB239072CC}"/>
    <dgm:cxn modelId="{BA718453-5860-4F0E-B26C-FF9268EF2A29}" type="presOf" srcId="{14D6CFE2-3996-4EA0-8912-EF51BF98B455}" destId="{2B31CFFD-C2E8-4E4A-BB18-DDDE51E2BB81}" srcOrd="1" destOrd="0" presId="urn:microsoft.com/office/officeart/2005/8/layout/vProcess5"/>
    <dgm:cxn modelId="{7BC343C7-FDDB-45DC-803D-352C182C5530}" type="presOf" srcId="{6A527597-9B1A-4FF6-BE4B-9DFF4026AB19}" destId="{54C500D6-AAEB-49CE-9035-31F91CB742FD}" srcOrd="0" destOrd="0" presId="urn:microsoft.com/office/officeart/2005/8/layout/vProcess5"/>
    <dgm:cxn modelId="{E17F8FC7-0664-4DD8-B9E4-1CD5C19179DF}" type="presOf" srcId="{630FD075-CF61-4230-A20E-5D8879BEB2C3}" destId="{78F90AF1-FA21-45C8-9674-41844C895543}" srcOrd="0" destOrd="0" presId="urn:microsoft.com/office/officeart/2005/8/layout/vProcess5"/>
    <dgm:cxn modelId="{F1C703BE-6672-4E23-80BB-745B22957437}" type="presOf" srcId="{01A3F553-FD70-42C4-8959-265BE0A433AA}" destId="{8EB82C70-B960-4E7B-8CA9-B98E3A8791F7}" srcOrd="1" destOrd="0" presId="urn:microsoft.com/office/officeart/2005/8/layout/vProcess5"/>
    <dgm:cxn modelId="{C56096F4-B362-4FFC-B126-EF76EDA70FAE}" type="presOf" srcId="{C0F1A4FE-EB01-475E-B436-8F5BCDAFD3E8}" destId="{4873DC27-4DB6-4E4E-AB52-8A29E393409E}" srcOrd="0" destOrd="0" presId="urn:microsoft.com/office/officeart/2005/8/layout/vProcess5"/>
    <dgm:cxn modelId="{C0A1D1F5-8325-412E-9CA3-29D7B590576C}" type="presParOf" srcId="{4873DC27-4DB6-4E4E-AB52-8A29E393409E}" destId="{21EA9D1D-D234-4801-B027-E6209CC90220}" srcOrd="0" destOrd="0" presId="urn:microsoft.com/office/officeart/2005/8/layout/vProcess5"/>
    <dgm:cxn modelId="{54AF521B-7005-422F-8FED-505815A21007}" type="presParOf" srcId="{4873DC27-4DB6-4E4E-AB52-8A29E393409E}" destId="{9175396B-492B-4A92-AAD1-D236D3A73EC9}" srcOrd="1" destOrd="0" presId="urn:microsoft.com/office/officeart/2005/8/layout/vProcess5"/>
    <dgm:cxn modelId="{8D8143A4-69AD-4F57-BAF6-D9E427F8054C}" type="presParOf" srcId="{4873DC27-4DB6-4E4E-AB52-8A29E393409E}" destId="{2690A344-B4AA-4C71-A1E5-319EA058796C}" srcOrd="2" destOrd="0" presId="urn:microsoft.com/office/officeart/2005/8/layout/vProcess5"/>
    <dgm:cxn modelId="{0FBBD693-7DAF-4638-86D5-1BD5B9B3B23E}" type="presParOf" srcId="{4873DC27-4DB6-4E4E-AB52-8A29E393409E}" destId="{A650B17D-1153-48D6-A7F0-3C2EDE85F144}" srcOrd="3" destOrd="0" presId="urn:microsoft.com/office/officeart/2005/8/layout/vProcess5"/>
    <dgm:cxn modelId="{25E2C5BF-2951-4081-BA75-4773CCF4F151}" type="presParOf" srcId="{4873DC27-4DB6-4E4E-AB52-8A29E393409E}" destId="{02FD5D49-E9CC-484E-9963-61F7C84B2158}" srcOrd="4" destOrd="0" presId="urn:microsoft.com/office/officeart/2005/8/layout/vProcess5"/>
    <dgm:cxn modelId="{CE254682-36CC-4A3C-91E6-91AC2D17EDB5}" type="presParOf" srcId="{4873DC27-4DB6-4E4E-AB52-8A29E393409E}" destId="{78F90AF1-FA21-45C8-9674-41844C895543}" srcOrd="5" destOrd="0" presId="urn:microsoft.com/office/officeart/2005/8/layout/vProcess5"/>
    <dgm:cxn modelId="{4F56F099-20D8-48E3-8D7C-1437A7A9FAB3}" type="presParOf" srcId="{4873DC27-4DB6-4E4E-AB52-8A29E393409E}" destId="{90F09D71-7A61-40D8-A65D-A2C4000DBF16}" srcOrd="6" destOrd="0" presId="urn:microsoft.com/office/officeart/2005/8/layout/vProcess5"/>
    <dgm:cxn modelId="{CEBFAF0D-6F18-49F4-9868-0FAB801D204B}" type="presParOf" srcId="{4873DC27-4DB6-4E4E-AB52-8A29E393409E}" destId="{54C500D6-AAEB-49CE-9035-31F91CB742FD}" srcOrd="7" destOrd="0" presId="urn:microsoft.com/office/officeart/2005/8/layout/vProcess5"/>
    <dgm:cxn modelId="{620558D8-B00A-4E94-8F93-7667DDAB0C52}" type="presParOf" srcId="{4873DC27-4DB6-4E4E-AB52-8A29E393409E}" destId="{AC67CFC4-82A0-4B66-807C-41D675BDC573}" srcOrd="8" destOrd="0" presId="urn:microsoft.com/office/officeart/2005/8/layout/vProcess5"/>
    <dgm:cxn modelId="{FA2503AF-BC96-449C-B6A0-C831CE939E35}" type="presParOf" srcId="{4873DC27-4DB6-4E4E-AB52-8A29E393409E}" destId="{8EB82C70-B960-4E7B-8CA9-B98E3A8791F7}" srcOrd="9" destOrd="0" presId="urn:microsoft.com/office/officeart/2005/8/layout/vProcess5"/>
    <dgm:cxn modelId="{02E8E6E2-73C7-4C9E-83B6-4D1574B4423D}" type="presParOf" srcId="{4873DC27-4DB6-4E4E-AB52-8A29E393409E}" destId="{2B31CFFD-C2E8-4E4A-BB18-DDDE51E2BB81}" srcOrd="10" destOrd="0" presId="urn:microsoft.com/office/officeart/2005/8/layout/vProcess5"/>
    <dgm:cxn modelId="{9B56F657-5565-4FDF-BD02-D2331992AE81}" type="presParOf" srcId="{4873DC27-4DB6-4E4E-AB52-8A29E393409E}" destId="{295A2F49-CAEF-4FA1-9B9F-659D7EA9C1C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5396B-492B-4A92-AAD1-D236D3A73EC9}">
      <dsp:nvSpPr>
        <dsp:cNvPr id="0" name=""/>
        <dsp:cNvSpPr/>
      </dsp:nvSpPr>
      <dsp:spPr>
        <a:xfrm>
          <a:off x="0" y="0"/>
          <a:ext cx="6911340" cy="11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Receipt of Waste Ticket for Select Toxin	</a:t>
          </a:r>
          <a:endParaRPr lang="en-US" sz="2200" kern="1200" dirty="0"/>
        </a:p>
      </dsp:txBody>
      <dsp:txXfrm>
        <a:off x="34268" y="34268"/>
        <a:ext cx="5549967" cy="1101451"/>
      </dsp:txXfrm>
    </dsp:sp>
    <dsp:sp modelId="{2690A344-B4AA-4C71-A1E5-319EA058796C}">
      <dsp:nvSpPr>
        <dsp:cNvPr id="0" name=""/>
        <dsp:cNvSpPr/>
      </dsp:nvSpPr>
      <dsp:spPr>
        <a:xfrm>
          <a:off x="578824" y="1382712"/>
          <a:ext cx="6911340" cy="11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23115"/>
                <a:satOff val="-6916"/>
                <a:lumOff val="6405"/>
                <a:alphaOff val="0"/>
                <a:shade val="63000"/>
              </a:schemeClr>
            </a:gs>
            <a:gs pos="30000">
              <a:schemeClr val="accent4">
                <a:hueOff val="4123115"/>
                <a:satOff val="-6916"/>
                <a:lumOff val="6405"/>
                <a:alphaOff val="0"/>
                <a:shade val="90000"/>
                <a:satMod val="110000"/>
              </a:schemeClr>
            </a:gs>
            <a:gs pos="45000">
              <a:schemeClr val="accent4">
                <a:hueOff val="4123115"/>
                <a:satOff val="-6916"/>
                <a:lumOff val="6405"/>
                <a:alphaOff val="0"/>
                <a:shade val="100000"/>
                <a:satMod val="118000"/>
              </a:schemeClr>
            </a:gs>
            <a:gs pos="55000">
              <a:schemeClr val="accent4">
                <a:hueOff val="4123115"/>
                <a:satOff val="-6916"/>
                <a:lumOff val="6405"/>
                <a:alphaOff val="0"/>
                <a:shade val="100000"/>
                <a:satMod val="118000"/>
              </a:schemeClr>
            </a:gs>
            <a:gs pos="73000">
              <a:schemeClr val="accent4">
                <a:hueOff val="4123115"/>
                <a:satOff val="-6916"/>
                <a:lumOff val="6405"/>
                <a:alphaOff val="0"/>
                <a:shade val="90000"/>
                <a:satMod val="110000"/>
              </a:schemeClr>
            </a:gs>
            <a:gs pos="100000">
              <a:schemeClr val="accent4">
                <a:hueOff val="4123115"/>
                <a:satOff val="-6916"/>
                <a:lumOff val="6405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Contact RO, ARO or Biosafety Officer</a:t>
          </a:r>
          <a:endParaRPr lang="en-US" sz="2200" kern="1200" dirty="0"/>
        </a:p>
      </dsp:txBody>
      <dsp:txXfrm>
        <a:off x="613092" y="1416980"/>
        <a:ext cx="5503487" cy="1101451"/>
      </dsp:txXfrm>
    </dsp:sp>
    <dsp:sp modelId="{A650B17D-1153-48D6-A7F0-3C2EDE85F144}">
      <dsp:nvSpPr>
        <dsp:cNvPr id="0" name=""/>
        <dsp:cNvSpPr/>
      </dsp:nvSpPr>
      <dsp:spPr>
        <a:xfrm>
          <a:off x="1149010" y="2765425"/>
          <a:ext cx="6911340" cy="11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246230"/>
                <a:satOff val="-13831"/>
                <a:lumOff val="12811"/>
                <a:alphaOff val="0"/>
                <a:shade val="63000"/>
              </a:schemeClr>
            </a:gs>
            <a:gs pos="30000">
              <a:schemeClr val="accent4">
                <a:hueOff val="8246230"/>
                <a:satOff val="-13831"/>
                <a:lumOff val="12811"/>
                <a:alphaOff val="0"/>
                <a:shade val="90000"/>
                <a:satMod val="110000"/>
              </a:schemeClr>
            </a:gs>
            <a:gs pos="45000">
              <a:schemeClr val="accent4">
                <a:hueOff val="8246230"/>
                <a:satOff val="-13831"/>
                <a:lumOff val="12811"/>
                <a:alphaOff val="0"/>
                <a:shade val="100000"/>
                <a:satMod val="118000"/>
              </a:schemeClr>
            </a:gs>
            <a:gs pos="55000">
              <a:schemeClr val="accent4">
                <a:hueOff val="8246230"/>
                <a:satOff val="-13831"/>
                <a:lumOff val="12811"/>
                <a:alphaOff val="0"/>
                <a:shade val="100000"/>
                <a:satMod val="118000"/>
              </a:schemeClr>
            </a:gs>
            <a:gs pos="73000">
              <a:schemeClr val="accent4">
                <a:hueOff val="8246230"/>
                <a:satOff val="-13831"/>
                <a:lumOff val="12811"/>
                <a:alphaOff val="0"/>
                <a:shade val="90000"/>
                <a:satMod val="110000"/>
              </a:schemeClr>
            </a:gs>
            <a:gs pos="100000">
              <a:schemeClr val="accent4">
                <a:hueOff val="8246230"/>
                <a:satOff val="-13831"/>
                <a:lumOff val="12811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RO/ARO will provide any guidance related to special disposal or handling.</a:t>
          </a:r>
          <a:endParaRPr lang="en-US" sz="2200" kern="1200" dirty="0"/>
        </a:p>
      </dsp:txBody>
      <dsp:txXfrm>
        <a:off x="1183278" y="2799693"/>
        <a:ext cx="5512126" cy="1101451"/>
      </dsp:txXfrm>
    </dsp:sp>
    <dsp:sp modelId="{02FD5D49-E9CC-484E-9963-61F7C84B2158}">
      <dsp:nvSpPr>
        <dsp:cNvPr id="0" name=""/>
        <dsp:cNvSpPr/>
      </dsp:nvSpPr>
      <dsp:spPr>
        <a:xfrm>
          <a:off x="1727834" y="4148137"/>
          <a:ext cx="6911340" cy="11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369344"/>
                <a:satOff val="-20747"/>
                <a:lumOff val="19216"/>
                <a:alphaOff val="0"/>
                <a:shade val="63000"/>
              </a:schemeClr>
            </a:gs>
            <a:gs pos="30000">
              <a:schemeClr val="accent4">
                <a:hueOff val="12369344"/>
                <a:satOff val="-20747"/>
                <a:lumOff val="19216"/>
                <a:alphaOff val="0"/>
                <a:shade val="90000"/>
                <a:satMod val="110000"/>
              </a:schemeClr>
            </a:gs>
            <a:gs pos="45000">
              <a:schemeClr val="accent4">
                <a:hueOff val="12369344"/>
                <a:satOff val="-20747"/>
                <a:lumOff val="19216"/>
                <a:alphaOff val="0"/>
                <a:shade val="100000"/>
                <a:satMod val="118000"/>
              </a:schemeClr>
            </a:gs>
            <a:gs pos="55000">
              <a:schemeClr val="accent4">
                <a:hueOff val="12369344"/>
                <a:satOff val="-20747"/>
                <a:lumOff val="19216"/>
                <a:alphaOff val="0"/>
                <a:shade val="100000"/>
                <a:satMod val="118000"/>
              </a:schemeClr>
            </a:gs>
            <a:gs pos="73000">
              <a:schemeClr val="accent4">
                <a:hueOff val="12369344"/>
                <a:satOff val="-20747"/>
                <a:lumOff val="19216"/>
                <a:alphaOff val="0"/>
                <a:shade val="90000"/>
                <a:satMod val="110000"/>
              </a:schemeClr>
            </a:gs>
            <a:gs pos="100000">
              <a:schemeClr val="accent4">
                <a:hueOff val="12369344"/>
                <a:satOff val="-20747"/>
                <a:lumOff val="1921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Typical waste disposal procedure and tracking is going to be adequate in the majority of cases.</a:t>
          </a:r>
          <a:endParaRPr lang="en-US" sz="2200" kern="1200" dirty="0"/>
        </a:p>
      </dsp:txBody>
      <dsp:txXfrm>
        <a:off x="1762102" y="4182405"/>
        <a:ext cx="5503487" cy="1101451"/>
      </dsp:txXfrm>
    </dsp:sp>
    <dsp:sp modelId="{78F90AF1-FA21-45C8-9674-41844C895543}">
      <dsp:nvSpPr>
        <dsp:cNvPr id="0" name=""/>
        <dsp:cNvSpPr/>
      </dsp:nvSpPr>
      <dsp:spPr>
        <a:xfrm>
          <a:off x="6150848" y="896104"/>
          <a:ext cx="760491" cy="76049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321958" y="896104"/>
        <a:ext cx="418271" cy="572269"/>
      </dsp:txXfrm>
    </dsp:sp>
    <dsp:sp modelId="{90F09D71-7A61-40D8-A65D-A2C4000DBF16}">
      <dsp:nvSpPr>
        <dsp:cNvPr id="0" name=""/>
        <dsp:cNvSpPr/>
      </dsp:nvSpPr>
      <dsp:spPr>
        <a:xfrm>
          <a:off x="6729672" y="2278816"/>
          <a:ext cx="760491" cy="76049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6315137"/>
            <a:satOff val="-1261"/>
            <a:lumOff val="164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6315137"/>
              <a:satOff val="-1261"/>
              <a:lumOff val="1645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900782" y="2278816"/>
        <a:ext cx="418271" cy="572269"/>
      </dsp:txXfrm>
    </dsp:sp>
    <dsp:sp modelId="{54C500D6-AAEB-49CE-9035-31F91CB742FD}">
      <dsp:nvSpPr>
        <dsp:cNvPr id="0" name=""/>
        <dsp:cNvSpPr/>
      </dsp:nvSpPr>
      <dsp:spPr>
        <a:xfrm>
          <a:off x="7299858" y="3661529"/>
          <a:ext cx="760491" cy="76049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2630274"/>
            <a:satOff val="-2521"/>
            <a:lumOff val="329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2630274"/>
              <a:satOff val="-2521"/>
              <a:lumOff val="3291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470968" y="3661529"/>
        <a:ext cx="418271" cy="57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EE40D43-121A-461B-A497-FF7BCF513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30CA94B-07F4-4D20-9210-642FCCE63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77E99-F26A-41D7-840E-F58191BD641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2EDA-A7D6-4DBA-9AA0-71404C4730A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FFFF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0E7AF-5DA9-4E03-99CB-D84433702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0C845-EC4E-4E90-AB72-68F737C9B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A26D-84E5-49EB-8AC5-DF0E1492A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7CFE67-675B-458B-AA59-4324E089C3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F350F21-FE96-49C7-A356-FB77723647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F9792-9727-4B67-BB98-1DBE2A926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AF4A944-A03C-41EA-93F0-1F66C4FD1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B4FBF22-A790-41D6-A0B3-510B020C96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67A2B6-D270-439C-9E27-0C50B6EA1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99B990-1951-43E5-9773-F8393B027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A6D2B76-DC4B-4A55-9B29-7F424CEB70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F0284-7A34-42E9-91D2-9F60CB050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84F2C6A-9065-413F-926A-E23ED955F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5DEC7-C96A-4394-ADB5-520BDFCCE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DEE8C-40EE-4BE8-8E26-E6F2E40D4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CFF20-0522-4CE6-BF06-749F8E6B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A3547-BA00-42EA-9B90-624C56C90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EF338-3907-44F1-BFCF-7246DFF30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5591-9DD7-48EF-95B0-A160CB03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F343-2CD5-4CCF-B04C-F36183D3A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1DBD0-33A8-4757-8672-8B661982D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3F502-0DB8-41E8-A52F-207334372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412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3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CC3C961-92CF-440B-A766-01323643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pPr>
              <a:defRPr/>
            </a:pPr>
            <a:fld id="{ACC3C961-92CF-440B-A766-013236439F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4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582096"/>
            <a:ext cx="7772400" cy="119970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b="1" dirty="0" smtClean="0">
                <a:solidFill>
                  <a:srgbClr val="00CCFF"/>
                </a:solidFill>
                <a:latin typeface="Charlemagne Std" pitchFamily="82" charset="0"/>
              </a:rPr>
              <a:t>University of Kentucky</a:t>
            </a:r>
          </a:p>
          <a:p>
            <a:pPr algn="ctr" eaLnBrk="1" hangingPunct="1"/>
            <a:r>
              <a:rPr lang="en-US" sz="2400" b="1" dirty="0" smtClean="0">
                <a:solidFill>
                  <a:srgbClr val="00CCFF"/>
                </a:solidFill>
                <a:latin typeface="Charlemagne Std" pitchFamily="82" charset="0"/>
              </a:rPr>
              <a:t>Department of Biological Safety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86200"/>
            <a:ext cx="9144000" cy="1736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dirty="0" smtClean="0">
                <a:solidFill>
                  <a:srgbClr val="00CCFF"/>
                </a:solidFill>
                <a:latin typeface="Charlemagne Std" pitchFamily="82" charset="0"/>
              </a:rPr>
              <a:t>Select Agent Training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81000" y="1752600"/>
            <a:ext cx="8458200" cy="4876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There is a subset of the Select Agents and Toxins list, the Select Toxins, which may be used without compliance with Select Agent regulations in exempt quantities.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You may encounter these as hazardous </a:t>
            </a:r>
            <a:r>
              <a:rPr lang="en-US" sz="2800" dirty="0" smtClean="0">
                <a:latin typeface="+mj-lt"/>
              </a:rPr>
              <a:t>waste.</a:t>
            </a:r>
            <a:endParaRPr lang="en-US" sz="28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Select Toxins: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8126">
            <a:off x="1229773" y="5165524"/>
            <a:ext cx="1200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74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81000" y="1295400"/>
            <a:ext cx="8458200" cy="5334000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latin typeface="+mj-lt"/>
              </a:rPr>
              <a:t>The following toxins are not regulated if the amount under the control of a principal investigator, treating physician or veterinarian, or commercial manufacturer or distributor does not exceed, at any time, the amounts indicated in the table below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Permissible Select Toxin Amounts: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72" y="2743200"/>
            <a:ext cx="6022975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483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25470839"/>
              </p:ext>
            </p:extLst>
          </p:nvPr>
        </p:nvGraphicFramePr>
        <p:xfrm>
          <a:off x="381000" y="1295400"/>
          <a:ext cx="8458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905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LD50 (</a:t>
                      </a:r>
                      <a:r>
                        <a:rPr lang="en-US" dirty="0" smtClean="0">
                          <a:latin typeface="+mn-lt"/>
                        </a:rPr>
                        <a:t>per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/>
                        <a:t>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</a:t>
                      </a:r>
                      <a:r>
                        <a:rPr lang="en-US" dirty="0" err="1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Botulinum</a:t>
                      </a:r>
                      <a:r>
                        <a:rPr lang="en-US" dirty="0" smtClean="0"/>
                        <a:t> Neurotoxins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Clostridium </a:t>
                      </a:r>
                      <a:r>
                        <a:rPr lang="en-US" i="1" dirty="0" err="1" smtClean="0"/>
                        <a:t>perfringens</a:t>
                      </a:r>
                      <a:r>
                        <a:rPr lang="en-US" dirty="0" smtClean="0"/>
                        <a:t> Epsilon</a:t>
                      </a:r>
                      <a:r>
                        <a:rPr lang="en-US" baseline="0" dirty="0" smtClean="0"/>
                        <a:t> Toxin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baseline="0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Conotoxins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– 0.025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Diacetoxyscirpenol</a:t>
                      </a:r>
                      <a:r>
                        <a:rPr lang="en-US" dirty="0" smtClean="0"/>
                        <a:t> (DAS)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 – 12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</a:t>
                      </a:r>
                      <a:r>
                        <a:rPr lang="en-US" dirty="0" err="1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Acutely 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Saxitoxin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baseline="0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Shiga-like ribosome inactivating proteins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– 20 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baseline="0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Shigatoxin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– 20 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baseline="0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Staphylococcal Enterotoxins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T-2 Toxin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 – 0.94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Toxic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Tetrodotoxin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 10 </a:t>
                      </a:r>
                      <a:r>
                        <a:rPr lang="en-US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Toxic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1"/>
            <a:ext cx="7239000" cy="8382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Toxicity and LD50 of Select Toxins:</a:t>
            </a:r>
          </a:p>
        </p:txBody>
      </p:sp>
    </p:spTree>
    <p:extLst>
      <p:ext uri="{BB962C8B-B14F-4D97-AF65-F5344CB8AC3E}">
        <p14:creationId xmlns:p14="http://schemas.microsoft.com/office/powerpoint/2010/main" val="15244229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Notification Process: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60317146"/>
              </p:ext>
            </p:extLst>
          </p:nvPr>
        </p:nvGraphicFramePr>
        <p:xfrm>
          <a:off x="352425" y="1463674"/>
          <a:ext cx="8639175" cy="531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068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Questions?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286000"/>
            <a:ext cx="4061883" cy="3046412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35499"/>
            <a:ext cx="3686229" cy="185102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8859" y="1447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/>
              <a:t>Contact us at 257-1049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0248647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752600"/>
            <a:ext cx="7696200" cy="4495800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Gain familiarity with Select Agent and Toxin regulations and penalties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Be able to identify UK’s Responsible Official and  Alternate Responsible Official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Gain familiarity with Select </a:t>
            </a:r>
            <a:r>
              <a:rPr lang="en-US" sz="2800" dirty="0" smtClean="0">
                <a:latin typeface="+mj-lt"/>
              </a:rPr>
              <a:t>Toxins and exempt quantities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Understand notification process in the event that Select Toxins are collected</a:t>
            </a:r>
            <a:endParaRPr lang="en-US" sz="2400" dirty="0" smtClean="0">
              <a:latin typeface="+mj-lt"/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CCFF"/>
                </a:solidFill>
                <a:cs typeface="Arial" pitchFamily="34" charset="0"/>
              </a:rPr>
              <a:t>Training Objectives :</a:t>
            </a:r>
          </a:p>
        </p:txBody>
      </p:sp>
    </p:spTree>
    <p:extLst>
      <p:ext uri="{BB962C8B-B14F-4D97-AF65-F5344CB8AC3E}">
        <p14:creationId xmlns:p14="http://schemas.microsoft.com/office/powerpoint/2010/main" val="12423839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752600"/>
            <a:ext cx="7696200" cy="449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RO: responsible official for </a:t>
            </a:r>
            <a:r>
              <a:rPr lang="en-US" sz="2800" dirty="0" smtClean="0">
                <a:latin typeface="+mj-lt"/>
              </a:rPr>
              <a:t>institution/entity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ARO: alternate responsible </a:t>
            </a:r>
            <a:r>
              <a:rPr lang="en-US" sz="2800" dirty="0" smtClean="0">
                <a:latin typeface="+mj-lt"/>
              </a:rPr>
              <a:t>official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HHS</a:t>
            </a:r>
            <a:r>
              <a:rPr lang="en-US" sz="2800" dirty="0">
                <a:latin typeface="+mj-lt"/>
              </a:rPr>
              <a:t>:  Dept. of Health and Human </a:t>
            </a:r>
            <a:r>
              <a:rPr lang="en-US" sz="2800" dirty="0" smtClean="0">
                <a:latin typeface="+mj-lt"/>
              </a:rPr>
              <a:t>Services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CDC</a:t>
            </a:r>
            <a:r>
              <a:rPr lang="en-US" sz="2800" dirty="0">
                <a:latin typeface="+mj-lt"/>
              </a:rPr>
              <a:t>: Centers for Disease Control and </a:t>
            </a:r>
            <a:r>
              <a:rPr lang="en-US" sz="2800" dirty="0" smtClean="0">
                <a:latin typeface="+mj-lt"/>
              </a:rPr>
              <a:t>Prevention</a:t>
            </a:r>
            <a:endParaRPr lang="en-US" sz="28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CCFF"/>
                </a:solidFill>
                <a:cs typeface="Arial" pitchFamily="34" charset="0"/>
              </a:rPr>
              <a:t>Definitions:</a:t>
            </a:r>
          </a:p>
        </p:txBody>
      </p:sp>
    </p:spTree>
    <p:extLst>
      <p:ext uri="{BB962C8B-B14F-4D97-AF65-F5344CB8AC3E}">
        <p14:creationId xmlns:p14="http://schemas.microsoft.com/office/powerpoint/2010/main" val="18844007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752600"/>
            <a:ext cx="7696200" cy="4495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Select Agents/Toxins are agents that the Federal Government considers to have the potential to pose a severe threat to human, plant or animal health with a significant impact on global public health or agriculture.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These agents may have historically been used in biowarfare or bioterrorism or are good candidates for this purpose.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A list of these agents are found in the Select Agents regulation (42 CFR 73).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CCFF"/>
                </a:solidFill>
                <a:cs typeface="Arial" pitchFamily="34" charset="0"/>
              </a:rPr>
              <a:t>Definition of Select Agent or Toxin:</a:t>
            </a:r>
            <a:endParaRPr lang="en-US" dirty="0" smtClean="0">
              <a:solidFill>
                <a:srgbClr val="00CC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106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81000" y="1752600"/>
            <a:ext cx="8458200" cy="4876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Anti-terrorism and Effective Death Penalty Act of 1996</a:t>
            </a:r>
          </a:p>
          <a:p>
            <a:pPr marL="914400" lvl="1" indent="-452438"/>
            <a:r>
              <a:rPr lang="en-US" sz="2600" dirty="0">
                <a:latin typeface="+mj-lt"/>
              </a:rPr>
              <a:t>First list of Select Agents and Toxins</a:t>
            </a:r>
          </a:p>
          <a:p>
            <a:pPr marL="914400" lvl="1" indent="-452438"/>
            <a:r>
              <a:rPr lang="en-US" sz="2600" dirty="0">
                <a:latin typeface="+mj-lt"/>
              </a:rPr>
              <a:t>Regulated Transfers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C000"/>
                </a:solidFill>
                <a:latin typeface="+mj-lt"/>
              </a:rPr>
              <a:t>Patriot </a:t>
            </a:r>
            <a:r>
              <a:rPr lang="en-US" sz="2800" dirty="0">
                <a:solidFill>
                  <a:srgbClr val="FFC000"/>
                </a:solidFill>
                <a:latin typeface="+mj-lt"/>
              </a:rPr>
              <a:t>Act of 2001</a:t>
            </a:r>
          </a:p>
          <a:p>
            <a:pPr marL="914400" lvl="1" indent="-452438"/>
            <a:r>
              <a:rPr lang="en-US" sz="2600" dirty="0">
                <a:latin typeface="+mj-lt"/>
              </a:rPr>
              <a:t>Possession of Select Agents and Toxins Regulated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C000"/>
                </a:solidFill>
                <a:latin typeface="+mj-lt"/>
              </a:rPr>
              <a:t>Public </a:t>
            </a:r>
            <a:r>
              <a:rPr lang="en-US" sz="2800" dirty="0">
                <a:solidFill>
                  <a:srgbClr val="FFC000"/>
                </a:solidFill>
                <a:latin typeface="+mj-lt"/>
              </a:rPr>
              <a:t>Health Security and Bioterrorism Preparedness Act of 2002</a:t>
            </a:r>
          </a:p>
          <a:p>
            <a:pPr marL="914400" lvl="1" indent="-452438"/>
            <a:r>
              <a:rPr lang="en-US" sz="2600" dirty="0">
                <a:latin typeface="+mj-lt"/>
              </a:rPr>
              <a:t>Responsibilities placed upon institutions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C000"/>
                </a:solidFill>
                <a:latin typeface="+mj-lt"/>
              </a:rPr>
              <a:t>Interim </a:t>
            </a:r>
            <a:r>
              <a:rPr lang="en-US" sz="2800" dirty="0">
                <a:solidFill>
                  <a:srgbClr val="FFC000"/>
                </a:solidFill>
                <a:latin typeface="+mj-lt"/>
              </a:rPr>
              <a:t>Rule 2003, Final Rule April 18, 2005</a:t>
            </a:r>
          </a:p>
          <a:p>
            <a:pPr marL="914400" lvl="1" indent="-452438"/>
            <a:r>
              <a:rPr lang="en-US" sz="2600" dirty="0">
                <a:latin typeface="+mj-lt"/>
              </a:rPr>
              <a:t>Regulated possession, use, and transfer of Select Agents and Toxins through the US Department of Health and Human Services</a:t>
            </a:r>
          </a:p>
          <a:p>
            <a:pPr marL="914400" lvl="1" indent="-452438"/>
            <a:r>
              <a:rPr lang="en-US" sz="2600" dirty="0">
                <a:latin typeface="+mj-lt"/>
              </a:rPr>
              <a:t>All individuals with access to Select Agents must be approved by HHS (after screening by FBI)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00CCFF"/>
                </a:solidFill>
                <a:cs typeface="Arial" pitchFamily="34" charset="0"/>
              </a:rPr>
              <a:t>Timeline of Select Agent Regulations:</a:t>
            </a:r>
            <a:endParaRPr lang="en-US" sz="3400" dirty="0" smtClean="0">
              <a:solidFill>
                <a:srgbClr val="00CC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6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219200" y="4572000"/>
            <a:ext cx="6781800" cy="20574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up to 5 years in prison and up to $250,000 fine for individuals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up to $500,000 fine for institutions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295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CCFF"/>
                </a:solidFill>
                <a:cs typeface="Arial" pitchFamily="34" charset="0"/>
              </a:rPr>
              <a:t>Criminal Penalties for Violations of Select Agent Regulations:</a:t>
            </a:r>
            <a:endParaRPr lang="en-US" dirty="0" smtClean="0">
              <a:solidFill>
                <a:srgbClr val="00CCFF"/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35166"/>
            <a:ext cx="3376613" cy="22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3546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81000" y="1752600"/>
            <a:ext cx="8458200" cy="487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+mj-lt"/>
              </a:rPr>
              <a:t>Fines are per </a:t>
            </a:r>
            <a:r>
              <a:rPr lang="en-US" sz="2800" dirty="0" smtClean="0">
                <a:solidFill>
                  <a:srgbClr val="FFC000"/>
                </a:solidFill>
                <a:latin typeface="+mj-lt"/>
              </a:rPr>
              <a:t>incident</a:t>
            </a:r>
          </a:p>
          <a:p>
            <a:pPr algn="ctr"/>
            <a:endParaRPr lang="en-US" sz="2800" dirty="0">
              <a:solidFill>
                <a:srgbClr val="FFC000"/>
              </a:solidFill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One institution was fined $150,000 for shipping a viable organism. They thought they had killed the organism because it had not grown for 48 </a:t>
            </a:r>
            <a:r>
              <a:rPr lang="en-US" sz="2800" dirty="0" err="1">
                <a:latin typeface="+mj-lt"/>
              </a:rPr>
              <a:t>hrs</a:t>
            </a:r>
            <a:r>
              <a:rPr lang="en-US" sz="2800" dirty="0">
                <a:latin typeface="+mj-lt"/>
              </a:rPr>
              <a:t> in their laboratory so they shipped it out. The receiver of the organism was able to produce a viable culture from the shipped sample, so the shipping institution was fined for violation of the Federal regulations.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Criminal Penalties:</a:t>
            </a:r>
          </a:p>
        </p:txBody>
      </p:sp>
    </p:spTree>
    <p:extLst>
      <p:ext uri="{BB962C8B-B14F-4D97-AF65-F5344CB8AC3E}">
        <p14:creationId xmlns:p14="http://schemas.microsoft.com/office/powerpoint/2010/main" val="1712260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81000" y="1752600"/>
            <a:ext cx="8458200" cy="4876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Appointed by the University as responsible for the management of Select Agents at the institution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Ensures that </a:t>
            </a:r>
            <a:r>
              <a:rPr lang="en-US" sz="2800" dirty="0" smtClean="0">
                <a:latin typeface="+mj-lt"/>
              </a:rPr>
              <a:t>regulations </a:t>
            </a:r>
            <a:r>
              <a:rPr lang="en-US" sz="2800" dirty="0">
                <a:latin typeface="+mj-lt"/>
              </a:rPr>
              <a:t>requirements are met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Develops safety, security and </a:t>
            </a:r>
            <a:r>
              <a:rPr lang="en-US" sz="2800" dirty="0" smtClean="0">
                <a:latin typeface="+mj-lt"/>
              </a:rPr>
              <a:t>incident </a:t>
            </a:r>
            <a:r>
              <a:rPr lang="en-US" sz="2800" dirty="0">
                <a:latin typeface="+mj-lt"/>
              </a:rPr>
              <a:t>response plans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Provides </a:t>
            </a:r>
            <a:r>
              <a:rPr lang="en-US" sz="2800" dirty="0">
                <a:latin typeface="+mj-lt"/>
              </a:rPr>
              <a:t>appropriate training for safety, security, maintenance and emergency response workers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Reports all breaches of security, loss of select agents, inventory inconsistencies to CDC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Responsible Official:</a:t>
            </a:r>
          </a:p>
        </p:txBody>
      </p:sp>
    </p:spTree>
    <p:extLst>
      <p:ext uri="{BB962C8B-B14F-4D97-AF65-F5344CB8AC3E}">
        <p14:creationId xmlns:p14="http://schemas.microsoft.com/office/powerpoint/2010/main" val="14450361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3886199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295400" y="1752600"/>
            <a:ext cx="7543800" cy="48768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+mj-lt"/>
              </a:rPr>
              <a:t>University of Kentucky</a:t>
            </a:r>
          </a:p>
          <a:p>
            <a:pPr algn="ctr"/>
            <a:endParaRPr lang="en-US" sz="28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Responsible Official:</a:t>
            </a:r>
          </a:p>
          <a:p>
            <a:pPr algn="ctr"/>
            <a:r>
              <a:rPr lang="en-US" sz="2800" dirty="0" smtClean="0">
                <a:latin typeface="+mj-lt"/>
              </a:rPr>
              <a:t>Brandy Nelson 859-550-0333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Alternate </a:t>
            </a:r>
            <a:r>
              <a:rPr lang="en-US" sz="2800" dirty="0"/>
              <a:t>Responsible Official:</a:t>
            </a:r>
          </a:p>
          <a:p>
            <a:pPr algn="ctr"/>
            <a:r>
              <a:rPr lang="en-US" sz="2800" dirty="0"/>
              <a:t>David Hibbard 859-699-6083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Alternate Responsible </a:t>
            </a:r>
            <a:r>
              <a:rPr lang="en-US" sz="2800" dirty="0"/>
              <a:t>Official:</a:t>
            </a:r>
          </a:p>
          <a:p>
            <a:pPr algn="ctr"/>
            <a:r>
              <a:rPr lang="en-US" sz="2800" dirty="0"/>
              <a:t>Holley Trucks 859-699-6082</a:t>
            </a:r>
          </a:p>
          <a:p>
            <a:pPr algn="ctr"/>
            <a:endParaRPr lang="en-US" sz="28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11429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CCFF"/>
                </a:solidFill>
                <a:cs typeface="Arial" pitchFamily="34" charset="0"/>
              </a:rPr>
              <a:t>Responsible Official:</a:t>
            </a:r>
          </a:p>
        </p:txBody>
      </p:sp>
    </p:spTree>
    <p:extLst>
      <p:ext uri="{BB962C8B-B14F-4D97-AF65-F5344CB8AC3E}">
        <p14:creationId xmlns:p14="http://schemas.microsoft.com/office/powerpoint/2010/main" val="2975554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693</Words>
  <Application>Microsoft Office PowerPoint</Application>
  <PresentationFormat>On-screen Show (4:3)</PresentationFormat>
  <Paragraphs>122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Globe</vt:lpstr>
      <vt:lpstr>Mylar</vt:lpstr>
      <vt:lpstr>Select Agent Training</vt:lpstr>
      <vt:lpstr>Training Objectives :</vt:lpstr>
      <vt:lpstr>Definitions:</vt:lpstr>
      <vt:lpstr>Definition of Select Agent or Toxin:</vt:lpstr>
      <vt:lpstr>Timeline of Select Agent Regulations:</vt:lpstr>
      <vt:lpstr>Criminal Penalties for Violations of Select Agent Regulations:</vt:lpstr>
      <vt:lpstr>Criminal Penalties:</vt:lpstr>
      <vt:lpstr>Responsible Official:</vt:lpstr>
      <vt:lpstr>Responsible Official:</vt:lpstr>
      <vt:lpstr>Select Toxins:</vt:lpstr>
      <vt:lpstr>Permissible Select Toxin Amounts:</vt:lpstr>
      <vt:lpstr>Toxicity and LD50 of Select Toxins:</vt:lpstr>
      <vt:lpstr>Notification Process:</vt:lpstr>
      <vt:lpstr>Questions?</vt:lpstr>
    </vt:vector>
  </TitlesOfParts>
  <Company>University Of Kentucky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Agent Training for MCPPD</dc:title>
  <dc:creator>MFinu2</dc:creator>
  <cp:lastModifiedBy>Holley Trucks</cp:lastModifiedBy>
  <cp:revision>149</cp:revision>
  <cp:lastPrinted>2011-08-17T21:04:07Z</cp:lastPrinted>
  <dcterms:created xsi:type="dcterms:W3CDTF">2005-05-16T15:42:33Z</dcterms:created>
  <dcterms:modified xsi:type="dcterms:W3CDTF">2013-07-19T15:50:02Z</dcterms:modified>
</cp:coreProperties>
</file>