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331" r:id="rId3"/>
    <p:sldId id="328" r:id="rId4"/>
    <p:sldId id="260" r:id="rId5"/>
    <p:sldId id="261" r:id="rId6"/>
    <p:sldId id="262" r:id="rId7"/>
    <p:sldId id="321" r:id="rId8"/>
    <p:sldId id="272" r:id="rId9"/>
    <p:sldId id="271" r:id="rId10"/>
    <p:sldId id="273" r:id="rId11"/>
    <p:sldId id="274" r:id="rId12"/>
    <p:sldId id="275" r:id="rId13"/>
    <p:sldId id="276" r:id="rId14"/>
    <p:sldId id="277" r:id="rId15"/>
    <p:sldId id="278" r:id="rId16"/>
    <p:sldId id="279" r:id="rId17"/>
    <p:sldId id="280" r:id="rId18"/>
    <p:sldId id="330" r:id="rId19"/>
    <p:sldId id="281" r:id="rId20"/>
    <p:sldId id="322" r:id="rId21"/>
    <p:sldId id="323" r:id="rId22"/>
    <p:sldId id="282" r:id="rId23"/>
    <p:sldId id="324" r:id="rId24"/>
    <p:sldId id="283" r:id="rId25"/>
    <p:sldId id="284" r:id="rId26"/>
    <p:sldId id="285" r:id="rId27"/>
    <p:sldId id="286" r:id="rId28"/>
    <p:sldId id="287" r:id="rId29"/>
    <p:sldId id="288" r:id="rId30"/>
    <p:sldId id="289" r:id="rId31"/>
    <p:sldId id="292" r:id="rId32"/>
    <p:sldId id="293" r:id="rId33"/>
    <p:sldId id="294" r:id="rId34"/>
    <p:sldId id="295" r:id="rId35"/>
    <p:sldId id="296" r:id="rId36"/>
    <p:sldId id="297" r:id="rId37"/>
    <p:sldId id="298" r:id="rId38"/>
    <p:sldId id="310" r:id="rId39"/>
    <p:sldId id="311" r:id="rId40"/>
    <p:sldId id="312" r:id="rId41"/>
    <p:sldId id="316" r:id="rId42"/>
    <p:sldId id="317" r:id="rId43"/>
    <p:sldId id="318" r:id="rId44"/>
    <p:sldId id="301" r:id="rId45"/>
    <p:sldId id="334" r:id="rId46"/>
    <p:sldId id="33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670"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8892F8-AA54-4C79-9131-A6B7E03247D5}" type="datetimeFigureOut">
              <a:rPr lang="en-US" smtClean="0"/>
              <a:pPr/>
              <a:t>2016-12-10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C9F991-E23D-404B-8DBF-0C71A9E4E482}" type="slidenum">
              <a:rPr lang="en-US" smtClean="0"/>
              <a:pPr/>
              <a:t>‹#›</a:t>
            </a:fld>
            <a:endParaRPr lang="en-US" dirty="0"/>
          </a:p>
        </p:txBody>
      </p:sp>
    </p:spTree>
    <p:extLst>
      <p:ext uri="{BB962C8B-B14F-4D97-AF65-F5344CB8AC3E}">
        <p14:creationId xmlns:p14="http://schemas.microsoft.com/office/powerpoint/2010/main" val="4052918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Hazard Communication Standard (HCS) 2012 is an</a:t>
            </a:r>
            <a:r>
              <a:rPr lang="en-US" baseline="0" dirty="0" smtClean="0"/>
              <a:t> update to the HCS 1914 to </a:t>
            </a:r>
            <a:r>
              <a:rPr lang="en-US" dirty="0" smtClean="0"/>
              <a:t>align with the Globally Harmonized System of Classification and Labeling of Chemicals (GHS). This update to the Hazard Communication Standard (HCS) will provide a common and coherent approach to classifying chemicals and communicating hazard information on labels and safety data sheets. </a:t>
            </a:r>
            <a:endParaRPr lang="en-US" dirty="0"/>
          </a:p>
        </p:txBody>
      </p:sp>
      <p:sp>
        <p:nvSpPr>
          <p:cNvPr id="4" name="Slide Number Placeholder 3"/>
          <p:cNvSpPr>
            <a:spLocks noGrp="1"/>
          </p:cNvSpPr>
          <p:nvPr>
            <p:ph type="sldNum" sz="quarter" idx="10"/>
          </p:nvPr>
        </p:nvSpPr>
        <p:spPr/>
        <p:txBody>
          <a:bodyPr/>
          <a:lstStyle/>
          <a:p>
            <a:fld id="{F2C9F991-E23D-404B-8DBF-0C71A9E4E482}" type="slidenum">
              <a:rPr lang="en-US" smtClean="0"/>
              <a:pPr/>
              <a:t>1</a:t>
            </a:fld>
            <a:endParaRPr lang="en-US" dirty="0"/>
          </a:p>
        </p:txBody>
      </p:sp>
    </p:spTree>
    <p:extLst>
      <p:ext uri="{BB962C8B-B14F-4D97-AF65-F5344CB8AC3E}">
        <p14:creationId xmlns:p14="http://schemas.microsoft.com/office/powerpoint/2010/main" val="1369048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Portable containers are used to transfer hazardous chemicals from labeled containers, and are intended only for the immediate use of the employee who performs the transfer. The employer is not required to label portable containers. For purposes of this section, drugs which are dispensed by a pharmacy to a health care provider for direct administration to a patient are exempted from labeling. </a:t>
            </a:r>
          </a:p>
          <a:p>
            <a:endParaRPr lang="en-US" dirty="0"/>
          </a:p>
        </p:txBody>
      </p:sp>
      <p:sp>
        <p:nvSpPr>
          <p:cNvPr id="4" name="Slide Number Placeholder 3"/>
          <p:cNvSpPr>
            <a:spLocks noGrp="1"/>
          </p:cNvSpPr>
          <p:nvPr>
            <p:ph type="sldNum" sz="quarter" idx="10"/>
          </p:nvPr>
        </p:nvSpPr>
        <p:spPr/>
        <p:txBody>
          <a:bodyPr/>
          <a:lstStyle/>
          <a:p>
            <a:fld id="{F2C9F991-E23D-404B-8DBF-0C71A9E4E482}" type="slidenum">
              <a:rPr lang="en-US" smtClean="0"/>
              <a:pPr/>
              <a:t>33</a:t>
            </a:fld>
            <a:endParaRPr lang="en-US" dirty="0"/>
          </a:p>
        </p:txBody>
      </p:sp>
    </p:spTree>
    <p:extLst>
      <p:ext uri="{BB962C8B-B14F-4D97-AF65-F5344CB8AC3E}">
        <p14:creationId xmlns:p14="http://schemas.microsoft.com/office/powerpoint/2010/main" val="82905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smtClean="0">
                <a:effectLst/>
              </a:rPr>
              <a:t>The safety data</a:t>
            </a:r>
            <a:r>
              <a:rPr lang="en-US" u="none" baseline="0" dirty="0" smtClean="0">
                <a:effectLst/>
              </a:rPr>
              <a:t> sheets shall be </a:t>
            </a:r>
            <a:r>
              <a:rPr lang="en-US" u="none" dirty="0" smtClean="0">
                <a:effectLst/>
              </a:rPr>
              <a:t>in English and includes at least the following section numbers and headings, and associated information under each heading, in the order listed.</a:t>
            </a:r>
            <a:endParaRPr lang="en-US" u="none" dirty="0"/>
          </a:p>
        </p:txBody>
      </p:sp>
      <p:sp>
        <p:nvSpPr>
          <p:cNvPr id="4" name="Slide Number Placeholder 3"/>
          <p:cNvSpPr>
            <a:spLocks noGrp="1"/>
          </p:cNvSpPr>
          <p:nvPr>
            <p:ph type="sldNum" sz="quarter" idx="10"/>
          </p:nvPr>
        </p:nvSpPr>
        <p:spPr/>
        <p:txBody>
          <a:bodyPr/>
          <a:lstStyle/>
          <a:p>
            <a:fld id="{F2C9F991-E23D-404B-8DBF-0C71A9E4E482}" type="slidenum">
              <a:rPr lang="en-US" smtClean="0"/>
              <a:pPr/>
              <a:t>37</a:t>
            </a:fld>
            <a:endParaRPr lang="en-US"/>
          </a:p>
        </p:txBody>
      </p:sp>
    </p:spTree>
    <p:extLst>
      <p:ext uri="{BB962C8B-B14F-4D97-AF65-F5344CB8AC3E}">
        <p14:creationId xmlns:p14="http://schemas.microsoft.com/office/powerpoint/2010/main" val="1227069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Knowing how to work with the material safely</a:t>
            </a:r>
            <a:r>
              <a:rPr lang="en-US" dirty="0" smtClean="0"/>
              <a:t/>
            </a:r>
            <a:br>
              <a:rPr lang="en-US" dirty="0" smtClean="0"/>
            </a:br>
            <a:r>
              <a:rPr lang="en-US" dirty="0" smtClean="0"/>
              <a:t>This is the reason for safety training, safety discussions, written programs and procedures to follow when working with chemicals. The employee has a responsibility to use these resources as well as the skills and knowledge of the job they have. The most important rule is to </a:t>
            </a:r>
            <a:r>
              <a:rPr lang="en-US" b="1" dirty="0" smtClean="0"/>
              <a:t>ask your supervisor</a:t>
            </a:r>
            <a:r>
              <a:rPr lang="en-US" dirty="0" smtClean="0"/>
              <a:t> if you do not know or are not sure how to work with a hazardous material.</a:t>
            </a:r>
          </a:p>
          <a:p>
            <a:r>
              <a:rPr lang="en-US" b="1" dirty="0" smtClean="0"/>
              <a:t>Product substitution</a:t>
            </a:r>
            <a:r>
              <a:rPr lang="en-US" dirty="0" smtClean="0"/>
              <a:t/>
            </a:r>
            <a:br>
              <a:rPr lang="en-US" dirty="0" smtClean="0"/>
            </a:br>
            <a:r>
              <a:rPr lang="en-US" dirty="0" smtClean="0"/>
              <a:t>If possible, select chemicals that are less hazardous yet can do the same job. </a:t>
            </a:r>
          </a:p>
          <a:p>
            <a:r>
              <a:rPr lang="en-US" b="1" dirty="0" smtClean="0"/>
              <a:t>Follow safe work practices as recommended by the manufacturer</a:t>
            </a:r>
            <a:r>
              <a:rPr lang="en-US" dirty="0" smtClean="0"/>
              <a:t/>
            </a:r>
            <a:br>
              <a:rPr lang="en-US" dirty="0" smtClean="0"/>
            </a:br>
            <a:r>
              <a:rPr lang="en-US" dirty="0" smtClean="0"/>
              <a:t>Use the product in an area that is well ventilated without spark hazards. Do not mix chemicals unless you are sure they are compatible. Review the MSDS to determine appropriate working conditions and compatibility with other chemicals. </a:t>
            </a:r>
          </a:p>
          <a:p>
            <a:r>
              <a:rPr lang="en-US" b="1" dirty="0" smtClean="0"/>
              <a:t>Use proper engineering controls</a:t>
            </a:r>
            <a:r>
              <a:rPr lang="en-US" dirty="0" smtClean="0"/>
              <a:t/>
            </a:r>
            <a:br>
              <a:rPr lang="en-US" dirty="0" smtClean="0"/>
            </a:br>
            <a:r>
              <a:rPr lang="en-US" dirty="0" smtClean="0"/>
              <a:t>An example would be to utilize local exhaust ventilation to remove chemicals out of your breathing zone.</a:t>
            </a:r>
          </a:p>
          <a:p>
            <a:r>
              <a:rPr lang="en-US" b="1" dirty="0" smtClean="0"/>
              <a:t>Use the proper PPE as it is intended to be used</a:t>
            </a:r>
            <a:r>
              <a:rPr lang="en-US" dirty="0" smtClean="0"/>
              <a:t/>
            </a:r>
            <a:br>
              <a:rPr lang="en-US" dirty="0" smtClean="0"/>
            </a:br>
            <a:r>
              <a:rPr lang="en-US" dirty="0" smtClean="0"/>
              <a:t>Remember, PPE is only protective if the right type is used at the correct time and in the correct manner. PPE is the last resort in working safely with most hazardous chemicals.</a:t>
            </a:r>
          </a:p>
          <a:p>
            <a:endParaRPr lang="en-US" dirty="0"/>
          </a:p>
        </p:txBody>
      </p:sp>
      <p:sp>
        <p:nvSpPr>
          <p:cNvPr id="4" name="Slide Number Placeholder 3"/>
          <p:cNvSpPr>
            <a:spLocks noGrp="1"/>
          </p:cNvSpPr>
          <p:nvPr>
            <p:ph type="sldNum" sz="quarter" idx="10"/>
          </p:nvPr>
        </p:nvSpPr>
        <p:spPr/>
        <p:txBody>
          <a:bodyPr/>
          <a:lstStyle/>
          <a:p>
            <a:fld id="{F2C9F991-E23D-404B-8DBF-0C71A9E4E482}" type="slidenum">
              <a:rPr lang="en-US" smtClean="0"/>
              <a:pPr/>
              <a:t>41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Health</a:t>
            </a:r>
            <a:r>
              <a:rPr lang="en-US" baseline="0" dirty="0" smtClean="0"/>
              <a:t> Hazard: a chemical with one or more of the following properties:</a:t>
            </a:r>
            <a:endParaRPr lang="en-US" dirty="0"/>
          </a:p>
        </p:txBody>
      </p:sp>
      <p:sp>
        <p:nvSpPr>
          <p:cNvPr id="4" name="Slide Number Placeholder 3"/>
          <p:cNvSpPr>
            <a:spLocks noGrp="1"/>
          </p:cNvSpPr>
          <p:nvPr>
            <p:ph type="sldNum" sz="quarter" idx="10"/>
          </p:nvPr>
        </p:nvSpPr>
        <p:spPr/>
        <p:txBody>
          <a:bodyPr/>
          <a:lstStyle/>
          <a:p>
            <a:fld id="{F2C9F991-E23D-404B-8DBF-0C71A9E4E482}" type="slidenum">
              <a:rPr lang="en-US" smtClean="0"/>
              <a:pPr/>
              <a:t>6</a:t>
            </a:fld>
            <a:endParaRPr lang="en-US" dirty="0"/>
          </a:p>
        </p:txBody>
      </p:sp>
    </p:spTree>
    <p:extLst>
      <p:ext uri="{BB962C8B-B14F-4D97-AF65-F5344CB8AC3E}">
        <p14:creationId xmlns:p14="http://schemas.microsoft.com/office/powerpoint/2010/main" val="43890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Formatted</a:t>
            </a:r>
            <a:r>
              <a:rPr lang="en-US" baseline="0" dirty="0" smtClean="0"/>
              <a:t> forms to provide assistance</a:t>
            </a:r>
            <a:endParaRPr lang="en-US" dirty="0"/>
          </a:p>
        </p:txBody>
      </p:sp>
      <p:sp>
        <p:nvSpPr>
          <p:cNvPr id="4" name="Slide Number Placeholder 3"/>
          <p:cNvSpPr>
            <a:spLocks noGrp="1"/>
          </p:cNvSpPr>
          <p:nvPr>
            <p:ph type="sldNum" sz="quarter" idx="10"/>
          </p:nvPr>
        </p:nvSpPr>
        <p:spPr/>
        <p:txBody>
          <a:bodyPr/>
          <a:lstStyle/>
          <a:p>
            <a:fld id="{F2C9F991-E23D-404B-8DBF-0C71A9E4E482}" type="slidenum">
              <a:rPr lang="en-US" smtClean="0"/>
              <a:pPr/>
              <a:t>9</a:t>
            </a:fld>
            <a:endParaRPr lang="en-US" dirty="0"/>
          </a:p>
        </p:txBody>
      </p:sp>
    </p:spTree>
    <p:extLst>
      <p:ext uri="{BB962C8B-B14F-4D97-AF65-F5344CB8AC3E}">
        <p14:creationId xmlns:p14="http://schemas.microsoft.com/office/powerpoint/2010/main" val="3612383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OHS is here to provide assistance.</a:t>
            </a:r>
            <a:r>
              <a:rPr lang="en-US" sz="1200" baseline="0" dirty="0" smtClean="0">
                <a:solidFill>
                  <a:schemeClr val="bg1"/>
                </a:solidFill>
              </a:rPr>
              <a:t>  If you have questions please let us know. </a:t>
            </a:r>
            <a:endParaRPr lang="en-US" sz="120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The University of Kentucky is committed to providing a safe and healthful environment for all persons associated with the institution. The university intends to be a role model for the Commonwealth in its environmental stewardship, health protection and safety standards and its compliance with all laws and regulations relating to the environment, health and safety. Management, faculty, staff, students, and visitors are asked to support these goals in all university activities and the University administration will provide the necessary resources to achieve these goals.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vast array of educational activities and research is conducted at the university, and hazardous chemicals are often an integral part of these vital functions. The cooperation of all parties involved is crucial to ensure the safety and integrity of workers, students, the community and the environment.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F2C9F991-E23D-404B-8DBF-0C71A9E4E482}"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Container labeling can be a very effective method to communicate the physical and health hazards of chemicals used in the workplace. The information on a container label will vary depending on the type of container, and its intended use. We'll discuss the various labeling requirements in this module.</a:t>
            </a:r>
            <a:endParaRPr lang="en-US" dirty="0"/>
          </a:p>
        </p:txBody>
      </p:sp>
      <p:sp>
        <p:nvSpPr>
          <p:cNvPr id="4" name="Slide Number Placeholder 3"/>
          <p:cNvSpPr>
            <a:spLocks noGrp="1"/>
          </p:cNvSpPr>
          <p:nvPr>
            <p:ph type="sldNum" sz="quarter" idx="10"/>
          </p:nvPr>
        </p:nvSpPr>
        <p:spPr/>
        <p:txBody>
          <a:bodyPr/>
          <a:lstStyle/>
          <a:p>
            <a:fld id="{F2C9F991-E23D-404B-8DBF-0C71A9E4E482}" type="slidenum">
              <a:rPr lang="en-US" smtClean="0"/>
              <a:pPr/>
              <a:t>16</a:t>
            </a:fld>
            <a:endParaRPr lang="en-US" dirty="0"/>
          </a:p>
        </p:txBody>
      </p:sp>
    </p:spTree>
    <p:extLst>
      <p:ext uri="{BB962C8B-B14F-4D97-AF65-F5344CB8AC3E}">
        <p14:creationId xmlns:p14="http://schemas.microsoft.com/office/powerpoint/2010/main" val="261824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we'll take a look at the labeling requirements for each of the four types of containers referred to in the HCS:</a:t>
            </a:r>
          </a:p>
          <a:p>
            <a:endParaRPr lang="en-US" dirty="0"/>
          </a:p>
        </p:txBody>
      </p:sp>
      <p:sp>
        <p:nvSpPr>
          <p:cNvPr id="4" name="Slide Number Placeholder 3"/>
          <p:cNvSpPr>
            <a:spLocks noGrp="1"/>
          </p:cNvSpPr>
          <p:nvPr>
            <p:ph type="sldNum" sz="quarter" idx="10"/>
          </p:nvPr>
        </p:nvSpPr>
        <p:spPr/>
        <p:txBody>
          <a:bodyPr/>
          <a:lstStyle/>
          <a:p>
            <a:fld id="{F2C9F991-E23D-404B-8DBF-0C71A9E4E482}" type="slidenum">
              <a:rPr lang="en-US" smtClean="0"/>
              <a:pPr/>
              <a:t>17</a:t>
            </a:fld>
            <a:endParaRPr lang="en-US" dirty="0"/>
          </a:p>
        </p:txBody>
      </p:sp>
    </p:spTree>
    <p:extLst>
      <p:ext uri="{BB962C8B-B14F-4D97-AF65-F5344CB8AC3E}">
        <p14:creationId xmlns:p14="http://schemas.microsoft.com/office/powerpoint/2010/main" val="3911231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Primary</a:t>
            </a:r>
            <a:r>
              <a:rPr lang="en-US" baseline="0" dirty="0" smtClean="0"/>
              <a:t> container are typical</a:t>
            </a:r>
            <a:endParaRPr lang="en-US" dirty="0"/>
          </a:p>
        </p:txBody>
      </p:sp>
      <p:sp>
        <p:nvSpPr>
          <p:cNvPr id="4" name="Slide Number Placeholder 3"/>
          <p:cNvSpPr>
            <a:spLocks noGrp="1"/>
          </p:cNvSpPr>
          <p:nvPr>
            <p:ph type="sldNum" sz="quarter" idx="10"/>
          </p:nvPr>
        </p:nvSpPr>
        <p:spPr/>
        <p:txBody>
          <a:bodyPr/>
          <a:lstStyle/>
          <a:p>
            <a:fld id="{F2C9F991-E23D-404B-8DBF-0C71A9E4E482}" type="slidenum">
              <a:rPr lang="en-US" smtClean="0"/>
              <a:pPr/>
              <a:t>18</a:t>
            </a:fld>
            <a:endParaRPr lang="en-US" dirty="0"/>
          </a:p>
        </p:txBody>
      </p:sp>
    </p:spTree>
    <p:extLst>
      <p:ext uri="{BB962C8B-B14F-4D97-AF65-F5344CB8AC3E}">
        <p14:creationId xmlns:p14="http://schemas.microsoft.com/office/powerpoint/2010/main" val="4169206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rPr>
              <a:t>The chemical manufacturer, importer, or distributor shall ensure that each container of hazardous chemicals leaving the workplace is labeled, tagged or marked.  Hazards not otherwise classified do not have to be addressed on the container.</a:t>
            </a:r>
            <a:endParaRPr lang="en-US" dirty="0"/>
          </a:p>
        </p:txBody>
      </p:sp>
      <p:sp>
        <p:nvSpPr>
          <p:cNvPr id="4" name="Slide Number Placeholder 3"/>
          <p:cNvSpPr>
            <a:spLocks noGrp="1"/>
          </p:cNvSpPr>
          <p:nvPr>
            <p:ph type="sldNum" sz="quarter" idx="10"/>
          </p:nvPr>
        </p:nvSpPr>
        <p:spPr/>
        <p:txBody>
          <a:bodyPr/>
          <a:lstStyle/>
          <a:p>
            <a:fld id="{F2C9F991-E23D-404B-8DBF-0C71A9E4E482}" type="slidenum">
              <a:rPr lang="en-US" smtClean="0"/>
              <a:pPr/>
              <a:t>19</a:t>
            </a:fld>
            <a:endParaRPr lang="en-US" dirty="0"/>
          </a:p>
        </p:txBody>
      </p:sp>
    </p:spTree>
    <p:extLst>
      <p:ext uri="{BB962C8B-B14F-4D97-AF65-F5344CB8AC3E}">
        <p14:creationId xmlns:p14="http://schemas.microsoft.com/office/powerpoint/2010/main" val="1646846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rPr>
              <a:t>The NFPA system uses a diamond-shaped diagram of symbols and numbers to indicate the degree of hazard associated with a particular chemical or material. These diamond shaped symbols are placed on containers of chemicals or materials to identify the degree of hazard associated with the chemical or material. </a:t>
            </a:r>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F2C9F991-E23D-404B-8DBF-0C71A9E4E482}" type="slidenum">
              <a:rPr lang="en-US" smtClean="0"/>
              <a:pPr/>
              <a:t>28</a:t>
            </a:fld>
            <a:endParaRPr lang="en-US" dirty="0"/>
          </a:p>
        </p:txBody>
      </p:sp>
    </p:spTree>
    <p:extLst>
      <p:ext uri="{BB962C8B-B14F-4D97-AF65-F5344CB8AC3E}">
        <p14:creationId xmlns:p14="http://schemas.microsoft.com/office/powerpoint/2010/main" val="3050613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2016-12-10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2016-12-10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2016-12-10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42EDB7C-18C8-4990-9AA2-76FDFBF7DED4}" type="slidenum">
              <a:rPr lang="en-US"/>
              <a:pPr>
                <a:defRPr/>
              </a:pPr>
              <a:t>‹#›</a:t>
            </a:fld>
            <a:endParaRPr lang="en-US"/>
          </a:p>
        </p:txBody>
      </p:sp>
    </p:spTree>
    <p:extLst>
      <p:ext uri="{BB962C8B-B14F-4D97-AF65-F5344CB8AC3E}">
        <p14:creationId xmlns:p14="http://schemas.microsoft.com/office/powerpoint/2010/main" val="269633506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2016-12-10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2016-12-10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2016-12-10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2016-12-10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2016-12-10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2016-12-10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2016-12-10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2016-12-10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2016-12-10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sha.gov/pls/oshaweb/owadisp.show_document?p_table=standards&amp;p_id=1009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ehs.uky.edu/docs/pdf/ohs_hcp.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ehs.uky.edu/ohs/accident.ph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ilpi.com/msds/index.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osha.gov/dsg/hazcom/hazcom-appendix-d.html"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ehs.uky.edu/docs/pdf/ohs_ppe_hazard_assessment_instructions_and_form.pdf"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hyperlink" Target="http://ehs.uky.edu/docs/pdf/ohs_ppe_hazard_assessment_instructions_and_form.pdf" TargetMode="Externa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ehs.uky.edu/ohs/respgate.php"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hyperlink" Target="http://ehs.uky.edu/docs/pdf/bio_spill_procedure_0001.pdf"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ehs.uky.edu/ehs/classes/eyewash/eyetrain.html" TargetMode="Externa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7.wmf"/><Relationship Id="rId5" Type="http://schemas.openxmlformats.org/officeDocument/2006/relationships/oleObject" Target="../embeddings/oleObject2.bin"/><Relationship Id="rId4" Type="http://schemas.openxmlformats.org/officeDocument/2006/relationships/image" Target="../media/image26.wmf"/><Relationship Id="rId9"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4.gif"/><Relationship Id="rId7" Type="http://schemas.openxmlformats.org/officeDocument/2006/relationships/image" Target="../media/image8.gif"/><Relationship Id="rId2" Type="http://schemas.openxmlformats.org/officeDocument/2006/relationships/image" Target="../media/image3.gif"/><Relationship Id="rId1" Type="http://schemas.openxmlformats.org/officeDocument/2006/relationships/slideLayout" Target="../slideLayouts/slideLayout4.xml"/><Relationship Id="rId6" Type="http://schemas.openxmlformats.org/officeDocument/2006/relationships/image" Target="../media/image7.gif"/><Relationship Id="rId5" Type="http://schemas.openxmlformats.org/officeDocument/2006/relationships/image" Target="../media/image6.gif"/><Relationship Id="rId10" Type="http://schemas.openxmlformats.org/officeDocument/2006/relationships/image" Target="../media/image11.gif"/><Relationship Id="rId4" Type="http://schemas.openxmlformats.org/officeDocument/2006/relationships/image" Target="../media/image5.gif"/><Relationship Id="rId9" Type="http://schemas.openxmlformats.org/officeDocument/2006/relationships/image" Target="../media/image10.gif"/></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7" Type="http://schemas.openxmlformats.org/officeDocument/2006/relationships/hyperlink" Target="http://www.osha.gov/dsg/hazcom/hazcom-appendix-a.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gif"/><Relationship Id="rId5" Type="http://schemas.openxmlformats.org/officeDocument/2006/relationships/image" Target="../media/image11.gif"/><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4.xml"/><Relationship Id="rId6" Type="http://schemas.openxmlformats.org/officeDocument/2006/relationships/hyperlink" Target="http://www.osha.gov/dsg/hazcom/hazcom-appendix-b.html" TargetMode="External"/><Relationship Id="rId5" Type="http://schemas.openxmlformats.org/officeDocument/2006/relationships/image" Target="../media/image9.gif"/><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772400" cy="1603375"/>
          </a:xfrm>
        </p:spPr>
        <p:txBody>
          <a:bodyPr>
            <a:normAutofit fontScale="90000"/>
          </a:bodyPr>
          <a:lstStyle/>
          <a:p>
            <a:r>
              <a:rPr lang="en-US" dirty="0" smtClean="0">
                <a:solidFill>
                  <a:srgbClr val="FFFF00"/>
                </a:solidFill>
              </a:rPr>
              <a:t>Hazard Communication</a:t>
            </a:r>
            <a:br>
              <a:rPr lang="en-US" dirty="0" smtClean="0">
                <a:solidFill>
                  <a:srgbClr val="FFFF00"/>
                </a:solidFill>
              </a:rPr>
            </a:br>
            <a:r>
              <a:rPr lang="en-US" dirty="0" smtClean="0">
                <a:solidFill>
                  <a:srgbClr val="FFFF00"/>
                </a:solidFill>
                <a:hlinkClick r:id="rId3"/>
              </a:rPr>
              <a:t>OSHA 29 CFR 1910.1200</a:t>
            </a:r>
            <a:r>
              <a:rPr lang="en-US" dirty="0" smtClean="0">
                <a:solidFill>
                  <a:srgbClr val="FFFF00"/>
                </a:solidFill>
              </a:rPr>
              <a:t/>
            </a:r>
            <a:br>
              <a:rPr lang="en-US" dirty="0" smtClean="0">
                <a:solidFill>
                  <a:srgbClr val="FFFF00"/>
                </a:solidFill>
              </a:rPr>
            </a:br>
            <a:r>
              <a:rPr lang="en-US" dirty="0" smtClean="0">
                <a:solidFill>
                  <a:srgbClr val="FFFF00"/>
                </a:solidFill>
              </a:rPr>
              <a:t>Globally Harmonized System (GHS) Update</a:t>
            </a:r>
            <a:endParaRPr lang="en-US" dirty="0">
              <a:solidFill>
                <a:srgbClr val="FFFF00"/>
              </a:solidFill>
            </a:endParaRPr>
          </a:p>
        </p:txBody>
      </p:sp>
      <p:sp>
        <p:nvSpPr>
          <p:cNvPr id="3" name="Subtitle 2"/>
          <p:cNvSpPr>
            <a:spLocks noGrp="1"/>
          </p:cNvSpPr>
          <p:nvPr>
            <p:ph type="subTitle" idx="1"/>
          </p:nvPr>
        </p:nvSpPr>
        <p:spPr>
          <a:xfrm>
            <a:off x="1447800" y="4495799"/>
            <a:ext cx="6324600" cy="1905001"/>
          </a:xfrm>
        </p:spPr>
        <p:txBody>
          <a:bodyPr>
            <a:normAutofit/>
          </a:bodyPr>
          <a:lstStyle/>
          <a:p>
            <a:pPr>
              <a:lnSpc>
                <a:spcPct val="80000"/>
              </a:lnSpc>
            </a:pPr>
            <a:r>
              <a:rPr lang="en-US" sz="2400" b="1" dirty="0" smtClean="0">
                <a:solidFill>
                  <a:schemeClr val="bg1"/>
                </a:solidFill>
              </a:rPr>
              <a:t>Training provided by</a:t>
            </a:r>
          </a:p>
          <a:p>
            <a:pPr>
              <a:lnSpc>
                <a:spcPct val="80000"/>
              </a:lnSpc>
            </a:pPr>
            <a:r>
              <a:rPr lang="en-US" sz="2400" b="1" dirty="0" smtClean="0">
                <a:solidFill>
                  <a:schemeClr val="bg1"/>
                </a:solidFill>
              </a:rPr>
              <a:t>University of Kentucky</a:t>
            </a:r>
          </a:p>
          <a:p>
            <a:pPr>
              <a:lnSpc>
                <a:spcPct val="80000"/>
              </a:lnSpc>
            </a:pPr>
            <a:r>
              <a:rPr lang="en-US" sz="2400" b="1" dirty="0" smtClean="0">
                <a:solidFill>
                  <a:schemeClr val="bg1"/>
                </a:solidFill>
              </a:rPr>
              <a:t>Occupational Health and Safety Department</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1" y="5638800"/>
            <a:ext cx="2667000" cy="1145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Written Hazard Communication Program </a:t>
            </a:r>
            <a:r>
              <a:rPr lang="en-US" sz="2400" dirty="0" smtClean="0">
                <a:solidFill>
                  <a:srgbClr val="FFFF00"/>
                </a:solidFill>
              </a:rPr>
              <a:t>(cont’d)</a:t>
            </a:r>
            <a:endParaRPr lang="en-US" dirty="0">
              <a:solidFill>
                <a:srgbClr val="FFFF00"/>
              </a:solidFill>
            </a:endParaRPr>
          </a:p>
        </p:txBody>
      </p:sp>
      <p:sp>
        <p:nvSpPr>
          <p:cNvPr id="3" name="Content Placeholder 2"/>
          <p:cNvSpPr>
            <a:spLocks noGrp="1"/>
          </p:cNvSpPr>
          <p:nvPr>
            <p:ph idx="1"/>
          </p:nvPr>
        </p:nvSpPr>
        <p:spPr/>
        <p:txBody>
          <a:bodyPr>
            <a:normAutofit/>
          </a:bodyPr>
          <a:lstStyle/>
          <a:p>
            <a:r>
              <a:rPr lang="en-US" sz="2400" dirty="0" smtClean="0">
                <a:solidFill>
                  <a:schemeClr val="bg1"/>
                </a:solidFill>
              </a:rPr>
              <a:t>A template to assist you in developing a written HCP has been established at the University of Kentucky and is available at </a:t>
            </a:r>
            <a:r>
              <a:rPr lang="en-US" sz="2400" dirty="0" smtClean="0">
                <a:solidFill>
                  <a:schemeClr val="bg1"/>
                </a:solidFill>
                <a:hlinkClick r:id="rId2"/>
              </a:rPr>
              <a:t>UK Hazard Communications Program</a:t>
            </a:r>
            <a:endParaRPr lang="en-US" sz="2400" dirty="0" smtClean="0">
              <a:solidFill>
                <a:schemeClr val="bg1"/>
              </a:solidFill>
            </a:endParaRPr>
          </a:p>
          <a:p>
            <a:pPr>
              <a:buNone/>
            </a:pPr>
            <a:endParaRPr lang="en-US" sz="2400" dirty="0" smtClean="0">
              <a:solidFill>
                <a:schemeClr val="bg1"/>
              </a:solidFill>
            </a:endParaRPr>
          </a:p>
          <a:p>
            <a:r>
              <a:rPr lang="en-US" sz="2400" dirty="0" smtClean="0">
                <a:solidFill>
                  <a:schemeClr val="bg1"/>
                </a:solidFill>
              </a:rPr>
              <a:t>Copies of the written HCP must be available in the work area for review by all employees.</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FFFF00"/>
                </a:solidFill>
              </a:rPr>
              <a:t>Responsibilities of Environmental Health and Safety Division </a:t>
            </a:r>
            <a:r>
              <a:rPr lang="en-US" sz="2800" dirty="0" smtClean="0">
                <a:solidFill>
                  <a:srgbClr val="FFFF00"/>
                </a:solidFill>
              </a:rPr>
              <a:t>(EHS)</a:t>
            </a:r>
            <a:endParaRPr lang="en-US" sz="2800" dirty="0">
              <a:solidFill>
                <a:srgbClr val="FFFF00"/>
              </a:solidFill>
            </a:endParaRPr>
          </a:p>
        </p:txBody>
      </p:sp>
      <p:sp>
        <p:nvSpPr>
          <p:cNvPr id="3" name="Content Placeholder 2"/>
          <p:cNvSpPr>
            <a:spLocks noGrp="1"/>
          </p:cNvSpPr>
          <p:nvPr>
            <p:ph idx="1"/>
          </p:nvPr>
        </p:nvSpPr>
        <p:spPr>
          <a:xfrm>
            <a:off x="533400" y="1447800"/>
            <a:ext cx="8229600" cy="4525963"/>
          </a:xfrm>
        </p:spPr>
        <p:txBody>
          <a:bodyPr>
            <a:normAutofit/>
          </a:bodyPr>
          <a:lstStyle/>
          <a:p>
            <a:pPr>
              <a:buNone/>
            </a:pPr>
            <a:r>
              <a:rPr lang="en-US" sz="2000" dirty="0" smtClean="0"/>
              <a:t>      </a:t>
            </a:r>
            <a:r>
              <a:rPr lang="en-US" sz="2000" dirty="0" smtClean="0">
                <a:solidFill>
                  <a:schemeClr val="bg1"/>
                </a:solidFill>
              </a:rPr>
              <a:t>EHS is responsible for developing, implementing and monitoring the HCP to include:</a:t>
            </a:r>
          </a:p>
          <a:p>
            <a:pPr>
              <a:buNone/>
            </a:pPr>
            <a:r>
              <a:rPr lang="en-US" sz="2000" dirty="0" smtClean="0">
                <a:solidFill>
                  <a:schemeClr val="bg1"/>
                </a:solidFill>
              </a:rPr>
              <a:t>      </a:t>
            </a:r>
          </a:p>
          <a:p>
            <a:pPr lvl="1">
              <a:spcAft>
                <a:spcPts val="1200"/>
              </a:spcAft>
            </a:pPr>
            <a:r>
              <a:rPr lang="en-US" sz="1600" dirty="0" smtClean="0">
                <a:solidFill>
                  <a:schemeClr val="bg1"/>
                </a:solidFill>
              </a:rPr>
              <a:t>Collaborating with faculty and staff to develop and implement a comprehensive, workplace - specific HCP</a:t>
            </a:r>
          </a:p>
          <a:p>
            <a:pPr lvl="1">
              <a:spcAft>
                <a:spcPts val="1200"/>
              </a:spcAft>
            </a:pPr>
            <a:r>
              <a:rPr lang="en-US" sz="1600" dirty="0" smtClean="0">
                <a:solidFill>
                  <a:schemeClr val="bg1"/>
                </a:solidFill>
              </a:rPr>
              <a:t>Providing general Hazard Communication training</a:t>
            </a:r>
          </a:p>
          <a:p>
            <a:pPr lvl="1">
              <a:spcAft>
                <a:spcPts val="1200"/>
              </a:spcAft>
            </a:pPr>
            <a:r>
              <a:rPr lang="en-US" sz="1600" dirty="0" smtClean="0">
                <a:solidFill>
                  <a:schemeClr val="bg1"/>
                </a:solidFill>
              </a:rPr>
              <a:t>Training departmental trainers about the potential hazards from chemicals and protective measures and work practices that may be used to reduce these hazards</a:t>
            </a:r>
            <a:endParaRPr lang="en-US" sz="1600" dirty="0">
              <a:solidFill>
                <a:schemeClr val="bg1"/>
              </a:solidFill>
            </a:endParaRPr>
          </a:p>
          <a:p>
            <a:pPr lvl="1">
              <a:spcAft>
                <a:spcPts val="1200"/>
              </a:spcAft>
            </a:pPr>
            <a:r>
              <a:rPr lang="en-US" sz="1600" dirty="0" smtClean="0">
                <a:solidFill>
                  <a:schemeClr val="bg1"/>
                </a:solidFill>
              </a:rPr>
              <a:t>Conducting job hazard analysis and exposure assessments</a:t>
            </a:r>
          </a:p>
          <a:p>
            <a:pPr lvl="1">
              <a:spcAft>
                <a:spcPts val="1200"/>
              </a:spcAft>
            </a:pPr>
            <a:r>
              <a:rPr lang="en-US" sz="1600" dirty="0" smtClean="0">
                <a:solidFill>
                  <a:schemeClr val="bg1"/>
                </a:solidFill>
              </a:rPr>
              <a:t>Providing technical assistance concerning Personal Protective Equipment (PPE)</a:t>
            </a:r>
          </a:p>
          <a:p>
            <a:pPr lvl="1">
              <a:spcAft>
                <a:spcPts val="1200"/>
              </a:spcAft>
            </a:pPr>
            <a:r>
              <a:rPr lang="en-US" sz="1600" dirty="0" smtClean="0">
                <a:solidFill>
                  <a:schemeClr val="bg1"/>
                </a:solidFill>
              </a:rPr>
              <a:t> Remaining current on rules and regulations concerning HCP requirements</a:t>
            </a:r>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Responsibilities of Employing Department </a:t>
            </a:r>
            <a:r>
              <a:rPr lang="en-US" sz="2400" dirty="0" smtClean="0">
                <a:solidFill>
                  <a:srgbClr val="FFFF00"/>
                </a:solidFill>
              </a:rPr>
              <a:t>(Deans, Directors, Heads of Academic and Administrative Units)</a:t>
            </a:r>
            <a:endParaRPr lang="en-US" sz="3600" dirty="0">
              <a:solidFill>
                <a:srgbClr val="FFFF00"/>
              </a:solidFill>
            </a:endParaRPr>
          </a:p>
        </p:txBody>
      </p:sp>
      <p:sp>
        <p:nvSpPr>
          <p:cNvPr id="3" name="Content Placeholder 2"/>
          <p:cNvSpPr>
            <a:spLocks noGrp="1"/>
          </p:cNvSpPr>
          <p:nvPr>
            <p:ph idx="1"/>
          </p:nvPr>
        </p:nvSpPr>
        <p:spPr/>
        <p:txBody>
          <a:bodyPr>
            <a:normAutofit/>
          </a:bodyPr>
          <a:lstStyle/>
          <a:p>
            <a:pPr>
              <a:buNone/>
            </a:pPr>
            <a:r>
              <a:rPr lang="en-US" sz="2400" dirty="0" smtClean="0">
                <a:solidFill>
                  <a:schemeClr val="bg1"/>
                </a:solidFill>
              </a:rPr>
              <a:t>     Responsible for the health and safety of their staff, students, and visitors.   Specific responsibilities include:</a:t>
            </a:r>
          </a:p>
          <a:p>
            <a:pPr lvl="1">
              <a:spcAft>
                <a:spcPts val="600"/>
              </a:spcAft>
            </a:pPr>
            <a:r>
              <a:rPr lang="en-US" sz="2000" dirty="0" smtClean="0">
                <a:solidFill>
                  <a:schemeClr val="bg1"/>
                </a:solidFill>
              </a:rPr>
              <a:t>Understanding and enforcing the provisions of the HCP</a:t>
            </a:r>
          </a:p>
          <a:p>
            <a:pPr lvl="1">
              <a:spcAft>
                <a:spcPts val="600"/>
              </a:spcAft>
            </a:pPr>
            <a:r>
              <a:rPr lang="en-US" sz="2000" dirty="0" smtClean="0">
                <a:solidFill>
                  <a:schemeClr val="bg1"/>
                </a:solidFill>
              </a:rPr>
              <a:t>Informing and training employees concerning chemical safety as required by the HCP</a:t>
            </a:r>
          </a:p>
          <a:p>
            <a:pPr lvl="1">
              <a:spcAft>
                <a:spcPts val="600"/>
              </a:spcAft>
            </a:pPr>
            <a:r>
              <a:rPr lang="en-US" sz="2000" dirty="0" smtClean="0">
                <a:solidFill>
                  <a:schemeClr val="bg1"/>
                </a:solidFill>
              </a:rPr>
              <a:t>Ensuring that training is conducted as soon as an employee is assigned to the work area, when a new hazardous chemical is introduced into the work area, and when a non-routine task presents a chemical hazard</a:t>
            </a:r>
          </a:p>
          <a:p>
            <a:pPr lvl="1">
              <a:spcAft>
                <a:spcPts val="600"/>
              </a:spcAft>
            </a:pPr>
            <a:r>
              <a:rPr lang="en-US" sz="2000" dirty="0" smtClean="0">
                <a:solidFill>
                  <a:schemeClr val="bg1"/>
                </a:solidFill>
              </a:rPr>
              <a:t>Maintaining a current inventory of hazardous chemicals in the workplace</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solidFill>
                  <a:srgbClr val="FFFF00"/>
                </a:solidFill>
              </a:rPr>
              <a:t>Responsibilities of Employing Department</a:t>
            </a:r>
            <a:r>
              <a:rPr lang="en-US" dirty="0" smtClean="0">
                <a:solidFill>
                  <a:srgbClr val="FFFF00"/>
                </a:solidFill>
              </a:rPr>
              <a:t> </a:t>
            </a:r>
            <a:r>
              <a:rPr lang="en-US" sz="2400" dirty="0" smtClean="0">
                <a:solidFill>
                  <a:srgbClr val="FFFF00"/>
                </a:solidFill>
              </a:rPr>
              <a:t>(cont’d)</a:t>
            </a:r>
            <a:endParaRPr lang="en-US" dirty="0">
              <a:solidFill>
                <a:srgbClr val="FFFF00"/>
              </a:solidFill>
            </a:endParaRPr>
          </a:p>
        </p:txBody>
      </p:sp>
      <p:sp>
        <p:nvSpPr>
          <p:cNvPr id="3" name="Content Placeholder 2"/>
          <p:cNvSpPr>
            <a:spLocks noGrp="1"/>
          </p:cNvSpPr>
          <p:nvPr>
            <p:ph idx="1"/>
          </p:nvPr>
        </p:nvSpPr>
        <p:spPr/>
        <p:txBody>
          <a:bodyPr>
            <a:normAutofit/>
          </a:bodyPr>
          <a:lstStyle/>
          <a:p>
            <a:pPr lvl="1"/>
            <a:r>
              <a:rPr lang="en-US" sz="2000" dirty="0" smtClean="0">
                <a:solidFill>
                  <a:schemeClr val="bg1"/>
                </a:solidFill>
              </a:rPr>
              <a:t>Ensuring labels are provided for all hazardous chemicals as required by the HCP</a:t>
            </a:r>
          </a:p>
          <a:p>
            <a:pPr lvl="1"/>
            <a:r>
              <a:rPr lang="en-US" sz="2000" dirty="0" smtClean="0">
                <a:solidFill>
                  <a:schemeClr val="bg1"/>
                </a:solidFill>
              </a:rPr>
              <a:t>Making SDS's immediately available for all chemicals in inventory</a:t>
            </a:r>
          </a:p>
          <a:p>
            <a:pPr lvl="1"/>
            <a:r>
              <a:rPr lang="en-US" sz="2000" dirty="0" smtClean="0">
                <a:solidFill>
                  <a:schemeClr val="bg1"/>
                </a:solidFill>
              </a:rPr>
              <a:t>Ensuring the availability and enforcing the use of the proper required PPE</a:t>
            </a:r>
          </a:p>
          <a:p>
            <a:pPr lvl="1"/>
            <a:r>
              <a:rPr lang="en-US" sz="2000" dirty="0" smtClean="0">
                <a:solidFill>
                  <a:schemeClr val="bg1"/>
                </a:solidFill>
              </a:rPr>
              <a:t>Maintaining dated training records for those employees supervised</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FFFF00"/>
                </a:solidFill>
              </a:rPr>
              <a:t>Responsibilities of employee, student, and visitors</a:t>
            </a:r>
            <a:endParaRPr lang="en-US" sz="3600" dirty="0">
              <a:solidFill>
                <a:srgbClr val="FFFF00"/>
              </a:solidFill>
            </a:endParaRPr>
          </a:p>
        </p:txBody>
      </p:sp>
      <p:sp>
        <p:nvSpPr>
          <p:cNvPr id="3" name="Content Placeholder 2"/>
          <p:cNvSpPr>
            <a:spLocks noGrp="1"/>
          </p:cNvSpPr>
          <p:nvPr>
            <p:ph idx="1"/>
          </p:nvPr>
        </p:nvSpPr>
        <p:spPr/>
        <p:txBody>
          <a:bodyPr>
            <a:normAutofit/>
          </a:bodyPr>
          <a:lstStyle/>
          <a:p>
            <a:r>
              <a:rPr lang="en-US" sz="2400" dirty="0" smtClean="0">
                <a:solidFill>
                  <a:schemeClr val="bg1"/>
                </a:solidFill>
              </a:rPr>
              <a:t>Attending training provided by the supervisor and EHS</a:t>
            </a:r>
          </a:p>
          <a:p>
            <a:r>
              <a:rPr lang="en-US" sz="2400" dirty="0" smtClean="0">
                <a:solidFill>
                  <a:schemeClr val="bg1"/>
                </a:solidFill>
              </a:rPr>
              <a:t>Following all health and safety rules and regulations related to the workplace activities</a:t>
            </a:r>
          </a:p>
          <a:p>
            <a:r>
              <a:rPr lang="en-US" sz="2400" dirty="0" smtClean="0">
                <a:solidFill>
                  <a:schemeClr val="bg1"/>
                </a:solidFill>
              </a:rPr>
              <a:t>Properly wearing and utilizing required  PPE</a:t>
            </a:r>
          </a:p>
          <a:p>
            <a:r>
              <a:rPr lang="en-US" sz="2400" dirty="0" smtClean="0">
                <a:solidFill>
                  <a:schemeClr val="bg1"/>
                </a:solidFill>
              </a:rPr>
              <a:t>Reporting any unsafe conditions or activities to the supervisor immediately</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Responsibilities of employee, student, visitor </a:t>
            </a:r>
            <a:r>
              <a:rPr lang="en-US" sz="2400" dirty="0" smtClean="0">
                <a:solidFill>
                  <a:srgbClr val="FFFF00"/>
                </a:solidFill>
              </a:rPr>
              <a:t>(cont’d)</a:t>
            </a:r>
            <a:endParaRPr lang="en-US" dirty="0">
              <a:solidFill>
                <a:srgbClr val="FFFF00"/>
              </a:solidFill>
            </a:endParaRPr>
          </a:p>
        </p:txBody>
      </p:sp>
      <p:sp>
        <p:nvSpPr>
          <p:cNvPr id="3" name="Content Placeholder 2"/>
          <p:cNvSpPr>
            <a:spLocks noGrp="1"/>
          </p:cNvSpPr>
          <p:nvPr>
            <p:ph idx="1"/>
          </p:nvPr>
        </p:nvSpPr>
        <p:spPr/>
        <p:txBody>
          <a:bodyPr>
            <a:normAutofit/>
          </a:bodyPr>
          <a:lstStyle/>
          <a:p>
            <a:r>
              <a:rPr lang="en-US" sz="2400" dirty="0" smtClean="0">
                <a:solidFill>
                  <a:schemeClr val="bg1"/>
                </a:solidFill>
              </a:rPr>
              <a:t>Requesting information or training when unsure how to use equipment or do a task</a:t>
            </a:r>
          </a:p>
          <a:p>
            <a:r>
              <a:rPr lang="en-US" sz="2400" dirty="0" smtClean="0">
                <a:solidFill>
                  <a:schemeClr val="bg1"/>
                </a:solidFill>
              </a:rPr>
              <a:t>Reporting any job related injury or illness to the supervisor and seeking treatment immediately                                </a:t>
            </a:r>
            <a:r>
              <a:rPr lang="en-US" sz="2400" dirty="0" smtClean="0">
                <a:solidFill>
                  <a:schemeClr val="bg1"/>
                </a:solidFill>
                <a:hlinkClick r:id="rId2"/>
              </a:rPr>
              <a:t>Reporting Your Accident</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FFFF00"/>
                </a:solidFill>
              </a:rPr>
              <a:t>Container Type and Required Labeling</a:t>
            </a:r>
          </a:p>
        </p:txBody>
      </p:sp>
      <p:sp>
        <p:nvSpPr>
          <p:cNvPr id="4" name="Content Placeholder 3"/>
          <p:cNvSpPr>
            <a:spLocks noGrp="1"/>
          </p:cNvSpPr>
          <p:nvPr>
            <p:ph type="subTitle" idx="1"/>
          </p:nvPr>
        </p:nvSpPr>
        <p:spPr/>
        <p:txBody>
          <a:bodyPr>
            <a:normAutofit/>
          </a:bodyPr>
          <a:lstStyle/>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Four Types of Containers</a:t>
            </a:r>
            <a:endParaRPr lang="en-US" dirty="0">
              <a:solidFill>
                <a:srgbClr val="FFFF00"/>
              </a:solidFill>
            </a:endParaRPr>
          </a:p>
        </p:txBody>
      </p:sp>
      <p:sp>
        <p:nvSpPr>
          <p:cNvPr id="3" name="Content Placeholder 2"/>
          <p:cNvSpPr>
            <a:spLocks noGrp="1"/>
          </p:cNvSpPr>
          <p:nvPr>
            <p:ph idx="1"/>
          </p:nvPr>
        </p:nvSpPr>
        <p:spPr>
          <a:xfrm>
            <a:off x="533400" y="1143000"/>
            <a:ext cx="8229600" cy="4525963"/>
          </a:xfrm>
        </p:spPr>
        <p:txBody>
          <a:bodyPr/>
          <a:lstStyle/>
          <a:p>
            <a:pPr>
              <a:buNone/>
            </a:pPr>
            <a:r>
              <a:rPr lang="en-US" sz="2400" dirty="0" smtClean="0">
                <a:solidFill>
                  <a:schemeClr val="bg1"/>
                </a:solidFill>
              </a:rPr>
              <a:t>     </a:t>
            </a:r>
          </a:p>
          <a:p>
            <a:r>
              <a:rPr lang="en-US" sz="2400" dirty="0" smtClean="0">
                <a:solidFill>
                  <a:schemeClr val="bg1"/>
                </a:solidFill>
              </a:rPr>
              <a:t>Primary containers</a:t>
            </a:r>
          </a:p>
          <a:p>
            <a:r>
              <a:rPr lang="en-US" sz="2400" dirty="0" smtClean="0">
                <a:solidFill>
                  <a:schemeClr val="bg1"/>
                </a:solidFill>
              </a:rPr>
              <a:t>Secondary containers</a:t>
            </a:r>
          </a:p>
          <a:p>
            <a:r>
              <a:rPr lang="en-US" sz="2400" dirty="0" smtClean="0">
                <a:solidFill>
                  <a:schemeClr val="bg1"/>
                </a:solidFill>
              </a:rPr>
              <a:t>Stationary containers</a:t>
            </a:r>
          </a:p>
          <a:p>
            <a:r>
              <a:rPr lang="en-US" sz="2400" dirty="0" smtClean="0">
                <a:solidFill>
                  <a:schemeClr val="bg1"/>
                </a:solidFill>
              </a:rPr>
              <a:t>Portable containers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Primary Container</a:t>
            </a:r>
            <a:endParaRPr lang="en-US" dirty="0">
              <a:solidFill>
                <a:srgbClr val="FFFF00"/>
              </a:solidFill>
            </a:endParaRPr>
          </a:p>
        </p:txBody>
      </p:sp>
      <p:sp>
        <p:nvSpPr>
          <p:cNvPr id="3" name="Content Placeholder 2"/>
          <p:cNvSpPr>
            <a:spLocks noGrp="1"/>
          </p:cNvSpPr>
          <p:nvPr>
            <p:ph idx="1"/>
          </p:nvPr>
        </p:nvSpPr>
        <p:spPr/>
        <p:txBody>
          <a:bodyPr/>
          <a:lstStyle/>
          <a:p>
            <a:r>
              <a:rPr lang="en-US" dirty="0" smtClean="0">
                <a:solidFill>
                  <a:schemeClr val="bg1"/>
                </a:solidFill>
              </a:rPr>
              <a:t>Incoming container typically shipped from the manufacturer</a:t>
            </a:r>
          </a:p>
          <a:p>
            <a:r>
              <a:rPr lang="en-US" dirty="0" smtClean="0">
                <a:solidFill>
                  <a:schemeClr val="bg1"/>
                </a:solidFill>
              </a:rPr>
              <a:t>Examples include</a:t>
            </a:r>
          </a:p>
          <a:p>
            <a:pPr lvl="1"/>
            <a:r>
              <a:rPr lang="en-US" dirty="0" smtClean="0">
                <a:solidFill>
                  <a:schemeClr val="bg1"/>
                </a:solidFill>
              </a:rPr>
              <a:t>Drums, Crates, Large Bags, etc…</a:t>
            </a:r>
          </a:p>
          <a:p>
            <a:endParaRPr lang="en-US" dirty="0"/>
          </a:p>
        </p:txBody>
      </p:sp>
      <p:pic>
        <p:nvPicPr>
          <p:cNvPr id="2050" name="Picture 2" descr="C:\Users\djboca2\AppData\Local\Microsoft\Windows\Temporary Internet Files\Content.IE5\XZOOCUIP\MP90034169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6744" y="4654601"/>
            <a:ext cx="1304544"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djboca2\AppData\Local\Microsoft\Windows\Temporary Internet Files\Content.IE5\XZOOCUIP\MC900056505[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5105400"/>
            <a:ext cx="1798625" cy="137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154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Primary Container Labeling</a:t>
            </a:r>
            <a:endParaRPr lang="en-US" dirty="0">
              <a:solidFill>
                <a:srgbClr val="FFFF00"/>
              </a:solidFill>
            </a:endParaRPr>
          </a:p>
        </p:txBody>
      </p:sp>
      <p:sp>
        <p:nvSpPr>
          <p:cNvPr id="3" name="Content Placeholder 2"/>
          <p:cNvSpPr>
            <a:spLocks noGrp="1"/>
          </p:cNvSpPr>
          <p:nvPr>
            <p:ph idx="1"/>
          </p:nvPr>
        </p:nvSpPr>
        <p:spPr/>
        <p:txBody>
          <a:bodyPr>
            <a:normAutofit/>
          </a:bodyPr>
          <a:lstStyle/>
          <a:p>
            <a:pPr>
              <a:buNone/>
            </a:pPr>
            <a:r>
              <a:rPr lang="en-US" sz="2000" dirty="0" smtClean="0">
                <a:solidFill>
                  <a:schemeClr val="bg1"/>
                </a:solidFill>
              </a:rPr>
              <a:t>The chemical </a:t>
            </a:r>
            <a:r>
              <a:rPr lang="en-US" sz="2000" dirty="0">
                <a:solidFill>
                  <a:schemeClr val="bg1"/>
                </a:solidFill>
              </a:rPr>
              <a:t>manufacturer or importer is required to label, tag or mark the following information </a:t>
            </a:r>
            <a:r>
              <a:rPr lang="en-US" sz="2000" dirty="0" smtClean="0">
                <a:solidFill>
                  <a:schemeClr val="bg1"/>
                </a:solidFill>
              </a:rPr>
              <a:t> for hazardous chemicals leaving their facility:</a:t>
            </a:r>
            <a:endParaRPr lang="en-US" sz="2000" dirty="0">
              <a:solidFill>
                <a:schemeClr val="bg1"/>
              </a:solidFill>
            </a:endParaRPr>
          </a:p>
          <a:p>
            <a:pPr lvl="1"/>
            <a:r>
              <a:rPr lang="en-US" sz="1600" dirty="0" smtClean="0">
                <a:solidFill>
                  <a:schemeClr val="bg1"/>
                </a:solidFill>
              </a:rPr>
              <a:t>Product </a:t>
            </a:r>
            <a:r>
              <a:rPr lang="en-US" sz="1600" dirty="0">
                <a:solidFill>
                  <a:schemeClr val="bg1"/>
                </a:solidFill>
              </a:rPr>
              <a:t>identifier</a:t>
            </a:r>
            <a:r>
              <a:rPr lang="en-US" sz="1600" dirty="0" smtClean="0">
                <a:solidFill>
                  <a:schemeClr val="bg1"/>
                </a:solidFill>
              </a:rPr>
              <a:t>;</a:t>
            </a:r>
          </a:p>
          <a:p>
            <a:pPr lvl="1"/>
            <a:r>
              <a:rPr lang="en-US" sz="1600" dirty="0" smtClean="0">
                <a:solidFill>
                  <a:schemeClr val="bg1"/>
                </a:solidFill>
              </a:rPr>
              <a:t>Signal word;</a:t>
            </a:r>
          </a:p>
          <a:p>
            <a:pPr lvl="1"/>
            <a:r>
              <a:rPr lang="en-US" sz="1600" dirty="0" smtClean="0">
                <a:solidFill>
                  <a:schemeClr val="bg1"/>
                </a:solidFill>
              </a:rPr>
              <a:t>Hazard </a:t>
            </a:r>
            <a:r>
              <a:rPr lang="en-US" sz="1600" dirty="0">
                <a:solidFill>
                  <a:schemeClr val="bg1"/>
                </a:solidFill>
              </a:rPr>
              <a:t>statement(s); </a:t>
            </a:r>
            <a:endParaRPr lang="en-US" sz="1600" dirty="0" smtClean="0">
              <a:solidFill>
                <a:schemeClr val="bg1"/>
              </a:solidFill>
            </a:endParaRPr>
          </a:p>
          <a:p>
            <a:pPr lvl="1"/>
            <a:r>
              <a:rPr lang="en-US" sz="1600" dirty="0" smtClean="0">
                <a:solidFill>
                  <a:schemeClr val="bg1"/>
                </a:solidFill>
              </a:rPr>
              <a:t>Pictogram(s);</a:t>
            </a:r>
          </a:p>
          <a:p>
            <a:pPr lvl="1"/>
            <a:r>
              <a:rPr lang="en-US" sz="1600" dirty="0" smtClean="0">
                <a:solidFill>
                  <a:schemeClr val="bg1"/>
                </a:solidFill>
              </a:rPr>
              <a:t>Precautionary </a:t>
            </a:r>
            <a:r>
              <a:rPr lang="en-US" sz="1600" dirty="0">
                <a:solidFill>
                  <a:schemeClr val="bg1"/>
                </a:solidFill>
              </a:rPr>
              <a:t>statement(s); and</a:t>
            </a:r>
            <a:r>
              <a:rPr lang="en-US" sz="1600" dirty="0" smtClean="0">
                <a:solidFill>
                  <a:schemeClr val="bg1"/>
                </a:solidFill>
              </a:rPr>
              <a:t>,</a:t>
            </a:r>
          </a:p>
          <a:p>
            <a:pPr lvl="1"/>
            <a:r>
              <a:rPr lang="en-US" sz="1600" dirty="0">
                <a:solidFill>
                  <a:schemeClr val="bg1"/>
                </a:solidFill>
              </a:rPr>
              <a:t>Name, address, and telephone number of the chemical manufacturer, importer, or other responsible party.</a:t>
            </a:r>
          </a:p>
          <a:p>
            <a:pPr>
              <a:buNone/>
            </a:pP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1417638"/>
          </a:xfrm>
        </p:spPr>
        <p:txBody>
          <a:bodyPr>
            <a:normAutofit/>
          </a:bodyPr>
          <a:lstStyle/>
          <a:p>
            <a:r>
              <a:rPr lang="en-US" sz="3600" dirty="0" smtClean="0">
                <a:solidFill>
                  <a:srgbClr val="FFFF00"/>
                </a:solidFill>
              </a:rPr>
              <a:t>GHS updates to </a:t>
            </a:r>
            <a:r>
              <a:rPr lang="en-US" sz="3600" dirty="0">
                <a:solidFill>
                  <a:srgbClr val="FFFF00"/>
                </a:solidFill>
              </a:rPr>
              <a:t>the Hazard Communication </a:t>
            </a:r>
            <a:r>
              <a:rPr lang="en-US" sz="3600" dirty="0" smtClean="0">
                <a:solidFill>
                  <a:srgbClr val="FFFF00"/>
                </a:solidFill>
              </a:rPr>
              <a:t>Standard</a:t>
            </a:r>
            <a:endParaRPr lang="en-US" dirty="0"/>
          </a:p>
        </p:txBody>
      </p:sp>
      <p:sp>
        <p:nvSpPr>
          <p:cNvPr id="3" name="Content Placeholder 2"/>
          <p:cNvSpPr>
            <a:spLocks noGrp="1"/>
          </p:cNvSpPr>
          <p:nvPr>
            <p:ph idx="1"/>
          </p:nvPr>
        </p:nvSpPr>
        <p:spPr>
          <a:xfrm>
            <a:off x="457200" y="1600201"/>
            <a:ext cx="8229600" cy="3962400"/>
          </a:xfrm>
        </p:spPr>
        <p:txBody>
          <a:bodyPr>
            <a:normAutofit fontScale="85000" lnSpcReduction="20000"/>
          </a:bodyPr>
          <a:lstStyle/>
          <a:p>
            <a:r>
              <a:rPr lang="en-US" b="1" dirty="0" smtClean="0">
                <a:solidFill>
                  <a:schemeClr val="bg1"/>
                </a:solidFill>
              </a:rPr>
              <a:t>Hazard </a:t>
            </a:r>
            <a:r>
              <a:rPr lang="en-US" b="1" dirty="0">
                <a:solidFill>
                  <a:schemeClr val="bg1"/>
                </a:solidFill>
              </a:rPr>
              <a:t>classification:</a:t>
            </a:r>
            <a:r>
              <a:rPr lang="en-US" dirty="0">
                <a:solidFill>
                  <a:schemeClr val="bg1"/>
                </a:solidFill>
              </a:rPr>
              <a:t> </a:t>
            </a:r>
            <a:r>
              <a:rPr lang="en-US" dirty="0" smtClean="0">
                <a:solidFill>
                  <a:schemeClr val="bg1"/>
                </a:solidFill>
              </a:rPr>
              <a:t> </a:t>
            </a:r>
          </a:p>
          <a:p>
            <a:pPr lvl="1"/>
            <a:r>
              <a:rPr lang="en-US" dirty="0" smtClean="0">
                <a:solidFill>
                  <a:schemeClr val="bg1"/>
                </a:solidFill>
              </a:rPr>
              <a:t>Provides </a:t>
            </a:r>
            <a:r>
              <a:rPr lang="en-US" dirty="0">
                <a:solidFill>
                  <a:schemeClr val="bg1"/>
                </a:solidFill>
              </a:rPr>
              <a:t>specific criteria to address health and physical hazards as well as classification of chemical mixtures. </a:t>
            </a:r>
          </a:p>
          <a:p>
            <a:r>
              <a:rPr lang="en-US" b="1" dirty="0">
                <a:solidFill>
                  <a:schemeClr val="bg1"/>
                </a:solidFill>
              </a:rPr>
              <a:t>Labels:</a:t>
            </a:r>
            <a:r>
              <a:rPr lang="en-US" dirty="0">
                <a:solidFill>
                  <a:schemeClr val="bg1"/>
                </a:solidFill>
              </a:rPr>
              <a:t> </a:t>
            </a:r>
            <a:endParaRPr lang="en-US" dirty="0" smtClean="0">
              <a:solidFill>
                <a:schemeClr val="bg1"/>
              </a:solidFill>
            </a:endParaRPr>
          </a:p>
          <a:p>
            <a:pPr lvl="1"/>
            <a:r>
              <a:rPr lang="en-US" dirty="0" smtClean="0">
                <a:solidFill>
                  <a:schemeClr val="bg1"/>
                </a:solidFill>
              </a:rPr>
              <a:t>Provide </a:t>
            </a:r>
            <a:r>
              <a:rPr lang="en-US" dirty="0">
                <a:solidFill>
                  <a:schemeClr val="bg1"/>
                </a:solidFill>
              </a:rPr>
              <a:t>a label that includes a signal word, pictogram, hazard </a:t>
            </a:r>
            <a:r>
              <a:rPr lang="en-US" dirty="0" smtClean="0">
                <a:solidFill>
                  <a:schemeClr val="bg1"/>
                </a:solidFill>
              </a:rPr>
              <a:t>statement. </a:t>
            </a:r>
            <a:endParaRPr lang="en-US" dirty="0">
              <a:solidFill>
                <a:schemeClr val="bg1"/>
              </a:solidFill>
            </a:endParaRPr>
          </a:p>
          <a:p>
            <a:r>
              <a:rPr lang="en-US" b="1" dirty="0">
                <a:solidFill>
                  <a:schemeClr val="bg1"/>
                </a:solidFill>
              </a:rPr>
              <a:t>Safety Data Sheets:</a:t>
            </a:r>
            <a:r>
              <a:rPr lang="en-US" dirty="0">
                <a:solidFill>
                  <a:schemeClr val="bg1"/>
                </a:solidFill>
              </a:rPr>
              <a:t> </a:t>
            </a:r>
            <a:endParaRPr lang="en-US" dirty="0" smtClean="0">
              <a:solidFill>
                <a:schemeClr val="bg1"/>
              </a:solidFill>
            </a:endParaRPr>
          </a:p>
          <a:p>
            <a:pPr lvl="1"/>
            <a:r>
              <a:rPr lang="en-US" dirty="0" smtClean="0">
                <a:solidFill>
                  <a:schemeClr val="bg1"/>
                </a:solidFill>
              </a:rPr>
              <a:t>The </a:t>
            </a:r>
            <a:r>
              <a:rPr lang="en-US" dirty="0">
                <a:solidFill>
                  <a:schemeClr val="bg1"/>
                </a:solidFill>
              </a:rPr>
              <a:t>new format requires 16 specific </a:t>
            </a:r>
            <a:r>
              <a:rPr lang="en-US" dirty="0" smtClean="0">
                <a:solidFill>
                  <a:schemeClr val="bg1"/>
                </a:solidFill>
              </a:rPr>
              <a:t>sections. </a:t>
            </a:r>
            <a:endParaRPr lang="en-US" dirty="0">
              <a:solidFill>
                <a:schemeClr val="bg1"/>
              </a:solidFill>
            </a:endParaRPr>
          </a:p>
          <a:p>
            <a:r>
              <a:rPr lang="en-US" b="1" dirty="0">
                <a:solidFill>
                  <a:schemeClr val="bg1"/>
                </a:solidFill>
              </a:rPr>
              <a:t>Information and training:</a:t>
            </a:r>
            <a:r>
              <a:rPr lang="en-US" dirty="0">
                <a:solidFill>
                  <a:schemeClr val="bg1"/>
                </a:solidFill>
              </a:rPr>
              <a:t> </a:t>
            </a:r>
            <a:endParaRPr lang="en-US" dirty="0" smtClean="0">
              <a:solidFill>
                <a:schemeClr val="bg1"/>
              </a:solidFill>
            </a:endParaRPr>
          </a:p>
          <a:p>
            <a:pPr lvl="1"/>
            <a:r>
              <a:rPr lang="en-US" dirty="0" smtClean="0">
                <a:solidFill>
                  <a:schemeClr val="bg1"/>
                </a:solidFill>
              </a:rPr>
              <a:t>Covered employees must be </a:t>
            </a:r>
            <a:r>
              <a:rPr lang="en-US" dirty="0" smtClean="0">
                <a:solidFill>
                  <a:schemeClr val="bg1"/>
                </a:solidFill>
              </a:rPr>
              <a:t>trained. </a:t>
            </a:r>
            <a:endParaRPr lang="en-US" dirty="0">
              <a:solidFill>
                <a:schemeClr val="bg1"/>
              </a:solidFill>
            </a:endParaRPr>
          </a:p>
          <a:p>
            <a:endParaRPr lang="en-US" dirty="0"/>
          </a:p>
        </p:txBody>
      </p:sp>
    </p:spTree>
    <p:extLst>
      <p:ext uri="{BB962C8B-B14F-4D97-AF65-F5344CB8AC3E}">
        <p14:creationId xmlns:p14="http://schemas.microsoft.com/office/powerpoint/2010/main" val="3051115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Primary Container Labeling </a:t>
            </a:r>
            <a:r>
              <a:rPr lang="en-US" sz="2400" dirty="0">
                <a:solidFill>
                  <a:srgbClr val="FFFF00"/>
                </a:solidFill>
              </a:rPr>
              <a:t>(cont’d)</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bg1"/>
                </a:solidFill>
              </a:rPr>
              <a:t>Signal Word</a:t>
            </a:r>
          </a:p>
          <a:p>
            <a:pPr lvl="1"/>
            <a:r>
              <a:rPr lang="en-US" sz="2000" dirty="0" smtClean="0">
                <a:solidFill>
                  <a:schemeClr val="bg1"/>
                </a:solidFill>
              </a:rPr>
              <a:t>Indicates </a:t>
            </a:r>
            <a:r>
              <a:rPr lang="en-US" sz="2000" dirty="0">
                <a:solidFill>
                  <a:schemeClr val="bg1"/>
                </a:solidFill>
              </a:rPr>
              <a:t>the relative level of severity of </a:t>
            </a:r>
            <a:r>
              <a:rPr lang="en-US" sz="2000" dirty="0" smtClean="0">
                <a:solidFill>
                  <a:schemeClr val="bg1"/>
                </a:solidFill>
              </a:rPr>
              <a:t>hazard.</a:t>
            </a:r>
            <a:r>
              <a:rPr lang="en-US" sz="2000" dirty="0">
                <a:solidFill>
                  <a:schemeClr val="bg1"/>
                </a:solidFill>
              </a:rPr>
              <a:t>  </a:t>
            </a:r>
            <a:endParaRPr lang="en-US" sz="2000" dirty="0" smtClean="0">
              <a:solidFill>
                <a:schemeClr val="bg1"/>
              </a:solidFill>
            </a:endParaRPr>
          </a:p>
          <a:p>
            <a:pPr lvl="2"/>
            <a:r>
              <a:rPr lang="en-US" sz="1600" dirty="0" smtClean="0">
                <a:solidFill>
                  <a:schemeClr val="bg1"/>
                </a:solidFill>
              </a:rPr>
              <a:t>Danger = Severe hazards</a:t>
            </a:r>
          </a:p>
          <a:p>
            <a:pPr lvl="2"/>
            <a:r>
              <a:rPr lang="en-US" sz="1600" dirty="0" smtClean="0">
                <a:solidFill>
                  <a:schemeClr val="bg1"/>
                </a:solidFill>
              </a:rPr>
              <a:t>Warning = Less severe hazards</a:t>
            </a:r>
          </a:p>
        </p:txBody>
      </p:sp>
    </p:spTree>
    <p:extLst>
      <p:ext uri="{BB962C8B-B14F-4D97-AF65-F5344CB8AC3E}">
        <p14:creationId xmlns:p14="http://schemas.microsoft.com/office/powerpoint/2010/main" val="2881650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Primary Container Labeling </a:t>
            </a:r>
            <a:r>
              <a:rPr lang="en-US" sz="2400" dirty="0">
                <a:solidFill>
                  <a:srgbClr val="FFFF00"/>
                </a:solidFill>
              </a:rPr>
              <a:t>(cont’d)</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bg1"/>
                </a:solidFill>
              </a:rPr>
              <a:t>Hazard Statement</a:t>
            </a:r>
          </a:p>
          <a:p>
            <a:pPr lvl="1"/>
            <a:r>
              <a:rPr lang="en-US" sz="2000" dirty="0" smtClean="0">
                <a:solidFill>
                  <a:schemeClr val="bg1"/>
                </a:solidFill>
              </a:rPr>
              <a:t>A </a:t>
            </a:r>
            <a:r>
              <a:rPr lang="en-US" sz="2000" dirty="0">
                <a:solidFill>
                  <a:schemeClr val="bg1"/>
                </a:solidFill>
              </a:rPr>
              <a:t>statement assigned to a hazard class and category that describes the nature of the hazard(s) of a chemical, including, where appropriate, the degree </a:t>
            </a:r>
            <a:r>
              <a:rPr lang="en-US" sz="2000" dirty="0" smtClean="0">
                <a:solidFill>
                  <a:schemeClr val="bg1"/>
                </a:solidFill>
              </a:rPr>
              <a:t>of hazard.</a:t>
            </a:r>
            <a:endParaRPr lang="en-US" sz="2000" dirty="0">
              <a:solidFill>
                <a:schemeClr val="bg1"/>
              </a:solidFill>
            </a:endParaRPr>
          </a:p>
        </p:txBody>
      </p:sp>
    </p:spTree>
    <p:extLst>
      <p:ext uri="{BB962C8B-B14F-4D97-AF65-F5344CB8AC3E}">
        <p14:creationId xmlns:p14="http://schemas.microsoft.com/office/powerpoint/2010/main" val="2606410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Primary Container Labeling </a:t>
            </a:r>
            <a:r>
              <a:rPr lang="en-US" sz="2400" dirty="0" smtClean="0">
                <a:solidFill>
                  <a:srgbClr val="FFFF00"/>
                </a:solidFill>
              </a:rPr>
              <a:t>(cont’d)</a:t>
            </a:r>
            <a:endParaRPr lang="en-US" dirty="0"/>
          </a:p>
        </p:txBody>
      </p:sp>
      <p:sp>
        <p:nvSpPr>
          <p:cNvPr id="3" name="Content Placeholder 2"/>
          <p:cNvSpPr>
            <a:spLocks noGrp="1"/>
          </p:cNvSpPr>
          <p:nvPr>
            <p:ph idx="1"/>
          </p:nvPr>
        </p:nvSpPr>
        <p:spPr/>
        <p:txBody>
          <a:bodyPr>
            <a:normAutofit/>
          </a:bodyPr>
          <a:lstStyle/>
          <a:p>
            <a:pPr>
              <a:buNone/>
            </a:pPr>
            <a:r>
              <a:rPr lang="en-US" dirty="0" smtClean="0">
                <a:solidFill>
                  <a:schemeClr val="bg1"/>
                </a:solidFill>
              </a:rPr>
              <a:t>Hazard Pictograms</a:t>
            </a:r>
            <a:r>
              <a:rPr lang="en-US" dirty="0">
                <a:solidFill>
                  <a:schemeClr val="bg1"/>
                </a:solidFill>
              </a:rPr>
              <a:t> </a:t>
            </a:r>
            <a:endParaRPr lang="en-US" dirty="0" smtClean="0">
              <a:solidFill>
                <a:schemeClr val="bg1"/>
              </a:solidFill>
            </a:endParaRPr>
          </a:p>
          <a:p>
            <a:pPr lvl="1"/>
            <a:r>
              <a:rPr lang="en-US" sz="2000" dirty="0">
                <a:solidFill>
                  <a:schemeClr val="bg1"/>
                </a:solidFill>
              </a:rPr>
              <a:t>T</a:t>
            </a:r>
            <a:r>
              <a:rPr lang="en-US" sz="2000" dirty="0" smtClean="0">
                <a:solidFill>
                  <a:schemeClr val="bg1"/>
                </a:solidFill>
              </a:rPr>
              <a:t>he HCS requires </a:t>
            </a:r>
            <a:r>
              <a:rPr lang="en-US" sz="2000" dirty="0">
                <a:solidFill>
                  <a:schemeClr val="bg1"/>
                </a:solidFill>
              </a:rPr>
              <a:t>pictograms on labels to alert users </a:t>
            </a:r>
            <a:r>
              <a:rPr lang="en-US" sz="2000" dirty="0" smtClean="0">
                <a:solidFill>
                  <a:schemeClr val="bg1"/>
                </a:solidFill>
              </a:rPr>
              <a:t>of the </a:t>
            </a:r>
            <a:r>
              <a:rPr lang="en-US" sz="2000" dirty="0">
                <a:solidFill>
                  <a:schemeClr val="bg1"/>
                </a:solidFill>
              </a:rPr>
              <a:t>chemical </a:t>
            </a:r>
            <a:r>
              <a:rPr lang="en-US" sz="2000" dirty="0" smtClean="0">
                <a:solidFill>
                  <a:schemeClr val="bg1"/>
                </a:solidFill>
              </a:rPr>
              <a:t>hazards. </a:t>
            </a:r>
          </a:p>
          <a:p>
            <a:pPr lvl="1"/>
            <a:r>
              <a:rPr lang="en-US" sz="2000" dirty="0" smtClean="0">
                <a:solidFill>
                  <a:schemeClr val="bg1"/>
                </a:solidFill>
              </a:rPr>
              <a:t>Each pictogram represents </a:t>
            </a:r>
            <a:r>
              <a:rPr lang="en-US" sz="2000" dirty="0">
                <a:solidFill>
                  <a:schemeClr val="bg1"/>
                </a:solidFill>
              </a:rPr>
              <a:t>a </a:t>
            </a:r>
            <a:r>
              <a:rPr lang="en-US" sz="2000" dirty="0" smtClean="0">
                <a:solidFill>
                  <a:schemeClr val="bg1"/>
                </a:solidFill>
              </a:rPr>
              <a:t>distinct hazard(s</a:t>
            </a:r>
            <a:r>
              <a:rPr lang="en-US" sz="2000" dirty="0">
                <a:solidFill>
                  <a:schemeClr val="bg1"/>
                </a:solidFill>
              </a:rPr>
              <a:t>). </a:t>
            </a:r>
            <a:endParaRPr lang="en-US" sz="2000" dirty="0" smtClean="0">
              <a:solidFill>
                <a:schemeClr val="bg1"/>
              </a:solidFill>
            </a:endParaRPr>
          </a:p>
          <a:p>
            <a:pPr lvl="1"/>
            <a:r>
              <a:rPr lang="en-US" sz="2000" dirty="0" smtClean="0">
                <a:solidFill>
                  <a:schemeClr val="bg1"/>
                </a:solidFill>
              </a:rPr>
              <a:t>The </a:t>
            </a:r>
            <a:r>
              <a:rPr lang="en-US" sz="2000" dirty="0">
                <a:solidFill>
                  <a:schemeClr val="bg1"/>
                </a:solidFill>
              </a:rPr>
              <a:t>pictogram on the label is determined </a:t>
            </a:r>
            <a:r>
              <a:rPr lang="en-US" sz="2000" dirty="0" smtClean="0">
                <a:solidFill>
                  <a:schemeClr val="bg1"/>
                </a:solidFill>
              </a:rPr>
              <a:t>by the </a:t>
            </a:r>
            <a:r>
              <a:rPr lang="en-US" sz="2000" dirty="0">
                <a:solidFill>
                  <a:schemeClr val="bg1"/>
                </a:solidFill>
              </a:rPr>
              <a:t>chemical hazard classification.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Examples of Pictograms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295401"/>
            <a:ext cx="7391400" cy="4267200"/>
          </a:xfrm>
        </p:spPr>
      </p:pic>
    </p:spTree>
    <p:extLst>
      <p:ext uri="{BB962C8B-B14F-4D97-AF65-F5344CB8AC3E}">
        <p14:creationId xmlns:p14="http://schemas.microsoft.com/office/powerpoint/2010/main" val="3875013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Example of a Primary Container Label</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219201"/>
            <a:ext cx="4724400" cy="441960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FFFF00"/>
                </a:solidFill>
              </a:rPr>
              <a:t>Secondary Container Labeling</a:t>
            </a:r>
            <a:endParaRPr lang="en-US" dirty="0">
              <a:solidFill>
                <a:srgbClr val="FFFF00"/>
              </a:solidFill>
            </a:endParaRPr>
          </a:p>
        </p:txBody>
      </p:sp>
      <p:sp>
        <p:nvSpPr>
          <p:cNvPr id="6" name="Content Placeholder 5"/>
          <p:cNvSpPr>
            <a:spLocks noGrp="1"/>
          </p:cNvSpPr>
          <p:nvPr>
            <p:ph sz="half" idx="1"/>
          </p:nvPr>
        </p:nvSpPr>
        <p:spPr/>
        <p:txBody>
          <a:bodyPr>
            <a:normAutofit/>
          </a:bodyPr>
          <a:lstStyle/>
          <a:p>
            <a:pPr>
              <a:buNone/>
            </a:pPr>
            <a:r>
              <a:rPr lang="en-US" sz="2000" dirty="0" smtClean="0">
                <a:solidFill>
                  <a:schemeClr val="bg1"/>
                </a:solidFill>
              </a:rPr>
              <a:t>      A secondary container is a container that is used to store smaller quantities of a chemical from the primary container.</a:t>
            </a:r>
          </a:p>
          <a:p>
            <a:pPr>
              <a:buNone/>
            </a:pPr>
            <a:endParaRPr lang="en-US" sz="2000" dirty="0" smtClean="0">
              <a:solidFill>
                <a:schemeClr val="bg1"/>
              </a:solidFill>
            </a:endParaRPr>
          </a:p>
          <a:p>
            <a:pPr>
              <a:buNone/>
            </a:pPr>
            <a:r>
              <a:rPr lang="en-US" sz="2000" dirty="0" smtClean="0">
                <a:solidFill>
                  <a:schemeClr val="bg1"/>
                </a:solidFill>
              </a:rPr>
              <a:t>  </a:t>
            </a:r>
            <a:endParaRPr lang="en-US" sz="2000" dirty="0">
              <a:solidFill>
                <a:schemeClr val="bg1"/>
              </a:solidFill>
            </a:endParaRPr>
          </a:p>
        </p:txBody>
      </p:sp>
      <p:sp>
        <p:nvSpPr>
          <p:cNvPr id="7" name="Content Placeholder 6"/>
          <p:cNvSpPr>
            <a:spLocks noGrp="1"/>
          </p:cNvSpPr>
          <p:nvPr>
            <p:ph sz="half" idx="2"/>
          </p:nvPr>
        </p:nvSpPr>
        <p:spPr/>
        <p:txBody>
          <a:bodyPr>
            <a:normAutofit/>
          </a:bodyPr>
          <a:lstStyle/>
          <a:p>
            <a:pPr>
              <a:buNone/>
            </a:pPr>
            <a:r>
              <a:rPr lang="en-US" sz="2000" dirty="0" smtClean="0">
                <a:solidFill>
                  <a:schemeClr val="bg1"/>
                </a:solidFill>
              </a:rPr>
              <a:t>Examples of secondary containers</a:t>
            </a:r>
          </a:p>
          <a:p>
            <a:pPr>
              <a:buNone/>
            </a:pPr>
            <a:endParaRPr lang="en-US" sz="2000" dirty="0" smtClean="0">
              <a:solidFill>
                <a:schemeClr val="bg1"/>
              </a:solidFill>
            </a:endParaRPr>
          </a:p>
          <a:p>
            <a:pPr lvl="1"/>
            <a:r>
              <a:rPr lang="en-US" sz="1600" dirty="0" smtClean="0">
                <a:solidFill>
                  <a:schemeClr val="bg1"/>
                </a:solidFill>
              </a:rPr>
              <a:t>Coffee cans</a:t>
            </a:r>
          </a:p>
          <a:p>
            <a:pPr lvl="1"/>
            <a:r>
              <a:rPr lang="en-US" sz="1600" dirty="0" smtClean="0">
                <a:solidFill>
                  <a:schemeClr val="bg1"/>
                </a:solidFill>
              </a:rPr>
              <a:t>Drums</a:t>
            </a:r>
          </a:p>
          <a:p>
            <a:pPr lvl="1"/>
            <a:r>
              <a:rPr lang="en-US" sz="1600" dirty="0" smtClean="0">
                <a:solidFill>
                  <a:schemeClr val="bg1"/>
                </a:solidFill>
              </a:rPr>
              <a:t>Plastic jugs</a:t>
            </a:r>
          </a:p>
          <a:p>
            <a:pPr lvl="1"/>
            <a:r>
              <a:rPr lang="en-US" sz="1600" dirty="0" smtClean="0">
                <a:solidFill>
                  <a:schemeClr val="bg1"/>
                </a:solidFill>
              </a:rPr>
              <a:t>Spray bottles</a:t>
            </a:r>
            <a:endParaRPr lang="en-US" sz="1600" dirty="0">
              <a:solidFill>
                <a:schemeClr val="bg1"/>
              </a:solidFill>
            </a:endParaRPr>
          </a:p>
        </p:txBody>
      </p:sp>
      <p:pic>
        <p:nvPicPr>
          <p:cNvPr id="8" name="Picture 7" descr="secondary container 1.jpg"/>
          <p:cNvPicPr>
            <a:picLocks noChangeAspect="1"/>
          </p:cNvPicPr>
          <p:nvPr/>
        </p:nvPicPr>
        <p:blipFill>
          <a:blip r:embed="rId2" cstate="print"/>
          <a:stretch>
            <a:fillRect/>
          </a:stretch>
        </p:blipFill>
        <p:spPr>
          <a:xfrm>
            <a:off x="4419600" y="3886200"/>
            <a:ext cx="1600200" cy="1600200"/>
          </a:xfrm>
          <a:prstGeom prst="rect">
            <a:avLst/>
          </a:prstGeom>
        </p:spPr>
      </p:pic>
      <p:pic>
        <p:nvPicPr>
          <p:cNvPr id="9" name="Picture 8" descr="secondary container 2.jpg"/>
          <p:cNvPicPr>
            <a:picLocks noChangeAspect="1"/>
          </p:cNvPicPr>
          <p:nvPr/>
        </p:nvPicPr>
        <p:blipFill>
          <a:blip r:embed="rId3" cstate="print"/>
          <a:stretch>
            <a:fillRect/>
          </a:stretch>
        </p:blipFill>
        <p:spPr>
          <a:xfrm>
            <a:off x="6248400" y="3886200"/>
            <a:ext cx="1371600" cy="1594383"/>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Secondary Container Labeling </a:t>
            </a:r>
            <a:r>
              <a:rPr lang="en-US" sz="2400" dirty="0" smtClean="0">
                <a:solidFill>
                  <a:srgbClr val="FFFF00"/>
                </a:solidFill>
              </a:rPr>
              <a:t>(cont’d)</a:t>
            </a:r>
            <a:endParaRPr lang="en-US" dirty="0"/>
          </a:p>
        </p:txBody>
      </p:sp>
      <p:sp>
        <p:nvSpPr>
          <p:cNvPr id="5" name="Content Placeholder 4"/>
          <p:cNvSpPr>
            <a:spLocks noGrp="1"/>
          </p:cNvSpPr>
          <p:nvPr>
            <p:ph idx="1"/>
          </p:nvPr>
        </p:nvSpPr>
        <p:spPr/>
        <p:txBody>
          <a:bodyPr>
            <a:normAutofit/>
          </a:bodyPr>
          <a:lstStyle/>
          <a:p>
            <a:pPr>
              <a:buNone/>
            </a:pPr>
            <a:r>
              <a:rPr lang="en-US" dirty="0" smtClean="0"/>
              <a:t>    </a:t>
            </a:r>
            <a:r>
              <a:rPr lang="en-US" sz="2400" dirty="0" smtClean="0">
                <a:solidFill>
                  <a:schemeClr val="bg1"/>
                </a:solidFill>
              </a:rPr>
              <a:t>Each secondary container of hazardous chemicals in the workplace shall be labeled, tagged or marked with at least the following information:</a:t>
            </a:r>
          </a:p>
          <a:p>
            <a:pPr>
              <a:buNone/>
            </a:pPr>
            <a:endParaRPr lang="en-US" sz="2400" dirty="0" smtClean="0">
              <a:solidFill>
                <a:schemeClr val="bg1"/>
              </a:solidFill>
            </a:endParaRPr>
          </a:p>
          <a:p>
            <a:pPr lvl="1"/>
            <a:r>
              <a:rPr lang="en-US" sz="1800" dirty="0" smtClean="0">
                <a:solidFill>
                  <a:schemeClr val="bg1"/>
                </a:solidFill>
              </a:rPr>
              <a:t>Identity of the hazardous chemical(s) </a:t>
            </a:r>
          </a:p>
          <a:p>
            <a:pPr marL="457200" lvl="1" indent="0">
              <a:buNone/>
            </a:pPr>
            <a:endParaRPr lang="en-US" sz="1800" dirty="0" smtClean="0">
              <a:solidFill>
                <a:schemeClr val="bg1"/>
              </a:solidFill>
            </a:endParaRPr>
          </a:p>
          <a:p>
            <a:pPr lvl="1"/>
            <a:r>
              <a:rPr lang="en-US" sz="1800" dirty="0" smtClean="0">
                <a:solidFill>
                  <a:schemeClr val="bg1"/>
                </a:solidFill>
              </a:rPr>
              <a:t>Appropriate hazard warnings, or words, pictures, and/or symbols which provide information regarding the hazards of the chemicals.</a:t>
            </a:r>
          </a:p>
          <a:p>
            <a:pPr lvl="1"/>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Labeling Methods</a:t>
            </a:r>
            <a:endParaRPr lang="en-US" dirty="0">
              <a:solidFill>
                <a:srgbClr val="FFFF00"/>
              </a:solidFill>
            </a:endParaRPr>
          </a:p>
        </p:txBody>
      </p:sp>
      <p:sp>
        <p:nvSpPr>
          <p:cNvPr id="3" name="Content Placeholder 2"/>
          <p:cNvSpPr>
            <a:spLocks noGrp="1"/>
          </p:cNvSpPr>
          <p:nvPr>
            <p:ph idx="1"/>
          </p:nvPr>
        </p:nvSpPr>
        <p:spPr/>
        <p:txBody>
          <a:bodyPr/>
          <a:lstStyle/>
          <a:p>
            <a:pPr>
              <a:buNone/>
            </a:pPr>
            <a:r>
              <a:rPr lang="en-US" sz="2800" dirty="0" smtClean="0">
                <a:solidFill>
                  <a:schemeClr val="bg1"/>
                </a:solidFill>
              </a:rPr>
              <a:t>   The two most common types of labeling systems utilized are:</a:t>
            </a:r>
          </a:p>
          <a:p>
            <a:pPr>
              <a:buNone/>
            </a:pPr>
            <a:endParaRPr lang="en-US" sz="2800" dirty="0" smtClean="0">
              <a:solidFill>
                <a:schemeClr val="bg1"/>
              </a:solidFill>
            </a:endParaRPr>
          </a:p>
          <a:p>
            <a:pPr lvl="2"/>
            <a:r>
              <a:rPr lang="en-US" sz="2800" dirty="0" smtClean="0">
                <a:solidFill>
                  <a:schemeClr val="bg1"/>
                </a:solidFill>
              </a:rPr>
              <a:t>NFPA 704 </a:t>
            </a:r>
            <a:r>
              <a:rPr lang="en-US" dirty="0" smtClean="0">
                <a:solidFill>
                  <a:schemeClr val="bg1"/>
                </a:solidFill>
              </a:rPr>
              <a:t>(National Fire Protection Association)</a:t>
            </a:r>
          </a:p>
          <a:p>
            <a:pPr marL="914400" lvl="2" indent="0">
              <a:buNone/>
            </a:pPr>
            <a:endParaRPr lang="en-US" dirty="0" smtClean="0">
              <a:solidFill>
                <a:schemeClr val="bg1"/>
              </a:solidFill>
            </a:endParaRPr>
          </a:p>
          <a:p>
            <a:pPr lvl="2"/>
            <a:r>
              <a:rPr lang="en-US" sz="2800" dirty="0" smtClean="0">
                <a:solidFill>
                  <a:schemeClr val="bg1"/>
                </a:solidFill>
              </a:rPr>
              <a:t>HMIS  </a:t>
            </a:r>
            <a:r>
              <a:rPr lang="en-US" dirty="0" smtClean="0">
                <a:solidFill>
                  <a:schemeClr val="bg1"/>
                </a:solidFill>
              </a:rPr>
              <a:t>(Hazardous Materials Identification System)</a:t>
            </a:r>
          </a:p>
          <a:p>
            <a:pPr>
              <a:buNone/>
            </a:pPr>
            <a:endParaRPr lang="en-US" sz="2800" dirty="0" smtClean="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FF00"/>
                </a:solidFill>
              </a:rPr>
              <a:t>NFPA Labeling</a:t>
            </a:r>
            <a:endParaRPr lang="en-US" sz="3600" dirty="0"/>
          </a:p>
        </p:txBody>
      </p:sp>
      <p:pic>
        <p:nvPicPr>
          <p:cNvPr id="16" name="Content Placeholder 15" descr="NFPA Label.gif"/>
          <p:cNvPicPr>
            <a:picLocks noGrp="1" noChangeAspect="1"/>
          </p:cNvPicPr>
          <p:nvPr>
            <p:ph idx="1"/>
          </p:nvPr>
        </p:nvPicPr>
        <p:blipFill>
          <a:blip r:embed="rId3" cstate="print"/>
          <a:stretch>
            <a:fillRect/>
          </a:stretch>
        </p:blipFill>
        <p:spPr>
          <a:xfrm>
            <a:off x="1752600" y="1524000"/>
            <a:ext cx="5638800" cy="390098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FF00"/>
                </a:solidFill>
              </a:rPr>
              <a:t>NFPA Labeling </a:t>
            </a:r>
            <a:r>
              <a:rPr lang="en-US" sz="2400" dirty="0" smtClean="0">
                <a:solidFill>
                  <a:srgbClr val="FFFF00"/>
                </a:solidFill>
              </a:rPr>
              <a:t>(cont’d)</a:t>
            </a:r>
            <a:endParaRPr lang="en-US" dirty="0"/>
          </a:p>
        </p:txBody>
      </p:sp>
      <p:sp>
        <p:nvSpPr>
          <p:cNvPr id="5" name="Content Placeholder 4"/>
          <p:cNvSpPr>
            <a:spLocks noGrp="1"/>
          </p:cNvSpPr>
          <p:nvPr>
            <p:ph idx="1"/>
          </p:nvPr>
        </p:nvSpPr>
        <p:spPr/>
        <p:txBody>
          <a:bodyPr>
            <a:normAutofit/>
          </a:bodyPr>
          <a:lstStyle/>
          <a:p>
            <a:pPr>
              <a:buNone/>
            </a:pPr>
            <a:r>
              <a:rPr lang="en-US" dirty="0" smtClean="0">
                <a:solidFill>
                  <a:schemeClr val="bg1"/>
                </a:solidFill>
              </a:rPr>
              <a:t>Special Hazard Information</a:t>
            </a:r>
          </a:p>
          <a:p>
            <a:r>
              <a:rPr lang="en-US" sz="1800" dirty="0" smtClean="0">
                <a:solidFill>
                  <a:schemeClr val="bg1"/>
                </a:solidFill>
              </a:rPr>
              <a:t>An open space at the bottom of the NFPA diagram can be used to indicate additional information about the chemical or material. Some examples of those are below:</a:t>
            </a:r>
          </a:p>
          <a:p>
            <a:endParaRPr lang="en-US" sz="1800" dirty="0" smtClean="0">
              <a:solidFill>
                <a:schemeClr val="bg1"/>
              </a:solidFill>
            </a:endParaRPr>
          </a:p>
          <a:p>
            <a:pPr lvl="1"/>
            <a:r>
              <a:rPr lang="en-US" sz="1600" dirty="0" smtClean="0">
                <a:solidFill>
                  <a:schemeClr val="bg1"/>
                </a:solidFill>
              </a:rPr>
              <a:t>OX or OXY indicates a material that is an oxidizer</a:t>
            </a:r>
          </a:p>
          <a:p>
            <a:pPr lvl="1"/>
            <a:r>
              <a:rPr lang="en-US" sz="1600" dirty="0" smtClean="0">
                <a:solidFill>
                  <a:schemeClr val="bg1"/>
                </a:solidFill>
              </a:rPr>
              <a:t>W indicates a material that is water reactive</a:t>
            </a:r>
          </a:p>
          <a:p>
            <a:pPr lvl="1"/>
            <a:r>
              <a:rPr lang="en-US" sz="1600" dirty="0" smtClean="0">
                <a:solidFill>
                  <a:schemeClr val="bg1"/>
                </a:solidFill>
              </a:rPr>
              <a:t>ALK indicates a material that is alkali</a:t>
            </a:r>
          </a:p>
          <a:p>
            <a:pPr lvl="1"/>
            <a:r>
              <a:rPr lang="en-US" sz="1600" dirty="0" smtClean="0">
                <a:solidFill>
                  <a:schemeClr val="bg1"/>
                </a:solidFill>
              </a:rPr>
              <a:t>COR indicates a material that is corrosive</a:t>
            </a:r>
          </a:p>
          <a:p>
            <a:pPr lvl="1"/>
            <a:r>
              <a:rPr lang="en-US" sz="1600" dirty="0" smtClean="0">
                <a:solidFill>
                  <a:schemeClr val="bg1"/>
                </a:solidFill>
              </a:rPr>
              <a:t>RAD indicates a material that is radioactive</a:t>
            </a:r>
          </a:p>
          <a:p>
            <a:endParaRPr lang="en-US" sz="1800" dirty="0" smtClean="0">
              <a:solidFill>
                <a:schemeClr val="bg1"/>
              </a:solidFill>
            </a:endParaRPr>
          </a:p>
          <a:p>
            <a:pPr>
              <a:buNone/>
            </a:pPr>
            <a:endParaRPr 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rgbClr val="FFFF00"/>
                </a:solidFill>
              </a:rPr>
              <a:t>Objectives of </a:t>
            </a:r>
            <a:r>
              <a:rPr lang="en-US" dirty="0" err="1" smtClean="0">
                <a:solidFill>
                  <a:srgbClr val="FFFF00"/>
                </a:solidFill>
              </a:rPr>
              <a:t>HazCom</a:t>
            </a:r>
            <a:r>
              <a:rPr lang="en-US" dirty="0" smtClean="0">
                <a:solidFill>
                  <a:srgbClr val="FFFF00"/>
                </a:solidFill>
              </a:rPr>
              <a:t> Standard</a:t>
            </a:r>
            <a:endParaRPr lang="en-US" dirty="0">
              <a:solidFill>
                <a:srgbClr val="FFFF00"/>
              </a:solidFill>
            </a:endParaRPr>
          </a:p>
        </p:txBody>
      </p:sp>
      <p:sp>
        <p:nvSpPr>
          <p:cNvPr id="6" name="Content Placeholder 5"/>
          <p:cNvSpPr>
            <a:spLocks noGrp="1"/>
          </p:cNvSpPr>
          <p:nvPr>
            <p:ph idx="1"/>
          </p:nvPr>
        </p:nvSpPr>
        <p:spPr>
          <a:xfrm>
            <a:off x="457200" y="1371600"/>
            <a:ext cx="8229600" cy="4525963"/>
          </a:xfrm>
        </p:spPr>
        <p:txBody>
          <a:bodyPr/>
          <a:lstStyle/>
          <a:p>
            <a:r>
              <a:rPr lang="en-US" sz="2800" dirty="0" smtClean="0">
                <a:solidFill>
                  <a:schemeClr val="bg1"/>
                </a:solidFill>
              </a:rPr>
              <a:t>To provide employees with easily </a:t>
            </a:r>
            <a:r>
              <a:rPr lang="en-US" sz="2800" dirty="0">
                <a:solidFill>
                  <a:schemeClr val="bg1"/>
                </a:solidFill>
              </a:rPr>
              <a:t>understandable information on appropriate handling and safe use of hazardous </a:t>
            </a:r>
            <a:r>
              <a:rPr lang="en-US" sz="2800" dirty="0" smtClean="0">
                <a:solidFill>
                  <a:schemeClr val="bg1"/>
                </a:solidFill>
              </a:rPr>
              <a:t>chemicals by</a:t>
            </a:r>
          </a:p>
          <a:p>
            <a:pPr marL="0" indent="0">
              <a:buNone/>
            </a:pPr>
            <a:endParaRPr lang="en-US" sz="2800" dirty="0" smtClean="0">
              <a:solidFill>
                <a:schemeClr val="bg1"/>
              </a:solidFill>
            </a:endParaRPr>
          </a:p>
          <a:p>
            <a:pPr lvl="1"/>
            <a:r>
              <a:rPr lang="en-US" sz="2000" dirty="0" smtClean="0">
                <a:solidFill>
                  <a:schemeClr val="bg1"/>
                </a:solidFill>
              </a:rPr>
              <a:t>Establishment of a Written Hazard Communication Program</a:t>
            </a:r>
          </a:p>
          <a:p>
            <a:pPr lvl="1"/>
            <a:r>
              <a:rPr lang="en-US" sz="2000" dirty="0" smtClean="0">
                <a:solidFill>
                  <a:schemeClr val="bg1"/>
                </a:solidFill>
              </a:rPr>
              <a:t>Training</a:t>
            </a:r>
          </a:p>
          <a:p>
            <a:pPr lvl="1"/>
            <a:r>
              <a:rPr lang="en-US" sz="2000" dirty="0" smtClean="0">
                <a:solidFill>
                  <a:schemeClr val="bg1"/>
                </a:solidFill>
              </a:rPr>
              <a:t>Safety Data Sheets</a:t>
            </a:r>
          </a:p>
          <a:p>
            <a:pPr lvl="1"/>
            <a:r>
              <a:rPr lang="en-US" sz="2000" dirty="0" smtClean="0">
                <a:solidFill>
                  <a:schemeClr val="bg1"/>
                </a:solidFill>
              </a:rPr>
              <a:t>Labeling</a:t>
            </a:r>
            <a:endParaRPr lang="en-US" sz="2000" dirty="0">
              <a:solidFill>
                <a:schemeClr val="bg1"/>
              </a:solidFill>
            </a:endParaRPr>
          </a:p>
        </p:txBody>
      </p:sp>
    </p:spTree>
    <p:extLst>
      <p:ext uri="{BB962C8B-B14F-4D97-AF65-F5344CB8AC3E}">
        <p14:creationId xmlns:p14="http://schemas.microsoft.com/office/powerpoint/2010/main" val="2246993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FFFF00"/>
                </a:solidFill>
              </a:rPr>
              <a:t>HMIS Labeling</a:t>
            </a:r>
            <a:endParaRPr lang="en-US" dirty="0"/>
          </a:p>
        </p:txBody>
      </p:sp>
      <p:pic>
        <p:nvPicPr>
          <p:cNvPr id="9" name="Content Placeholder 8" descr="HMIS.gif"/>
          <p:cNvPicPr>
            <a:picLocks noGrp="1" noChangeAspect="1"/>
          </p:cNvPicPr>
          <p:nvPr>
            <p:ph sz="half" idx="2"/>
          </p:nvPr>
        </p:nvPicPr>
        <p:blipFill>
          <a:blip r:embed="rId2" cstate="print"/>
          <a:stretch>
            <a:fillRect/>
          </a:stretch>
        </p:blipFill>
        <p:spPr>
          <a:xfrm>
            <a:off x="4419600" y="1600199"/>
            <a:ext cx="3352800" cy="4217581"/>
          </a:xfrm>
        </p:spPr>
      </p:pic>
      <p:sp>
        <p:nvSpPr>
          <p:cNvPr id="16" name="Content Placeholder 15"/>
          <p:cNvSpPr>
            <a:spLocks noGrp="1"/>
          </p:cNvSpPr>
          <p:nvPr>
            <p:ph sz="half" idx="1"/>
          </p:nvPr>
        </p:nvSpPr>
        <p:spPr/>
        <p:txBody>
          <a:bodyPr>
            <a:normAutofit/>
          </a:bodyPr>
          <a:lstStyle/>
          <a:p>
            <a:pPr>
              <a:buNone/>
            </a:pPr>
            <a:r>
              <a:rPr lang="en-US" sz="2000" dirty="0" smtClean="0">
                <a:solidFill>
                  <a:schemeClr val="bg1"/>
                </a:solidFill>
              </a:rPr>
              <a:t>      The HMIS labeling system operates on the same principle as the NFPA diamond. </a:t>
            </a:r>
          </a:p>
          <a:p>
            <a:pPr lvl="1"/>
            <a:r>
              <a:rPr lang="en-US" sz="1600" dirty="0" smtClean="0">
                <a:solidFill>
                  <a:schemeClr val="bg1"/>
                </a:solidFill>
              </a:rPr>
              <a:t>Each category uses a 0-4 scale</a:t>
            </a:r>
          </a:p>
          <a:p>
            <a:pPr lvl="2"/>
            <a:r>
              <a:rPr lang="en-US" sz="1200" dirty="0" smtClean="0">
                <a:solidFill>
                  <a:schemeClr val="bg1"/>
                </a:solidFill>
              </a:rPr>
              <a:t>0 = Less severe</a:t>
            </a:r>
          </a:p>
          <a:p>
            <a:pPr lvl="2"/>
            <a:r>
              <a:rPr lang="en-US" sz="1200" dirty="0" smtClean="0">
                <a:solidFill>
                  <a:schemeClr val="bg1"/>
                </a:solidFill>
              </a:rPr>
              <a:t>4 = More severe</a:t>
            </a:r>
          </a:p>
          <a:p>
            <a:pPr lvl="1"/>
            <a:r>
              <a:rPr lang="en-US" sz="1400" dirty="0" smtClean="0">
                <a:solidFill>
                  <a:schemeClr val="bg1"/>
                </a:solidFill>
              </a:rPr>
              <a:t>* in health  = chronic health hazard</a:t>
            </a:r>
          </a:p>
          <a:p>
            <a:pPr lvl="1"/>
            <a:r>
              <a:rPr lang="en-US" sz="1400" dirty="0" smtClean="0">
                <a:solidFill>
                  <a:schemeClr val="bg1"/>
                </a:solidFill>
              </a:rPr>
              <a:t>Specific coding is provided for PPE</a:t>
            </a:r>
          </a:p>
          <a:p>
            <a:pPr lvl="1">
              <a:buNone/>
            </a:pPr>
            <a:endParaRPr lang="en-US" sz="1600" dirty="0" smtClean="0">
              <a:solidFill>
                <a:schemeClr val="bg1"/>
              </a:solidFill>
            </a:endParaRP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FF00"/>
                </a:solidFill>
              </a:rPr>
              <a:t>HMIS Labeling </a:t>
            </a:r>
            <a:r>
              <a:rPr lang="en-US" sz="2400" dirty="0">
                <a:solidFill>
                  <a:srgbClr val="FFFF00"/>
                </a:solidFill>
              </a:rPr>
              <a:t>(cont’d)</a:t>
            </a:r>
            <a:endParaRPr lang="en-US" dirty="0"/>
          </a:p>
        </p:txBody>
      </p:sp>
      <p:sp>
        <p:nvSpPr>
          <p:cNvPr id="3" name="Content Placeholder 2"/>
          <p:cNvSpPr>
            <a:spLocks noGrp="1"/>
          </p:cNvSpPr>
          <p:nvPr>
            <p:ph idx="1"/>
          </p:nvPr>
        </p:nvSpPr>
        <p:spPr/>
        <p:txBody>
          <a:bodyPr>
            <a:normAutofit/>
          </a:bodyPr>
          <a:lstStyle/>
          <a:p>
            <a:pPr>
              <a:buNone/>
            </a:pPr>
            <a:r>
              <a:rPr lang="en-US" b="1" dirty="0" smtClean="0">
                <a:solidFill>
                  <a:schemeClr val="bg1"/>
                </a:solidFill>
              </a:rPr>
              <a:t>Personal Protection</a:t>
            </a:r>
          </a:p>
          <a:p>
            <a:pPr lvl="1"/>
            <a:r>
              <a:rPr lang="en-US" sz="2000" dirty="0" smtClean="0">
                <a:solidFill>
                  <a:schemeClr val="bg1"/>
                </a:solidFill>
              </a:rPr>
              <a:t>HMIS® uses the white section to indicate what PPE should be used when working with the material.</a:t>
            </a:r>
          </a:p>
          <a:p>
            <a:pPr marL="457200" lvl="1" indent="0">
              <a:buNone/>
            </a:pPr>
            <a:endParaRPr lang="en-US" sz="2000" dirty="0" smtClean="0">
              <a:solidFill>
                <a:schemeClr val="bg1"/>
              </a:solidFill>
            </a:endParaRPr>
          </a:p>
          <a:p>
            <a:pPr lvl="1"/>
            <a:r>
              <a:rPr lang="en-US" sz="2000" dirty="0" smtClean="0">
                <a:solidFill>
                  <a:schemeClr val="bg1"/>
                </a:solidFill>
              </a:rPr>
              <a:t>Each letter corresponds to a required level of PPE for use of chemical.</a:t>
            </a:r>
          </a:p>
          <a:p>
            <a:pPr>
              <a:buNone/>
            </a:pPr>
            <a:endParaRPr lang="en-US" b="1" dirty="0">
              <a:solidFill>
                <a:schemeClr val="bg1"/>
              </a:solidFill>
            </a:endParaRPr>
          </a:p>
        </p:txBody>
      </p:sp>
      <p:pic>
        <p:nvPicPr>
          <p:cNvPr id="4" name="Picture 3" descr="HMIS PPE.JPG"/>
          <p:cNvPicPr>
            <a:picLocks noChangeAspect="1"/>
          </p:cNvPicPr>
          <p:nvPr/>
        </p:nvPicPr>
        <p:blipFill>
          <a:blip r:embed="rId2" cstate="print"/>
          <a:stretch>
            <a:fillRect/>
          </a:stretch>
        </p:blipFill>
        <p:spPr>
          <a:xfrm>
            <a:off x="1371600" y="3863681"/>
            <a:ext cx="6248400" cy="3070519"/>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Stationary Process Container Labeling</a:t>
            </a:r>
            <a:endParaRPr lang="en-US" dirty="0">
              <a:solidFill>
                <a:srgbClr val="FFFF00"/>
              </a:solidFill>
            </a:endParaRPr>
          </a:p>
        </p:txBody>
      </p:sp>
      <p:sp>
        <p:nvSpPr>
          <p:cNvPr id="4" name="Content Placeholder 3"/>
          <p:cNvSpPr>
            <a:spLocks noGrp="1"/>
          </p:cNvSpPr>
          <p:nvPr>
            <p:ph sz="half" idx="1"/>
          </p:nvPr>
        </p:nvSpPr>
        <p:spPr/>
        <p:txBody>
          <a:bodyPr>
            <a:normAutofit/>
          </a:bodyPr>
          <a:lstStyle/>
          <a:p>
            <a:r>
              <a:rPr lang="en-US" sz="2000" dirty="0" smtClean="0">
                <a:solidFill>
                  <a:schemeClr val="bg1"/>
                </a:solidFill>
              </a:rPr>
              <a:t>The employer may use signs, placards, process sheets, batch tickets, operating procedures, or other written materials in lieu of affixing labels to individual stationary process containers, as long as the alternative method identifies the containers to which it is applicable and conveys the information required on secondary containers.</a:t>
            </a:r>
            <a:endParaRPr lang="en-US" sz="2000" dirty="0">
              <a:solidFill>
                <a:schemeClr val="bg1"/>
              </a:solidFill>
            </a:endParaRPr>
          </a:p>
        </p:txBody>
      </p:sp>
      <p:pic>
        <p:nvPicPr>
          <p:cNvPr id="10" name="Content Placeholder 9" descr="Chemical Storage Tank (west basement 2).JPG"/>
          <p:cNvPicPr>
            <a:picLocks noGrp="1" noChangeAspect="1"/>
          </p:cNvPicPr>
          <p:nvPr>
            <p:ph sz="half" idx="2"/>
          </p:nvPr>
        </p:nvPicPr>
        <p:blipFill>
          <a:blip r:embed="rId2" cstate="print"/>
          <a:stretch>
            <a:fillRect/>
          </a:stretch>
        </p:blipFill>
        <p:spPr>
          <a:xfrm>
            <a:off x="5257800" y="1170782"/>
            <a:ext cx="3733800" cy="4775201"/>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Portable Container Labeling</a:t>
            </a:r>
            <a:endParaRPr lang="en-US" dirty="0">
              <a:solidFill>
                <a:srgbClr val="FFFF00"/>
              </a:solidFill>
            </a:endParaRPr>
          </a:p>
        </p:txBody>
      </p:sp>
      <p:sp>
        <p:nvSpPr>
          <p:cNvPr id="3" name="Content Placeholder 2"/>
          <p:cNvSpPr>
            <a:spLocks noGrp="1"/>
          </p:cNvSpPr>
          <p:nvPr>
            <p:ph sz="half" idx="1"/>
          </p:nvPr>
        </p:nvSpPr>
        <p:spPr/>
        <p:txBody>
          <a:bodyPr>
            <a:normAutofit/>
          </a:bodyPr>
          <a:lstStyle/>
          <a:p>
            <a:r>
              <a:rPr lang="en-US" sz="1800" dirty="0" smtClean="0">
                <a:solidFill>
                  <a:schemeClr val="bg1"/>
                </a:solidFill>
              </a:rPr>
              <a:t>Used to transfer hazardous chemicals from labeled containers</a:t>
            </a:r>
          </a:p>
          <a:p>
            <a:pPr marL="0" indent="0">
              <a:buNone/>
            </a:pPr>
            <a:endParaRPr lang="en-US" sz="1800" dirty="0" smtClean="0">
              <a:solidFill>
                <a:schemeClr val="bg1"/>
              </a:solidFill>
            </a:endParaRPr>
          </a:p>
          <a:p>
            <a:r>
              <a:rPr lang="en-US" sz="1800" dirty="0" smtClean="0">
                <a:solidFill>
                  <a:schemeClr val="bg1"/>
                </a:solidFill>
              </a:rPr>
              <a:t>Only allowed for immediate use</a:t>
            </a:r>
            <a:r>
              <a:rPr lang="en-US" sz="1800" dirty="0">
                <a:solidFill>
                  <a:schemeClr val="bg1"/>
                </a:solidFill>
              </a:rPr>
              <a:t> </a:t>
            </a:r>
            <a:r>
              <a:rPr lang="en-US" sz="1800" dirty="0" smtClean="0">
                <a:solidFill>
                  <a:schemeClr val="bg1"/>
                </a:solidFill>
              </a:rPr>
              <a:t>by employee performing transfer</a:t>
            </a:r>
          </a:p>
          <a:p>
            <a:endParaRPr lang="en-US" sz="1800" dirty="0">
              <a:solidFill>
                <a:schemeClr val="bg1"/>
              </a:solidFill>
            </a:endParaRPr>
          </a:p>
          <a:p>
            <a:r>
              <a:rPr lang="en-US" sz="1800" dirty="0" smtClean="0">
                <a:solidFill>
                  <a:schemeClr val="bg1"/>
                </a:solidFill>
              </a:rPr>
              <a:t>Does not require a label</a:t>
            </a:r>
          </a:p>
          <a:p>
            <a:pPr marL="0" indent="0">
              <a:buNone/>
            </a:pPr>
            <a:endParaRPr lang="en-US" sz="1800" dirty="0" smtClean="0">
              <a:solidFill>
                <a:schemeClr val="bg1"/>
              </a:solidFill>
            </a:endParaRPr>
          </a:p>
          <a:p>
            <a:endParaRPr lang="en-US" sz="1800" dirty="0" smtClean="0">
              <a:solidFill>
                <a:schemeClr val="bg1"/>
              </a:solidFill>
            </a:endParaRPr>
          </a:p>
        </p:txBody>
      </p:sp>
      <p:pic>
        <p:nvPicPr>
          <p:cNvPr id="5" name="Content Placeholder 4" descr="portable labeling.bmp"/>
          <p:cNvPicPr>
            <a:picLocks noGrp="1" noChangeAspect="1"/>
          </p:cNvPicPr>
          <p:nvPr>
            <p:ph sz="half" idx="2"/>
          </p:nvPr>
        </p:nvPicPr>
        <p:blipFill>
          <a:blip r:embed="rId3" cstate="print"/>
          <a:stretch>
            <a:fillRect/>
          </a:stretch>
        </p:blipFill>
        <p:spPr>
          <a:xfrm>
            <a:off x="5410200" y="1471141"/>
            <a:ext cx="3124200" cy="3846601"/>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FF00"/>
                </a:solidFill>
              </a:rPr>
              <a:t>Additional Labeling Requirements</a:t>
            </a:r>
            <a:endParaRPr lang="en-US" dirty="0">
              <a:solidFill>
                <a:srgbClr val="FFFF00"/>
              </a:solidFill>
            </a:endParaRPr>
          </a:p>
        </p:txBody>
      </p:sp>
      <p:sp>
        <p:nvSpPr>
          <p:cNvPr id="5" name="Content Placeholder 4"/>
          <p:cNvSpPr>
            <a:spLocks noGrp="1"/>
          </p:cNvSpPr>
          <p:nvPr>
            <p:ph idx="1"/>
          </p:nvPr>
        </p:nvSpPr>
        <p:spPr/>
        <p:txBody>
          <a:bodyPr>
            <a:normAutofit/>
          </a:bodyPr>
          <a:lstStyle/>
          <a:p>
            <a:r>
              <a:rPr lang="en-US" sz="2000" dirty="0" smtClean="0">
                <a:solidFill>
                  <a:schemeClr val="bg1"/>
                </a:solidFill>
              </a:rPr>
              <a:t>Must accurately communicate the hazards of their associated chemicals. </a:t>
            </a:r>
          </a:p>
          <a:p>
            <a:r>
              <a:rPr lang="en-US" sz="2000" dirty="0" smtClean="0">
                <a:solidFill>
                  <a:schemeClr val="bg1"/>
                </a:solidFill>
              </a:rPr>
              <a:t>Keep labels in good condition at all times. </a:t>
            </a:r>
          </a:p>
          <a:p>
            <a:r>
              <a:rPr lang="en-US" sz="2000" dirty="0" smtClean="0">
                <a:solidFill>
                  <a:schemeClr val="bg1"/>
                </a:solidFill>
              </a:rPr>
              <a:t>Do not remove or deface existing labels on incoming containers of hazardous chemicals, </a:t>
            </a:r>
          </a:p>
          <a:p>
            <a:pPr lvl="1"/>
            <a:r>
              <a:rPr lang="en-US" sz="1600" dirty="0" smtClean="0">
                <a:solidFill>
                  <a:schemeClr val="bg1"/>
                </a:solidFill>
              </a:rPr>
              <a:t>If label is removed or defaced, the container shall immediately be marked with the required information. </a:t>
            </a:r>
          </a:p>
          <a:p>
            <a:r>
              <a:rPr lang="en-US" sz="2000" dirty="0" smtClean="0">
                <a:solidFill>
                  <a:schemeClr val="bg1"/>
                </a:solidFill>
              </a:rPr>
              <a:t>Ensure that labels or other forms of warning are:</a:t>
            </a:r>
          </a:p>
          <a:p>
            <a:pPr lvl="1"/>
            <a:r>
              <a:rPr lang="en-US" sz="1800" dirty="0" smtClean="0">
                <a:solidFill>
                  <a:schemeClr val="bg1"/>
                </a:solidFill>
              </a:rPr>
              <a:t>legible, in English,</a:t>
            </a:r>
          </a:p>
          <a:p>
            <a:pPr lvl="1"/>
            <a:r>
              <a:rPr lang="en-US" sz="1600" dirty="0" smtClean="0">
                <a:solidFill>
                  <a:schemeClr val="bg1"/>
                </a:solidFill>
              </a:rPr>
              <a:t>prominently displayed on the container, or</a:t>
            </a:r>
          </a:p>
          <a:p>
            <a:pPr lvl="1"/>
            <a:r>
              <a:rPr lang="en-US" sz="1600" dirty="0" smtClean="0">
                <a:solidFill>
                  <a:schemeClr val="bg1"/>
                </a:solidFill>
              </a:rPr>
              <a:t>readily available in the work area throughout each work shift</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Safety Data Sheets </a:t>
            </a:r>
            <a:r>
              <a:rPr lang="en-US" sz="2800" dirty="0" smtClean="0">
                <a:solidFill>
                  <a:srgbClr val="FFFF00"/>
                </a:solidFill>
              </a:rPr>
              <a:t/>
            </a:r>
            <a:br>
              <a:rPr lang="en-US" sz="2800" dirty="0" smtClean="0">
                <a:solidFill>
                  <a:srgbClr val="FFFF00"/>
                </a:solidFill>
              </a:rPr>
            </a:br>
            <a:r>
              <a:rPr lang="en-US" sz="2800" dirty="0" smtClean="0">
                <a:solidFill>
                  <a:srgbClr val="FFFF00"/>
                </a:solidFill>
              </a:rPr>
              <a:t>SDS</a:t>
            </a:r>
            <a:endParaRPr lang="en-US" dirty="0">
              <a:solidFill>
                <a:srgbClr val="FFFF00"/>
              </a:solidFill>
            </a:endParaRPr>
          </a:p>
        </p:txBody>
      </p:sp>
      <p:sp>
        <p:nvSpPr>
          <p:cNvPr id="3" name="Content Placeholder 2"/>
          <p:cNvSpPr>
            <a:spLocks noGrp="1"/>
          </p:cNvSpPr>
          <p:nvPr>
            <p:ph idx="1"/>
          </p:nvPr>
        </p:nvSpPr>
        <p:spPr/>
        <p:txBody>
          <a:bodyPr>
            <a:normAutofit/>
          </a:bodyPr>
          <a:lstStyle/>
          <a:p>
            <a:r>
              <a:rPr lang="en-US" sz="2200" dirty="0" smtClean="0">
                <a:solidFill>
                  <a:schemeClr val="bg1"/>
                </a:solidFill>
              </a:rPr>
              <a:t>Required for each hazardous chemical in the workplace and must be available for review in the work area during the work shift</a:t>
            </a:r>
          </a:p>
          <a:p>
            <a:pPr>
              <a:buNone/>
            </a:pPr>
            <a:endParaRPr lang="en-US" sz="2200" dirty="0" smtClean="0">
              <a:solidFill>
                <a:schemeClr val="bg1"/>
              </a:solidFill>
            </a:endParaRPr>
          </a:p>
          <a:p>
            <a:r>
              <a:rPr lang="en-US" sz="2200" dirty="0" smtClean="0">
                <a:solidFill>
                  <a:schemeClr val="bg1"/>
                </a:solidFill>
              </a:rPr>
              <a:t>Utilized to inform employees of the hazards associated with the chemical's use, storage, and disposal</a:t>
            </a:r>
          </a:p>
          <a:p>
            <a:pPr>
              <a:buNone/>
            </a:pPr>
            <a:endParaRPr lang="en-US" sz="2200" dirty="0" smtClean="0">
              <a:solidFill>
                <a:schemeClr val="bg1"/>
              </a:solidFill>
            </a:endParaRPr>
          </a:p>
          <a:p>
            <a:r>
              <a:rPr lang="en-US" sz="2200" dirty="0" smtClean="0">
                <a:solidFill>
                  <a:schemeClr val="bg1"/>
                </a:solidFill>
              </a:rPr>
              <a:t>Provides information regarding procedures for first aid, spills, fires, and other emergencies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Safety Data Sheets </a:t>
            </a:r>
            <a:r>
              <a:rPr lang="en-US" sz="2800" dirty="0" smtClean="0">
                <a:solidFill>
                  <a:srgbClr val="FFFF00"/>
                </a:solidFill>
              </a:rPr>
              <a:t/>
            </a:r>
            <a:br>
              <a:rPr lang="en-US" sz="2800" dirty="0" smtClean="0">
                <a:solidFill>
                  <a:srgbClr val="FFFF00"/>
                </a:solidFill>
              </a:rPr>
            </a:br>
            <a:r>
              <a:rPr lang="en-US" sz="3100" dirty="0" smtClean="0">
                <a:solidFill>
                  <a:srgbClr val="FFFF00"/>
                </a:solidFill>
              </a:rPr>
              <a:t>SDS</a:t>
            </a:r>
            <a:r>
              <a:rPr lang="en-US" sz="2800" dirty="0" smtClean="0">
                <a:solidFill>
                  <a:srgbClr val="FFFF00"/>
                </a:solidFill>
              </a:rPr>
              <a:t> </a:t>
            </a:r>
            <a:r>
              <a:rPr lang="en-US" sz="2400" dirty="0" smtClean="0">
                <a:solidFill>
                  <a:srgbClr val="FFFF00"/>
                </a:solidFill>
              </a:rPr>
              <a:t>(cont’d)</a:t>
            </a:r>
            <a:endParaRPr lang="en-US" dirty="0"/>
          </a:p>
        </p:txBody>
      </p:sp>
      <p:sp>
        <p:nvSpPr>
          <p:cNvPr id="3" name="Content Placeholder 2"/>
          <p:cNvSpPr>
            <a:spLocks noGrp="1"/>
          </p:cNvSpPr>
          <p:nvPr>
            <p:ph idx="1"/>
          </p:nvPr>
        </p:nvSpPr>
        <p:spPr/>
        <p:txBody>
          <a:bodyPr>
            <a:normAutofit/>
          </a:bodyPr>
          <a:lstStyle/>
          <a:p>
            <a:r>
              <a:rPr lang="en-US" sz="2200" dirty="0" smtClean="0">
                <a:solidFill>
                  <a:schemeClr val="bg1"/>
                </a:solidFill>
              </a:rPr>
              <a:t>Copies of the SDS for most chemicals may be obtained from  </a:t>
            </a:r>
            <a:r>
              <a:rPr lang="en-US" sz="2200" dirty="0" smtClean="0">
                <a:solidFill>
                  <a:schemeClr val="bg1"/>
                </a:solidFill>
                <a:hlinkClick r:id="rId2"/>
              </a:rPr>
              <a:t>MSDS Online</a:t>
            </a:r>
            <a:r>
              <a:rPr lang="en-US" sz="2200" dirty="0" smtClean="0">
                <a:solidFill>
                  <a:schemeClr val="bg1"/>
                </a:solidFill>
              </a:rPr>
              <a:t> or directly from the manufacturer or importer of the chemical</a:t>
            </a:r>
          </a:p>
          <a:p>
            <a:pPr>
              <a:buNone/>
            </a:pPr>
            <a:endParaRPr lang="en-US" sz="2200" dirty="0" smtClean="0">
              <a:solidFill>
                <a:schemeClr val="bg1"/>
              </a:solidFill>
            </a:endParaRPr>
          </a:p>
          <a:p>
            <a:r>
              <a:rPr lang="en-US" sz="2200" dirty="0" smtClean="0">
                <a:solidFill>
                  <a:schemeClr val="bg1"/>
                </a:solidFill>
              </a:rPr>
              <a:t>Paper copies of the SDS should be maintained in a notebook or other collection device if electronic methods are not used</a:t>
            </a:r>
          </a:p>
          <a:p>
            <a:pPr>
              <a:buNone/>
            </a:pPr>
            <a:endParaRPr lang="en-US" sz="2200" dirty="0" smtClean="0">
              <a:solidFill>
                <a:schemeClr val="bg1"/>
              </a:solidFill>
            </a:endParaRPr>
          </a:p>
          <a:p>
            <a:r>
              <a:rPr lang="en-US" sz="2200" dirty="0" smtClean="0">
                <a:solidFill>
                  <a:schemeClr val="bg1"/>
                </a:solidFill>
              </a:rPr>
              <a:t>If access is by computer, the computer must be available during the work shift and employees must be trained in how to the use the system</a:t>
            </a:r>
          </a:p>
          <a:p>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Safety Data Sheets </a:t>
            </a:r>
            <a:r>
              <a:rPr lang="en-US" sz="2800" dirty="0" smtClean="0">
                <a:solidFill>
                  <a:srgbClr val="FFFF00"/>
                </a:solidFill>
              </a:rPr>
              <a:t/>
            </a:r>
            <a:br>
              <a:rPr lang="en-US" sz="2800" dirty="0" smtClean="0">
                <a:solidFill>
                  <a:srgbClr val="FFFF00"/>
                </a:solidFill>
              </a:rPr>
            </a:br>
            <a:r>
              <a:rPr lang="en-US" sz="3100" dirty="0" smtClean="0">
                <a:solidFill>
                  <a:srgbClr val="FFFF00"/>
                </a:solidFill>
              </a:rPr>
              <a:t>SDS</a:t>
            </a:r>
            <a:r>
              <a:rPr lang="en-US" sz="2800" dirty="0" smtClean="0">
                <a:solidFill>
                  <a:srgbClr val="FFFF00"/>
                </a:solidFill>
              </a:rPr>
              <a:t> </a:t>
            </a:r>
            <a:r>
              <a:rPr lang="en-US" sz="2400" dirty="0" smtClean="0">
                <a:solidFill>
                  <a:srgbClr val="FFFF00"/>
                </a:solidFill>
              </a:rPr>
              <a:t>(cont’d)</a:t>
            </a:r>
            <a:endParaRPr lang="en-US" dirty="0"/>
          </a:p>
        </p:txBody>
      </p:sp>
      <p:sp>
        <p:nvSpPr>
          <p:cNvPr id="3" name="Content Placeholder 2"/>
          <p:cNvSpPr>
            <a:spLocks noGrp="1"/>
          </p:cNvSpPr>
          <p:nvPr>
            <p:ph sz="half" idx="1"/>
          </p:nvPr>
        </p:nvSpPr>
        <p:spPr/>
        <p:txBody>
          <a:bodyPr>
            <a:normAutofit/>
          </a:bodyPr>
          <a:lstStyle/>
          <a:p>
            <a:pPr>
              <a:buNone/>
            </a:pPr>
            <a:r>
              <a:rPr lang="en-US" sz="2900" dirty="0" smtClean="0">
                <a:solidFill>
                  <a:schemeClr val="bg1"/>
                </a:solidFill>
              </a:rPr>
              <a:t>SDS Format</a:t>
            </a:r>
          </a:p>
          <a:p>
            <a:r>
              <a:rPr lang="en-US" sz="1700" dirty="0">
                <a:solidFill>
                  <a:srgbClr val="FFFF00"/>
                </a:solidFill>
              </a:rPr>
              <a:t>Section </a:t>
            </a:r>
            <a:r>
              <a:rPr lang="en-US" sz="1700" dirty="0" smtClean="0">
                <a:solidFill>
                  <a:srgbClr val="FFFF00"/>
                </a:solidFill>
              </a:rPr>
              <a:t>1 Identification</a:t>
            </a:r>
            <a:r>
              <a:rPr lang="en-US" sz="1700" dirty="0">
                <a:solidFill>
                  <a:srgbClr val="FFFF00"/>
                </a:solidFill>
              </a:rPr>
              <a:t>;</a:t>
            </a:r>
          </a:p>
          <a:p>
            <a:r>
              <a:rPr lang="en-US" sz="1700" dirty="0" smtClean="0">
                <a:solidFill>
                  <a:srgbClr val="FFFF00"/>
                </a:solidFill>
              </a:rPr>
              <a:t>Section 2 </a:t>
            </a:r>
            <a:r>
              <a:rPr lang="en-US" sz="1700" dirty="0">
                <a:solidFill>
                  <a:srgbClr val="FFFF00"/>
                </a:solidFill>
              </a:rPr>
              <a:t>Hazard(s) identification</a:t>
            </a:r>
            <a:r>
              <a:rPr lang="en-US" sz="1700" dirty="0">
                <a:solidFill>
                  <a:schemeClr val="bg1"/>
                </a:solidFill>
              </a:rPr>
              <a:t>;</a:t>
            </a:r>
          </a:p>
          <a:p>
            <a:r>
              <a:rPr lang="en-US" sz="1700" dirty="0" smtClean="0">
                <a:solidFill>
                  <a:schemeClr val="bg1"/>
                </a:solidFill>
              </a:rPr>
              <a:t>Section 3 </a:t>
            </a:r>
            <a:r>
              <a:rPr lang="en-US" sz="1700" dirty="0">
                <a:solidFill>
                  <a:schemeClr val="bg1"/>
                </a:solidFill>
              </a:rPr>
              <a:t>Composition/information on ingredients;</a:t>
            </a:r>
          </a:p>
          <a:p>
            <a:r>
              <a:rPr lang="en-US" sz="1700" dirty="0" smtClean="0">
                <a:solidFill>
                  <a:srgbClr val="FFFF00"/>
                </a:solidFill>
              </a:rPr>
              <a:t>Section 4 </a:t>
            </a:r>
            <a:r>
              <a:rPr lang="en-US" sz="1700" dirty="0">
                <a:solidFill>
                  <a:srgbClr val="FFFF00"/>
                </a:solidFill>
              </a:rPr>
              <a:t>First-aid measures</a:t>
            </a:r>
            <a:r>
              <a:rPr lang="en-US" sz="1700" dirty="0">
                <a:solidFill>
                  <a:schemeClr val="bg1"/>
                </a:solidFill>
              </a:rPr>
              <a:t>;</a:t>
            </a:r>
          </a:p>
          <a:p>
            <a:r>
              <a:rPr lang="en-US" sz="1700" dirty="0" smtClean="0">
                <a:solidFill>
                  <a:schemeClr val="bg1"/>
                </a:solidFill>
              </a:rPr>
              <a:t>Section 5 </a:t>
            </a:r>
            <a:r>
              <a:rPr lang="en-US" sz="1700" dirty="0">
                <a:solidFill>
                  <a:schemeClr val="bg1"/>
                </a:solidFill>
              </a:rPr>
              <a:t>Fire-fighting measures;</a:t>
            </a:r>
          </a:p>
          <a:p>
            <a:r>
              <a:rPr lang="en-US" sz="1700" dirty="0" smtClean="0">
                <a:solidFill>
                  <a:schemeClr val="bg1"/>
                </a:solidFill>
              </a:rPr>
              <a:t>Section 6 </a:t>
            </a:r>
            <a:r>
              <a:rPr lang="en-US" sz="1700" dirty="0">
                <a:solidFill>
                  <a:schemeClr val="bg1"/>
                </a:solidFill>
              </a:rPr>
              <a:t>Accidental release measures;</a:t>
            </a:r>
          </a:p>
          <a:p>
            <a:r>
              <a:rPr lang="en-US" sz="1700" dirty="0" smtClean="0">
                <a:solidFill>
                  <a:srgbClr val="FFFF00"/>
                </a:solidFill>
              </a:rPr>
              <a:t>Section 7 </a:t>
            </a:r>
            <a:r>
              <a:rPr lang="en-US" sz="1700" dirty="0">
                <a:solidFill>
                  <a:srgbClr val="FFFF00"/>
                </a:solidFill>
              </a:rPr>
              <a:t>Handling and storage</a:t>
            </a:r>
            <a:r>
              <a:rPr lang="en-US" sz="1700" dirty="0">
                <a:solidFill>
                  <a:schemeClr val="bg1"/>
                </a:solidFill>
              </a:rPr>
              <a:t>;</a:t>
            </a:r>
          </a:p>
          <a:p>
            <a:r>
              <a:rPr lang="en-US" sz="1700" dirty="0" smtClean="0">
                <a:solidFill>
                  <a:srgbClr val="FFFF00"/>
                </a:solidFill>
              </a:rPr>
              <a:t>Section 8 </a:t>
            </a:r>
            <a:r>
              <a:rPr lang="en-US" sz="1700" dirty="0">
                <a:solidFill>
                  <a:srgbClr val="FFFF00"/>
                </a:solidFill>
              </a:rPr>
              <a:t>Exposure controls/personal protection</a:t>
            </a:r>
            <a:r>
              <a:rPr lang="en-US" sz="1700" dirty="0">
                <a:solidFill>
                  <a:schemeClr val="bg1"/>
                </a:solidFill>
              </a:rPr>
              <a:t>;</a:t>
            </a:r>
          </a:p>
          <a:p>
            <a:pPr>
              <a:buNone/>
            </a:pPr>
            <a:endParaRPr lang="en-US" sz="1700" dirty="0">
              <a:solidFill>
                <a:schemeClr val="bg1"/>
              </a:solidFill>
            </a:endParaRPr>
          </a:p>
        </p:txBody>
      </p:sp>
      <p:sp>
        <p:nvSpPr>
          <p:cNvPr id="5" name="Content Placeholder 4"/>
          <p:cNvSpPr>
            <a:spLocks noGrp="1"/>
          </p:cNvSpPr>
          <p:nvPr>
            <p:ph sz="half" idx="2"/>
          </p:nvPr>
        </p:nvSpPr>
        <p:spPr/>
        <p:txBody>
          <a:bodyPr>
            <a:normAutofit/>
          </a:bodyPr>
          <a:lstStyle/>
          <a:p>
            <a:endParaRPr lang="en-US" sz="2000" dirty="0" smtClean="0"/>
          </a:p>
          <a:p>
            <a:r>
              <a:rPr lang="en-US" sz="1700" dirty="0">
                <a:solidFill>
                  <a:schemeClr val="bg1"/>
                </a:solidFill>
              </a:rPr>
              <a:t>Section 9 Physical and chemical properties;</a:t>
            </a:r>
          </a:p>
          <a:p>
            <a:r>
              <a:rPr lang="en-US" sz="1700" dirty="0">
                <a:solidFill>
                  <a:srgbClr val="FFFF00"/>
                </a:solidFill>
              </a:rPr>
              <a:t>Section 10 Stability and reactivity</a:t>
            </a:r>
            <a:r>
              <a:rPr lang="en-US" sz="1700" dirty="0">
                <a:solidFill>
                  <a:schemeClr val="bg1"/>
                </a:solidFill>
              </a:rPr>
              <a:t>;</a:t>
            </a:r>
          </a:p>
          <a:p>
            <a:r>
              <a:rPr lang="en-US" sz="1700" dirty="0">
                <a:solidFill>
                  <a:schemeClr val="bg1"/>
                </a:solidFill>
              </a:rPr>
              <a:t>Section 11 Toxicological </a:t>
            </a:r>
            <a:r>
              <a:rPr lang="en-US" sz="1700" dirty="0" smtClean="0">
                <a:solidFill>
                  <a:schemeClr val="bg1"/>
                </a:solidFill>
              </a:rPr>
              <a:t>information</a:t>
            </a:r>
            <a:endParaRPr lang="en-US" sz="1700" dirty="0">
              <a:solidFill>
                <a:schemeClr val="bg1"/>
              </a:solidFill>
            </a:endParaRPr>
          </a:p>
          <a:p>
            <a:r>
              <a:rPr lang="en-US" sz="1700" dirty="0">
                <a:solidFill>
                  <a:schemeClr val="bg1"/>
                </a:solidFill>
              </a:rPr>
              <a:t>Section 12 Ecological information; </a:t>
            </a:r>
          </a:p>
          <a:p>
            <a:r>
              <a:rPr lang="en-US" sz="1700" dirty="0">
                <a:solidFill>
                  <a:srgbClr val="FFFF00"/>
                </a:solidFill>
              </a:rPr>
              <a:t>Section 13 Disposal considerations</a:t>
            </a:r>
            <a:r>
              <a:rPr lang="en-US" sz="1700" dirty="0">
                <a:solidFill>
                  <a:schemeClr val="bg1"/>
                </a:solidFill>
              </a:rPr>
              <a:t>; </a:t>
            </a:r>
          </a:p>
          <a:p>
            <a:r>
              <a:rPr lang="en-US" sz="1700" dirty="0">
                <a:solidFill>
                  <a:schemeClr val="bg1"/>
                </a:solidFill>
              </a:rPr>
              <a:t>Section 14 Transport information;  </a:t>
            </a:r>
          </a:p>
          <a:p>
            <a:r>
              <a:rPr lang="en-US" sz="1700" dirty="0">
                <a:solidFill>
                  <a:schemeClr val="bg1"/>
                </a:solidFill>
              </a:rPr>
              <a:t>Section 15 Regulatory information; and  </a:t>
            </a:r>
          </a:p>
          <a:p>
            <a:r>
              <a:rPr lang="en-US" sz="1700" dirty="0">
                <a:solidFill>
                  <a:schemeClr val="bg1"/>
                </a:solidFill>
              </a:rPr>
              <a:t>Section 16 Other information, including date of preparation or last revision.</a:t>
            </a:r>
          </a:p>
          <a:p>
            <a:pPr>
              <a:buNone/>
            </a:pPr>
            <a:endParaRPr lang="en-US" sz="2000" dirty="0"/>
          </a:p>
        </p:txBody>
      </p:sp>
      <p:sp>
        <p:nvSpPr>
          <p:cNvPr id="6" name="TextBox 5"/>
          <p:cNvSpPr txBox="1"/>
          <p:nvPr/>
        </p:nvSpPr>
        <p:spPr>
          <a:xfrm>
            <a:off x="5569527" y="5562600"/>
            <a:ext cx="3352800" cy="923330"/>
          </a:xfrm>
          <a:prstGeom prst="rect">
            <a:avLst/>
          </a:prstGeom>
          <a:noFill/>
        </p:spPr>
        <p:txBody>
          <a:bodyPr wrap="square" rtlCol="0">
            <a:spAutoFit/>
          </a:bodyPr>
          <a:lstStyle/>
          <a:p>
            <a:r>
              <a:rPr lang="en-US" sz="1200" dirty="0" smtClean="0">
                <a:solidFill>
                  <a:schemeClr val="bg1"/>
                </a:solidFill>
              </a:rPr>
              <a:t>More information about the specific content of each section of the SDS can be found in </a:t>
            </a:r>
            <a:r>
              <a:rPr lang="en-US" sz="1200" dirty="0">
                <a:solidFill>
                  <a:schemeClr val="bg1"/>
                </a:solidFill>
                <a:hlinkClick r:id="rId3"/>
              </a:rPr>
              <a:t>Appendix D to §1910.1200--Safety Data Sheets</a:t>
            </a: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Employee Training</a:t>
            </a:r>
            <a:endParaRPr lang="en-US" dirty="0">
              <a:solidFill>
                <a:srgbClr val="FFFF00"/>
              </a:solidFill>
            </a:endParaRPr>
          </a:p>
        </p:txBody>
      </p:sp>
      <p:sp>
        <p:nvSpPr>
          <p:cNvPr id="3" name="Content Placeholder 2"/>
          <p:cNvSpPr>
            <a:spLocks noGrp="1"/>
          </p:cNvSpPr>
          <p:nvPr>
            <p:ph idx="1"/>
          </p:nvPr>
        </p:nvSpPr>
        <p:spPr/>
        <p:txBody>
          <a:bodyPr/>
          <a:lstStyle/>
          <a:p>
            <a:r>
              <a:rPr lang="en-US" sz="2000" dirty="0" smtClean="0">
                <a:solidFill>
                  <a:schemeClr val="bg1"/>
                </a:solidFill>
              </a:rPr>
              <a:t>The departmental supervisor or their designee is responsible for ensuring employees receive the required training</a:t>
            </a:r>
          </a:p>
          <a:p>
            <a:endParaRPr lang="en-US" sz="2000" dirty="0" smtClean="0">
              <a:solidFill>
                <a:schemeClr val="bg1"/>
              </a:solidFill>
            </a:endParaRPr>
          </a:p>
          <a:p>
            <a:r>
              <a:rPr lang="en-US" sz="2000" dirty="0" smtClean="0">
                <a:solidFill>
                  <a:schemeClr val="bg1"/>
                </a:solidFill>
              </a:rPr>
              <a:t>The employee shall be provided with </a:t>
            </a:r>
            <a:r>
              <a:rPr lang="en-US" sz="2000" b="1" i="1" dirty="0" smtClean="0">
                <a:solidFill>
                  <a:schemeClr val="bg1"/>
                </a:solidFill>
              </a:rPr>
              <a:t>workplace specific training</a:t>
            </a:r>
            <a:r>
              <a:rPr lang="en-US" sz="2000" dirty="0" smtClean="0">
                <a:solidFill>
                  <a:schemeClr val="bg1"/>
                </a:solidFill>
              </a:rPr>
              <a:t> on hazardous chemicals that are located in their work area</a:t>
            </a:r>
          </a:p>
          <a:p>
            <a:endParaRPr lang="en-US" sz="2000" dirty="0" smtClean="0">
              <a:solidFill>
                <a:schemeClr val="bg1"/>
              </a:solidFill>
            </a:endParaRPr>
          </a:p>
          <a:p>
            <a:r>
              <a:rPr lang="en-US" sz="2000" dirty="0" smtClean="0">
                <a:solidFill>
                  <a:schemeClr val="bg1"/>
                </a:solidFill>
              </a:rPr>
              <a:t>Training shall be provided to the employee at the time of their initial assignment and whenever a new physical or health hazard is introduced into the work area. </a:t>
            </a:r>
            <a:r>
              <a:rPr lang="en-US" sz="2000" b="1" dirty="0" smtClean="0">
                <a:solidFill>
                  <a:schemeClr val="bg1"/>
                </a:solidFill>
              </a:rPr>
              <a:t>The </a:t>
            </a:r>
            <a:r>
              <a:rPr lang="en-US" sz="2000" b="1" i="1" dirty="0" smtClean="0">
                <a:solidFill>
                  <a:schemeClr val="bg1"/>
                </a:solidFill>
              </a:rPr>
              <a:t>workplace specific training</a:t>
            </a:r>
            <a:r>
              <a:rPr lang="en-US" sz="2000" b="1" dirty="0" smtClean="0">
                <a:solidFill>
                  <a:schemeClr val="bg1"/>
                </a:solidFill>
              </a:rPr>
              <a:t> is required in addition to the completion of this online training module.</a:t>
            </a:r>
          </a:p>
          <a:p>
            <a:endParaRPr lang="en-US" sz="2000" b="1" dirty="0" smtClean="0">
              <a:solidFill>
                <a:schemeClr val="bg1"/>
              </a:solidFill>
            </a:endParaRPr>
          </a:p>
          <a:p>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Employee Training </a:t>
            </a:r>
            <a:r>
              <a:rPr lang="en-US" sz="2400" dirty="0" smtClean="0">
                <a:solidFill>
                  <a:srgbClr val="FFFF00"/>
                </a:solidFill>
              </a:rPr>
              <a:t>(cont’d)</a:t>
            </a:r>
            <a:endParaRPr lang="en-US" dirty="0"/>
          </a:p>
        </p:txBody>
      </p:sp>
      <p:sp>
        <p:nvSpPr>
          <p:cNvPr id="3" name="Content Placeholder 2"/>
          <p:cNvSpPr>
            <a:spLocks noGrp="1"/>
          </p:cNvSpPr>
          <p:nvPr>
            <p:ph idx="1"/>
          </p:nvPr>
        </p:nvSpPr>
        <p:spPr/>
        <p:txBody>
          <a:bodyPr>
            <a:normAutofit/>
          </a:bodyPr>
          <a:lstStyle/>
          <a:p>
            <a:pPr>
              <a:buNone/>
            </a:pPr>
            <a:r>
              <a:rPr lang="en-US" sz="2400" dirty="0" smtClean="0">
                <a:solidFill>
                  <a:schemeClr val="bg1"/>
                </a:solidFill>
              </a:rPr>
              <a:t>The </a:t>
            </a:r>
            <a:r>
              <a:rPr lang="en-US" sz="2400" b="1" i="1" dirty="0" smtClean="0">
                <a:solidFill>
                  <a:schemeClr val="bg1"/>
                </a:solidFill>
              </a:rPr>
              <a:t>workplace specific training</a:t>
            </a:r>
            <a:r>
              <a:rPr lang="en-US" sz="2400" dirty="0" smtClean="0">
                <a:solidFill>
                  <a:schemeClr val="bg1"/>
                </a:solidFill>
              </a:rPr>
              <a:t> must inform employees of: </a:t>
            </a:r>
          </a:p>
          <a:p>
            <a:pPr lvl="1"/>
            <a:r>
              <a:rPr lang="en-US" sz="1800" dirty="0" smtClean="0">
                <a:solidFill>
                  <a:schemeClr val="bg1"/>
                </a:solidFill>
              </a:rPr>
              <a:t>How to locate a copy of the work place - specific written HCP.</a:t>
            </a:r>
          </a:p>
          <a:p>
            <a:pPr lvl="1"/>
            <a:r>
              <a:rPr lang="en-US" sz="1800" dirty="0" smtClean="0">
                <a:solidFill>
                  <a:schemeClr val="bg1"/>
                </a:solidFill>
              </a:rPr>
              <a:t>How to access the master list of hazardous chemicals.</a:t>
            </a:r>
          </a:p>
          <a:p>
            <a:pPr lvl="1"/>
            <a:r>
              <a:rPr lang="en-US" sz="1800" dirty="0" smtClean="0">
                <a:solidFill>
                  <a:schemeClr val="bg1"/>
                </a:solidFill>
              </a:rPr>
              <a:t>How to access an SDS for each chemical in the master list.</a:t>
            </a:r>
          </a:p>
          <a:p>
            <a:pPr lvl="1"/>
            <a:r>
              <a:rPr lang="en-US" sz="1800" dirty="0" smtClean="0">
                <a:solidFill>
                  <a:schemeClr val="bg1"/>
                </a:solidFill>
              </a:rPr>
              <a:t>An explanation of the labeling system used in the work place.</a:t>
            </a:r>
          </a:p>
          <a:p>
            <a:pPr lvl="1"/>
            <a:r>
              <a:rPr lang="en-US" sz="1800" dirty="0" smtClean="0">
                <a:solidFill>
                  <a:schemeClr val="bg1"/>
                </a:solidFill>
              </a:rPr>
              <a:t>The physical and health hazards of the hazardous chemicals in the work area. </a:t>
            </a:r>
          </a:p>
          <a:p>
            <a:pPr lvl="1"/>
            <a:r>
              <a:rPr lang="en-US" sz="1800" dirty="0" smtClean="0">
                <a:solidFill>
                  <a:schemeClr val="bg1"/>
                </a:solidFill>
              </a:rPr>
              <a:t>Special precautions to follow when working with hazardous chemicals.</a:t>
            </a:r>
          </a:p>
          <a:p>
            <a:pPr lvl="1"/>
            <a:r>
              <a:rPr lang="en-US" sz="1800" dirty="0" smtClean="0">
                <a:solidFill>
                  <a:schemeClr val="bg1"/>
                </a:solidFill>
              </a:rPr>
              <a:t>How to reduce or prevent overexposure to hazardous chemicals </a:t>
            </a:r>
          </a:p>
          <a:p>
            <a:pPr lvl="1"/>
            <a:r>
              <a:rPr lang="en-US" sz="1800" dirty="0" smtClean="0">
                <a:solidFill>
                  <a:schemeClr val="bg1"/>
                </a:solidFill>
              </a:rPr>
              <a:t>Steps that the department has taken to reduce or prevent exposure to hazardous chemicals.</a:t>
            </a:r>
          </a:p>
          <a:p>
            <a:pPr>
              <a:buNone/>
            </a:pPr>
            <a:endParaRPr lang="en-US" sz="2400" dirty="0" smtClean="0">
              <a:solidFill>
                <a:schemeClr val="bg1"/>
              </a:solidFill>
            </a:endParaRP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Who is covered by HCS?</a:t>
            </a:r>
            <a:endParaRPr lang="en-US" dirty="0">
              <a:solidFill>
                <a:srgbClr val="FFFF00"/>
              </a:solidFill>
            </a:endParaRPr>
          </a:p>
        </p:txBody>
      </p:sp>
      <p:sp>
        <p:nvSpPr>
          <p:cNvPr id="3" name="Content Placeholder 2"/>
          <p:cNvSpPr>
            <a:spLocks noGrp="1"/>
          </p:cNvSpPr>
          <p:nvPr>
            <p:ph idx="1"/>
          </p:nvPr>
        </p:nvSpPr>
        <p:spPr/>
        <p:txBody>
          <a:bodyPr>
            <a:normAutofit/>
          </a:bodyPr>
          <a:lstStyle/>
          <a:p>
            <a:r>
              <a:rPr lang="en-US" sz="2800" dirty="0" smtClean="0">
                <a:solidFill>
                  <a:schemeClr val="bg1"/>
                </a:solidFill>
              </a:rPr>
              <a:t>All employees and students of the University who work with hazardous chemicals are covered by the HCS.</a:t>
            </a:r>
          </a:p>
          <a:p>
            <a:r>
              <a:rPr lang="en-US" sz="2800" dirty="0" smtClean="0">
                <a:solidFill>
                  <a:schemeClr val="bg1"/>
                </a:solidFill>
              </a:rPr>
              <a:t>This also includes </a:t>
            </a:r>
            <a:r>
              <a:rPr lang="en-US" sz="2800" dirty="0">
                <a:solidFill>
                  <a:schemeClr val="bg1"/>
                </a:solidFill>
              </a:rPr>
              <a:t>visiting professors and volunteers </a:t>
            </a:r>
            <a:endParaRPr lang="en-US" sz="2800" dirty="0" smtClean="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Employee Training </a:t>
            </a:r>
            <a:r>
              <a:rPr lang="en-US" sz="2400" dirty="0" smtClean="0">
                <a:solidFill>
                  <a:srgbClr val="FFFF00"/>
                </a:solidFill>
              </a:rPr>
              <a:t>(cont’d)</a:t>
            </a:r>
            <a:endParaRPr lang="en-US" dirty="0"/>
          </a:p>
        </p:txBody>
      </p:sp>
      <p:sp>
        <p:nvSpPr>
          <p:cNvPr id="3" name="Content Placeholder 2"/>
          <p:cNvSpPr>
            <a:spLocks noGrp="1"/>
          </p:cNvSpPr>
          <p:nvPr>
            <p:ph idx="1"/>
          </p:nvPr>
        </p:nvSpPr>
        <p:spPr/>
        <p:txBody>
          <a:bodyPr>
            <a:normAutofit/>
          </a:bodyPr>
          <a:lstStyle/>
          <a:p>
            <a:pPr lvl="1"/>
            <a:r>
              <a:rPr lang="en-US" sz="1800" dirty="0" smtClean="0">
                <a:solidFill>
                  <a:schemeClr val="bg1"/>
                </a:solidFill>
              </a:rPr>
              <a:t>Methods and observations employees may use to detect the presence of a hazardous chemical.</a:t>
            </a:r>
          </a:p>
          <a:p>
            <a:pPr lvl="1"/>
            <a:r>
              <a:rPr lang="en-US" sz="1800" dirty="0" smtClean="0">
                <a:solidFill>
                  <a:schemeClr val="bg1"/>
                </a:solidFill>
              </a:rPr>
              <a:t>Procedures to follow if employees are exposed to hazardous chemicals</a:t>
            </a:r>
          </a:p>
          <a:p>
            <a:pPr lvl="1"/>
            <a:r>
              <a:rPr lang="en-US" sz="1800" dirty="0" smtClean="0">
                <a:solidFill>
                  <a:schemeClr val="bg1"/>
                </a:solidFill>
              </a:rPr>
              <a:t>The health hazards, symptoms, first aid and emergency procedures to follow, in case of overexposure</a:t>
            </a:r>
          </a:p>
          <a:p>
            <a:pPr lvl="1"/>
            <a:r>
              <a:rPr lang="en-US" sz="1800" dirty="0" smtClean="0">
                <a:solidFill>
                  <a:schemeClr val="bg1"/>
                </a:solidFill>
              </a:rPr>
              <a:t>Procedures to follow when a spill or leak occurs.</a:t>
            </a:r>
          </a:p>
          <a:p>
            <a:pPr lvl="1"/>
            <a:r>
              <a:rPr lang="en-US" sz="1800" dirty="0" smtClean="0">
                <a:solidFill>
                  <a:schemeClr val="bg1"/>
                </a:solidFill>
              </a:rPr>
              <a:t>How and when to use PPE. </a:t>
            </a:r>
            <a:r>
              <a:rPr lang="en-US" sz="1800" dirty="0" smtClean="0">
                <a:solidFill>
                  <a:schemeClr val="bg1"/>
                </a:solidFill>
                <a:hlinkClick r:id="rId2"/>
              </a:rPr>
              <a:t>UK PPE Program and Hazard Assessment</a:t>
            </a:r>
            <a:endParaRPr lang="en-US" sz="1800" dirty="0" smtClean="0">
              <a:solidFill>
                <a:schemeClr val="bg1"/>
              </a:solidFill>
            </a:endParaRPr>
          </a:p>
          <a:p>
            <a:pPr lvl="1"/>
            <a:r>
              <a:rPr lang="en-US" sz="1800" dirty="0" smtClean="0">
                <a:solidFill>
                  <a:schemeClr val="bg1"/>
                </a:solidFill>
              </a:rPr>
              <a:t>How to provide outside contractors the information about chemical hazards in the work place.</a:t>
            </a:r>
          </a:p>
          <a:p>
            <a:pPr lvl="1"/>
            <a:r>
              <a:rPr lang="en-US" sz="1800" dirty="0" smtClean="0">
                <a:solidFill>
                  <a:schemeClr val="bg1"/>
                </a:solidFill>
              </a:rPr>
              <a:t>The potential hazards associated with non routine tasks, and the control measures used to ensure worker safety. Non routine tasks are those which are not a part of the normal day-to-day activities. </a:t>
            </a:r>
          </a:p>
          <a:p>
            <a:pPr>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solidFill>
                  <a:srgbClr val="FFFF00"/>
                </a:solidFill>
              </a:rPr>
              <a:t>Controlling Physical and Health Hazards</a:t>
            </a:r>
            <a:endParaRPr lang="en-US" sz="4000" dirty="0">
              <a:solidFill>
                <a:srgbClr val="FFFF00"/>
              </a:solidFill>
            </a:endParaRPr>
          </a:p>
        </p:txBody>
      </p:sp>
      <p:sp>
        <p:nvSpPr>
          <p:cNvPr id="3" name="Content Placeholder 2"/>
          <p:cNvSpPr>
            <a:spLocks noGrp="1"/>
          </p:cNvSpPr>
          <p:nvPr>
            <p:ph idx="1"/>
          </p:nvPr>
        </p:nvSpPr>
        <p:spPr/>
        <p:txBody>
          <a:bodyPr>
            <a:normAutofit fontScale="92500" lnSpcReduction="10000"/>
          </a:bodyPr>
          <a:lstStyle/>
          <a:p>
            <a:r>
              <a:rPr lang="en-US" sz="2000" dirty="0" smtClean="0">
                <a:solidFill>
                  <a:schemeClr val="bg1"/>
                </a:solidFill>
              </a:rPr>
              <a:t>There are a number of ways to prevent overexposure to hazardous chemicals. One of the most effective is to follow the safe work practices as recommended by manufacturer's guidelines when using these products. </a:t>
            </a:r>
          </a:p>
          <a:p>
            <a:pPr>
              <a:buNone/>
            </a:pPr>
            <a:endParaRPr lang="en-US" sz="2000" dirty="0" smtClean="0">
              <a:solidFill>
                <a:schemeClr val="bg1"/>
              </a:solidFill>
            </a:endParaRPr>
          </a:p>
          <a:p>
            <a:r>
              <a:rPr lang="en-US" sz="2000" dirty="0" smtClean="0">
                <a:solidFill>
                  <a:schemeClr val="bg1"/>
                </a:solidFill>
              </a:rPr>
              <a:t>Other ways to safeguard your health and safety when using hazardous materials include the following: </a:t>
            </a:r>
          </a:p>
          <a:p>
            <a:pPr lvl="1"/>
            <a:r>
              <a:rPr lang="en-US" sz="1900" dirty="0" smtClean="0">
                <a:solidFill>
                  <a:schemeClr val="bg1"/>
                </a:solidFill>
              </a:rPr>
              <a:t>Product substitution</a:t>
            </a:r>
          </a:p>
          <a:p>
            <a:pPr lvl="1"/>
            <a:r>
              <a:rPr lang="en-US" sz="1900" dirty="0" smtClean="0">
                <a:solidFill>
                  <a:schemeClr val="bg1"/>
                </a:solidFill>
              </a:rPr>
              <a:t>Use proper engineering controls</a:t>
            </a:r>
          </a:p>
          <a:p>
            <a:pPr lvl="1"/>
            <a:r>
              <a:rPr lang="en-US" sz="1900" dirty="0">
                <a:solidFill>
                  <a:schemeClr val="bg1"/>
                </a:solidFill>
              </a:rPr>
              <a:t>Knowing how to work with the material </a:t>
            </a:r>
            <a:r>
              <a:rPr lang="en-US" sz="1900" dirty="0" smtClean="0">
                <a:solidFill>
                  <a:schemeClr val="bg1"/>
                </a:solidFill>
              </a:rPr>
              <a:t>safely</a:t>
            </a:r>
          </a:p>
          <a:p>
            <a:pPr lvl="1"/>
            <a:r>
              <a:rPr lang="en-US" sz="1900" dirty="0" smtClean="0">
                <a:solidFill>
                  <a:schemeClr val="bg1"/>
                </a:solidFill>
              </a:rPr>
              <a:t>Use the proper PPE as it is intended to be used</a:t>
            </a:r>
            <a:r>
              <a:rPr lang="en-US" sz="2000" dirty="0" smtClean="0">
                <a:solidFill>
                  <a:schemeClr val="bg1"/>
                </a:solidFill>
              </a:rPr>
              <a:t/>
            </a:r>
            <a:br>
              <a:rPr lang="en-US" sz="2000" dirty="0" smtClean="0">
                <a:solidFill>
                  <a:schemeClr val="bg1"/>
                </a:solidFill>
              </a:rPr>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Personal Protective Equipment (PPE)</a:t>
            </a:r>
            <a:endParaRPr lang="en-US" dirty="0"/>
          </a:p>
        </p:txBody>
      </p:sp>
      <p:sp>
        <p:nvSpPr>
          <p:cNvPr id="3" name="Content Placeholder 2"/>
          <p:cNvSpPr>
            <a:spLocks noGrp="1"/>
          </p:cNvSpPr>
          <p:nvPr>
            <p:ph sz="half" idx="1"/>
          </p:nvPr>
        </p:nvSpPr>
        <p:spPr>
          <a:xfrm>
            <a:off x="457200" y="1600200"/>
            <a:ext cx="4648200" cy="4525963"/>
          </a:xfrm>
        </p:spPr>
        <p:txBody>
          <a:bodyPr>
            <a:normAutofit/>
          </a:bodyPr>
          <a:lstStyle/>
          <a:p>
            <a:r>
              <a:rPr lang="en-US" sz="1700" dirty="0" smtClean="0">
                <a:solidFill>
                  <a:schemeClr val="bg1"/>
                </a:solidFill>
              </a:rPr>
              <a:t>A PPE Hazard Assessment must be conducted by the supervisor with an explanation on the use and care of the PPE. Information and forms to conduct this assessment can be found within the </a:t>
            </a:r>
            <a:r>
              <a:rPr lang="en-US" sz="1700" dirty="0" smtClean="0">
                <a:solidFill>
                  <a:schemeClr val="bg1"/>
                </a:solidFill>
                <a:hlinkClick r:id="rId2"/>
              </a:rPr>
              <a:t>UK PPE Program and Hazard Assessment</a:t>
            </a:r>
            <a:endParaRPr lang="en-US" sz="1700" dirty="0" smtClean="0">
              <a:solidFill>
                <a:schemeClr val="bg1"/>
              </a:solidFill>
            </a:endParaRPr>
          </a:p>
          <a:p>
            <a:endParaRPr lang="en-US" sz="1700" dirty="0" smtClean="0">
              <a:solidFill>
                <a:schemeClr val="bg1"/>
              </a:solidFill>
            </a:endParaRPr>
          </a:p>
          <a:p>
            <a:r>
              <a:rPr lang="en-US" sz="1700" dirty="0" smtClean="0">
                <a:solidFill>
                  <a:schemeClr val="bg1"/>
                </a:solidFill>
              </a:rPr>
              <a:t>PPE including gloves, safety glasses, aprons, and other protective clothing is available from the employee's supervisor.</a:t>
            </a:r>
          </a:p>
          <a:p>
            <a:endParaRPr lang="en-US" sz="2400" dirty="0" smtClean="0">
              <a:solidFill>
                <a:schemeClr val="bg1"/>
              </a:solidFill>
            </a:endParaRPr>
          </a:p>
          <a:p>
            <a:endParaRPr lang="en-US" dirty="0">
              <a:solidFill>
                <a:schemeClr val="bg1"/>
              </a:solidFill>
            </a:endParaRPr>
          </a:p>
        </p:txBody>
      </p:sp>
      <p:pic>
        <p:nvPicPr>
          <p:cNvPr id="5" name="Content Placeholder 4" descr="ppe.gif"/>
          <p:cNvPicPr>
            <a:picLocks noGrp="1" noChangeAspect="1"/>
          </p:cNvPicPr>
          <p:nvPr>
            <p:ph sz="half" idx="2"/>
          </p:nvPr>
        </p:nvPicPr>
        <p:blipFill>
          <a:blip r:embed="rId3" cstate="print"/>
          <a:stretch>
            <a:fillRect/>
          </a:stretch>
        </p:blipFill>
        <p:spPr>
          <a:xfrm>
            <a:off x="5106818" y="1676400"/>
            <a:ext cx="3579981" cy="3809999"/>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Personal Protective Equipment </a:t>
            </a:r>
            <a:r>
              <a:rPr lang="en-US" sz="2400" dirty="0" smtClean="0">
                <a:solidFill>
                  <a:srgbClr val="FFFF00"/>
                </a:solidFill>
              </a:rPr>
              <a:t>(cont’d)</a:t>
            </a:r>
            <a:endParaRPr lang="en-US" dirty="0"/>
          </a:p>
        </p:txBody>
      </p:sp>
      <p:sp>
        <p:nvSpPr>
          <p:cNvPr id="3" name="Content Placeholder 2"/>
          <p:cNvSpPr>
            <a:spLocks noGrp="1"/>
          </p:cNvSpPr>
          <p:nvPr>
            <p:ph sz="half" idx="1"/>
          </p:nvPr>
        </p:nvSpPr>
        <p:spPr/>
        <p:txBody>
          <a:bodyPr>
            <a:normAutofit/>
          </a:bodyPr>
          <a:lstStyle/>
          <a:p>
            <a:r>
              <a:rPr lang="en-US" sz="1800" dirty="0" smtClean="0">
                <a:solidFill>
                  <a:schemeClr val="bg1"/>
                </a:solidFill>
              </a:rPr>
              <a:t>If the use a of respirator is required for specific tasks, employees are required to be medically  approved, fit-tested and given specific instructions about the use, care, and limitations of their respirators (PRIOR TO USE) Contact OHS at 257-7600 or visit our </a:t>
            </a:r>
            <a:r>
              <a:rPr lang="en-US" sz="1800" dirty="0" smtClean="0">
                <a:solidFill>
                  <a:schemeClr val="bg1"/>
                </a:solidFill>
                <a:hlinkClick r:id="rId2"/>
              </a:rPr>
              <a:t>Respiratory Protection </a:t>
            </a:r>
            <a:r>
              <a:rPr lang="en-US" sz="1800" dirty="0" smtClean="0">
                <a:solidFill>
                  <a:schemeClr val="bg1"/>
                </a:solidFill>
              </a:rPr>
              <a:t>page for information.</a:t>
            </a:r>
          </a:p>
          <a:p>
            <a:endParaRPr lang="en-US" dirty="0"/>
          </a:p>
        </p:txBody>
      </p:sp>
      <p:pic>
        <p:nvPicPr>
          <p:cNvPr id="5" name="Content Placeholder 4" descr="fit_test.jpg"/>
          <p:cNvPicPr>
            <a:picLocks noGrp="1" noChangeAspect="1"/>
          </p:cNvPicPr>
          <p:nvPr>
            <p:ph sz="half" idx="2"/>
          </p:nvPr>
        </p:nvPicPr>
        <p:blipFill>
          <a:blip r:embed="rId3" cstate="print"/>
          <a:stretch>
            <a:fillRect/>
          </a:stretch>
        </p:blipFill>
        <p:spPr>
          <a:xfrm>
            <a:off x="4648200" y="1828800"/>
            <a:ext cx="4267200" cy="3581400"/>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Chemical Release</a:t>
            </a:r>
            <a:endParaRPr lang="en-US" dirty="0">
              <a:solidFill>
                <a:srgbClr val="FFFF00"/>
              </a:solidFill>
            </a:endParaRPr>
          </a:p>
        </p:txBody>
      </p:sp>
      <p:sp>
        <p:nvSpPr>
          <p:cNvPr id="3" name="Content Placeholder 2"/>
          <p:cNvSpPr>
            <a:spLocks noGrp="1"/>
          </p:cNvSpPr>
          <p:nvPr>
            <p:ph idx="1"/>
          </p:nvPr>
        </p:nvSpPr>
        <p:spPr/>
        <p:txBody>
          <a:bodyPr>
            <a:normAutofit/>
          </a:bodyPr>
          <a:lstStyle/>
          <a:p>
            <a:r>
              <a:rPr lang="en-US" sz="2400" dirty="0" smtClean="0">
                <a:solidFill>
                  <a:schemeClr val="bg1"/>
                </a:solidFill>
              </a:rPr>
              <a:t>Spills and releases of hazardous materials in other than insignificant amounts should </a:t>
            </a:r>
            <a:r>
              <a:rPr lang="en-US" sz="2400" b="1" dirty="0" smtClean="0">
                <a:solidFill>
                  <a:schemeClr val="bg1"/>
                </a:solidFill>
              </a:rPr>
              <a:t>call Environmental Management </a:t>
            </a:r>
            <a:endParaRPr lang="en-US" sz="2400" b="1" dirty="0">
              <a:solidFill>
                <a:schemeClr val="bg1"/>
              </a:solidFill>
            </a:endParaRPr>
          </a:p>
          <a:p>
            <a:pPr lvl="1"/>
            <a:r>
              <a:rPr lang="en-US" sz="2000" dirty="0">
                <a:solidFill>
                  <a:schemeClr val="bg1"/>
                </a:solidFill>
              </a:rPr>
              <a:t>Between 8:00 a.m. - 5:00 </a:t>
            </a:r>
            <a:r>
              <a:rPr lang="en-US" sz="2000" dirty="0" smtClean="0">
                <a:solidFill>
                  <a:schemeClr val="bg1"/>
                </a:solidFill>
              </a:rPr>
              <a:t>p.m.  </a:t>
            </a:r>
            <a:r>
              <a:rPr lang="en-US" sz="2000" dirty="0">
                <a:solidFill>
                  <a:schemeClr val="bg1"/>
                </a:solidFill>
              </a:rPr>
              <a:t>(</a:t>
            </a:r>
            <a:r>
              <a:rPr lang="en-US" sz="2000" dirty="0" smtClean="0">
                <a:solidFill>
                  <a:schemeClr val="bg1"/>
                </a:solidFill>
              </a:rPr>
              <a:t>323-6280)</a:t>
            </a:r>
            <a:endParaRPr lang="en-US" sz="2000" dirty="0">
              <a:solidFill>
                <a:schemeClr val="bg1"/>
              </a:solidFill>
            </a:endParaRPr>
          </a:p>
          <a:p>
            <a:pPr lvl="1"/>
            <a:r>
              <a:rPr lang="en-US" sz="2000" b="1" dirty="0">
                <a:solidFill>
                  <a:schemeClr val="bg1"/>
                </a:solidFill>
              </a:rPr>
              <a:t>After </a:t>
            </a:r>
            <a:r>
              <a:rPr lang="en-US" sz="2000" b="1" dirty="0" smtClean="0">
                <a:solidFill>
                  <a:schemeClr val="bg1"/>
                </a:solidFill>
              </a:rPr>
              <a:t>Hours: </a:t>
            </a:r>
            <a:r>
              <a:rPr lang="en-US" sz="2000" dirty="0" smtClean="0">
                <a:solidFill>
                  <a:schemeClr val="bg1"/>
                </a:solidFill>
              </a:rPr>
              <a:t>911 </a:t>
            </a:r>
            <a:r>
              <a:rPr lang="en-US" sz="2000" dirty="0">
                <a:solidFill>
                  <a:schemeClr val="bg1"/>
                </a:solidFill>
              </a:rPr>
              <a:t>(from on-campus phones</a:t>
            </a:r>
            <a:r>
              <a:rPr lang="en-US" sz="2000" dirty="0" smtClean="0">
                <a:solidFill>
                  <a:schemeClr val="bg1"/>
                </a:solidFill>
              </a:rPr>
              <a:t>) or 257-UKPD </a:t>
            </a:r>
            <a:r>
              <a:rPr lang="en-US" sz="2000" dirty="0">
                <a:solidFill>
                  <a:schemeClr val="bg1"/>
                </a:solidFill>
              </a:rPr>
              <a:t>(8573) </a:t>
            </a:r>
            <a:endParaRPr lang="en-US" sz="2000" dirty="0" smtClean="0">
              <a:solidFill>
                <a:schemeClr val="bg1"/>
              </a:solidFill>
            </a:endParaRPr>
          </a:p>
          <a:p>
            <a:pPr marL="457200" lvl="1" indent="0">
              <a:buNone/>
            </a:pPr>
            <a:endParaRPr lang="en-US" sz="2400" dirty="0" smtClean="0">
              <a:solidFill>
                <a:srgbClr val="FF0000"/>
              </a:solidFill>
            </a:endParaRPr>
          </a:p>
          <a:p>
            <a:r>
              <a:rPr lang="en-US" sz="2400" dirty="0" smtClean="0">
                <a:solidFill>
                  <a:schemeClr val="bg1"/>
                </a:solidFill>
              </a:rPr>
              <a:t>If a spill involves a biological material then follow </a:t>
            </a:r>
            <a:r>
              <a:rPr lang="en-US" sz="2400" dirty="0" smtClean="0">
                <a:solidFill>
                  <a:schemeClr val="bg1"/>
                </a:solidFill>
                <a:hlinkClick r:id="rId2"/>
              </a:rPr>
              <a:t>Biological Safety’s Spill Plan</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Emergency Eye Wash/Safety Showers</a:t>
            </a:r>
            <a:endParaRPr lang="en-US" dirty="0"/>
          </a:p>
        </p:txBody>
      </p:sp>
      <p:sp>
        <p:nvSpPr>
          <p:cNvPr id="3" name="Content Placeholder 2"/>
          <p:cNvSpPr>
            <a:spLocks noGrp="1"/>
          </p:cNvSpPr>
          <p:nvPr>
            <p:ph sz="half" idx="1"/>
          </p:nvPr>
        </p:nvSpPr>
        <p:spPr/>
        <p:txBody>
          <a:bodyPr>
            <a:normAutofit/>
          </a:bodyPr>
          <a:lstStyle/>
          <a:p>
            <a:r>
              <a:rPr lang="en-US" sz="1800" dirty="0" smtClean="0">
                <a:solidFill>
                  <a:schemeClr val="bg1"/>
                </a:solidFill>
              </a:rPr>
              <a:t>OSHA requires that suitable means for flushing and quick drenching of the eyes and body be available in any area where toxic and/or corrosive materials are in use.-</a:t>
            </a:r>
          </a:p>
          <a:p>
            <a:endParaRPr lang="en-US" sz="1800" dirty="0" smtClean="0">
              <a:solidFill>
                <a:schemeClr val="bg1"/>
              </a:solidFill>
            </a:endParaRPr>
          </a:p>
          <a:p>
            <a:r>
              <a:rPr lang="en-US" sz="1800" dirty="0" smtClean="0">
                <a:solidFill>
                  <a:schemeClr val="bg1"/>
                </a:solidFill>
              </a:rPr>
              <a:t>In cases of an exposure, the initial first aid treatment is to flush affected area with water for a </a:t>
            </a:r>
            <a:r>
              <a:rPr lang="en-US" sz="1800" b="1" u="sng" dirty="0" smtClean="0">
                <a:solidFill>
                  <a:schemeClr val="bg1"/>
                </a:solidFill>
              </a:rPr>
              <a:t>minimum </a:t>
            </a:r>
            <a:r>
              <a:rPr lang="en-US" sz="1800" dirty="0" smtClean="0">
                <a:solidFill>
                  <a:schemeClr val="bg1"/>
                </a:solidFill>
              </a:rPr>
              <a:t>of 15 minutes. </a:t>
            </a:r>
          </a:p>
          <a:p>
            <a:endParaRPr lang="en-US" sz="1800" dirty="0" smtClean="0">
              <a:solidFill>
                <a:schemeClr val="bg1"/>
              </a:solidFill>
            </a:endParaRPr>
          </a:p>
          <a:p>
            <a:r>
              <a:rPr lang="en-US" sz="1800" dirty="0" smtClean="0">
                <a:solidFill>
                  <a:schemeClr val="bg1"/>
                </a:solidFill>
              </a:rPr>
              <a:t>For more information about Emergency Eye Wash/Safety Showers please view </a:t>
            </a:r>
            <a:r>
              <a:rPr lang="en-US" sz="1800" dirty="0" smtClean="0">
                <a:solidFill>
                  <a:schemeClr val="bg1"/>
                </a:solidFill>
                <a:hlinkClick r:id="rId2"/>
              </a:rPr>
              <a:t>Eyewash Training</a:t>
            </a:r>
            <a:endParaRPr lang="en-US" sz="1800" dirty="0" smtClean="0">
              <a:solidFill>
                <a:schemeClr val="bg1"/>
              </a:solidFill>
            </a:endParaRPr>
          </a:p>
        </p:txBody>
      </p:sp>
      <p:pic>
        <p:nvPicPr>
          <p:cNvPr id="5" name="Content Placeholder 4" descr="eyewash.jpg"/>
          <p:cNvPicPr>
            <a:picLocks noGrp="1" noChangeAspect="1"/>
          </p:cNvPicPr>
          <p:nvPr>
            <p:ph sz="half" idx="2"/>
          </p:nvPr>
        </p:nvPicPr>
        <p:blipFill>
          <a:blip r:embed="rId3" cstate="print"/>
          <a:stretch>
            <a:fillRect/>
          </a:stretch>
        </p:blipFill>
        <p:spPr>
          <a:xfrm>
            <a:off x="5196959" y="1676400"/>
            <a:ext cx="3261241" cy="4063946"/>
          </a:xfrm>
        </p:spPr>
      </p:pic>
    </p:spTree>
    <p:extLst>
      <p:ext uri="{BB962C8B-B14F-4D97-AF65-F5344CB8AC3E}">
        <p14:creationId xmlns:p14="http://schemas.microsoft.com/office/powerpoint/2010/main" val="42884321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p:cNvSpPr>
            <a:spLocks noGrp="1" noChangeArrowheads="1"/>
          </p:cNvSpPr>
          <p:nvPr>
            <p:ph type="title" sz="quarter"/>
          </p:nvPr>
        </p:nvSpPr>
        <p:spPr/>
        <p:txBody>
          <a:bodyPr/>
          <a:lstStyle/>
          <a:p>
            <a:pPr eaLnBrk="1" hangingPunct="1"/>
            <a:r>
              <a:rPr lang="en-US" dirty="0" smtClean="0">
                <a:solidFill>
                  <a:srgbClr val="FFFF00"/>
                </a:solidFill>
                <a:latin typeface="Verdana" pitchFamily="34" charset="0"/>
              </a:rPr>
              <a:t>Questions/Comments</a:t>
            </a:r>
          </a:p>
        </p:txBody>
      </p:sp>
      <p:graphicFrame>
        <p:nvGraphicFramePr>
          <p:cNvPr id="3074" name="Object 6"/>
          <p:cNvGraphicFramePr>
            <a:graphicFrameLocks noGrp="1" noChangeAspect="1"/>
          </p:cNvGraphicFramePr>
          <p:nvPr>
            <p:ph sz="quarter" idx="1"/>
          </p:nvPr>
        </p:nvGraphicFramePr>
        <p:xfrm>
          <a:off x="990600" y="1219200"/>
          <a:ext cx="3124200" cy="4267200"/>
        </p:xfrm>
        <a:graphic>
          <a:graphicData uri="http://schemas.openxmlformats.org/presentationml/2006/ole">
            <mc:AlternateContent xmlns:mc="http://schemas.openxmlformats.org/markup-compatibility/2006">
              <mc:Choice xmlns:v="urn:schemas-microsoft-com:vml" Requires="v">
                <p:oleObj spid="_x0000_s2100" name="Clip" r:id="rId3" imgW="4671000" imgH="9323280" progId="">
                  <p:embed/>
                </p:oleObj>
              </mc:Choice>
              <mc:Fallback>
                <p:oleObj name="Clip" r:id="rId3" imgW="4671000" imgH="93232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19200"/>
                        <a:ext cx="3124200"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8"/>
          <p:cNvGraphicFramePr>
            <a:graphicFrameLocks noGrp="1" noChangeAspect="1"/>
          </p:cNvGraphicFramePr>
          <p:nvPr>
            <p:ph sz="quarter" idx="2"/>
          </p:nvPr>
        </p:nvGraphicFramePr>
        <p:xfrm>
          <a:off x="4038600" y="2514600"/>
          <a:ext cx="619125" cy="782638"/>
        </p:xfrm>
        <a:graphic>
          <a:graphicData uri="http://schemas.openxmlformats.org/presentationml/2006/ole">
            <mc:AlternateContent xmlns:mc="http://schemas.openxmlformats.org/markup-compatibility/2006">
              <mc:Choice xmlns:v="urn:schemas-microsoft-com:vml" Requires="v">
                <p:oleObj spid="_x0000_s2101" name="Clip" r:id="rId5" imgW="618840" imgH="781920" progId="">
                  <p:embed/>
                </p:oleObj>
              </mc:Choice>
              <mc:Fallback>
                <p:oleObj name="Clip" r:id="rId5" imgW="618840" imgH="78192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514600"/>
                        <a:ext cx="619125"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10"/>
          <p:cNvGraphicFramePr>
            <a:graphicFrameLocks noGrp="1" noChangeAspect="1"/>
          </p:cNvGraphicFramePr>
          <p:nvPr>
            <p:ph sz="quarter" idx="3"/>
          </p:nvPr>
        </p:nvGraphicFramePr>
        <p:xfrm>
          <a:off x="0" y="4419600"/>
          <a:ext cx="619125" cy="782638"/>
        </p:xfrm>
        <a:graphic>
          <a:graphicData uri="http://schemas.openxmlformats.org/presentationml/2006/ole">
            <mc:AlternateContent xmlns:mc="http://schemas.openxmlformats.org/markup-compatibility/2006">
              <mc:Choice xmlns:v="urn:schemas-microsoft-com:vml" Requires="v">
                <p:oleObj spid="_x0000_s2102" name="Clip" r:id="rId7" imgW="618840" imgH="781920" progId="">
                  <p:embed/>
                </p:oleObj>
              </mc:Choice>
              <mc:Fallback>
                <p:oleObj name="Clip" r:id="rId7" imgW="618840" imgH="78192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419600"/>
                        <a:ext cx="619125"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12"/>
          <p:cNvGraphicFramePr>
            <a:graphicFrameLocks noGrp="1" noChangeAspect="1"/>
          </p:cNvGraphicFramePr>
          <p:nvPr>
            <p:ph sz="quarter" idx="4"/>
          </p:nvPr>
        </p:nvGraphicFramePr>
        <p:xfrm>
          <a:off x="4191000" y="4419600"/>
          <a:ext cx="605310" cy="765175"/>
        </p:xfrm>
        <a:graphic>
          <a:graphicData uri="http://schemas.openxmlformats.org/presentationml/2006/ole">
            <mc:AlternateContent xmlns:mc="http://schemas.openxmlformats.org/markup-compatibility/2006">
              <mc:Choice xmlns:v="urn:schemas-microsoft-com:vml" Requires="v">
                <p:oleObj spid="_x0000_s2103" name="Clip" r:id="rId8" imgW="618840" imgH="781920" progId="">
                  <p:embed/>
                </p:oleObj>
              </mc:Choice>
              <mc:Fallback>
                <p:oleObj name="Clip" r:id="rId8" imgW="618840" imgH="78192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4419600"/>
                        <a:ext cx="605310"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14"/>
          <p:cNvGraphicFramePr>
            <a:graphicFrameLocks noChangeAspect="1"/>
          </p:cNvGraphicFramePr>
          <p:nvPr/>
        </p:nvGraphicFramePr>
        <p:xfrm>
          <a:off x="457200" y="2209800"/>
          <a:ext cx="617538" cy="781050"/>
        </p:xfrm>
        <a:graphic>
          <a:graphicData uri="http://schemas.openxmlformats.org/presentationml/2006/ole">
            <mc:AlternateContent xmlns:mc="http://schemas.openxmlformats.org/markup-compatibility/2006">
              <mc:Choice xmlns:v="urn:schemas-microsoft-com:vml" Requires="v">
                <p:oleObj spid="_x0000_s2104" name="Clip" r:id="rId9" imgW="618840" imgH="781920" progId="">
                  <p:embed/>
                </p:oleObj>
              </mc:Choice>
              <mc:Fallback>
                <p:oleObj name="Clip" r:id="rId9" imgW="618840" imgH="78192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209800"/>
                        <a:ext cx="617538"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5257800" y="1752600"/>
            <a:ext cx="3200400" cy="2031325"/>
          </a:xfrm>
          <a:prstGeom prst="rect">
            <a:avLst/>
          </a:prstGeom>
        </p:spPr>
        <p:txBody>
          <a:bodyPr wrap="square">
            <a:spAutoFit/>
          </a:bodyPr>
          <a:lstStyle/>
          <a:p>
            <a:pPr>
              <a:defRPr/>
            </a:pPr>
            <a:endParaRPr lang="en-US" dirty="0" smtClean="0">
              <a:solidFill>
                <a:schemeClr val="bg1"/>
              </a:solidFill>
            </a:endParaRPr>
          </a:p>
          <a:p>
            <a:pPr>
              <a:defRPr/>
            </a:pPr>
            <a:endParaRPr lang="en-US" dirty="0" smtClean="0">
              <a:solidFill>
                <a:schemeClr val="bg1"/>
              </a:solidFill>
            </a:endParaRPr>
          </a:p>
          <a:p>
            <a:pPr>
              <a:defRPr/>
            </a:pPr>
            <a:r>
              <a:rPr lang="en-US" dirty="0" smtClean="0">
                <a:solidFill>
                  <a:schemeClr val="bg1"/>
                </a:solidFill>
              </a:rPr>
              <a:t>Michael Turner</a:t>
            </a:r>
          </a:p>
          <a:p>
            <a:pPr>
              <a:defRPr/>
            </a:pPr>
            <a:r>
              <a:rPr lang="en-US" dirty="0" smtClean="0">
                <a:solidFill>
                  <a:schemeClr val="bg1"/>
                </a:solidFill>
              </a:rPr>
              <a:t>Safety Specialist</a:t>
            </a:r>
          </a:p>
          <a:p>
            <a:pPr>
              <a:defRPr/>
            </a:pPr>
            <a:r>
              <a:rPr lang="en-US" dirty="0" smtClean="0">
                <a:solidFill>
                  <a:schemeClr val="bg1"/>
                </a:solidFill>
              </a:rPr>
              <a:t>University of Kentucky</a:t>
            </a:r>
          </a:p>
          <a:p>
            <a:pPr>
              <a:defRPr/>
            </a:pPr>
            <a:r>
              <a:rPr lang="en-US" dirty="0" smtClean="0">
                <a:solidFill>
                  <a:schemeClr val="bg1"/>
                </a:solidFill>
              </a:rPr>
              <a:t>Michael.turner1@uky.edu</a:t>
            </a:r>
          </a:p>
          <a:p>
            <a:pPr>
              <a:defRPr/>
            </a:pPr>
            <a:r>
              <a:rPr lang="en-US" dirty="0" smtClean="0">
                <a:solidFill>
                  <a:schemeClr val="bg1"/>
                </a:solidFill>
              </a:rPr>
              <a:t>(859) 257 -3862</a:t>
            </a:r>
          </a:p>
        </p:txBody>
      </p:sp>
    </p:spTree>
    <p:extLst>
      <p:ext uri="{BB962C8B-B14F-4D97-AF65-F5344CB8AC3E}">
        <p14:creationId xmlns:p14="http://schemas.microsoft.com/office/powerpoint/2010/main" val="362931635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What is a hazardous chemical?</a:t>
            </a:r>
            <a:endParaRPr lang="en-US" dirty="0">
              <a:solidFill>
                <a:srgbClr val="FFFF00"/>
              </a:solidFill>
            </a:endParaRPr>
          </a:p>
        </p:txBody>
      </p:sp>
      <p:sp>
        <p:nvSpPr>
          <p:cNvPr id="4" name="Content Placeholder 3"/>
          <p:cNvSpPr>
            <a:spLocks noGrp="1"/>
          </p:cNvSpPr>
          <p:nvPr>
            <p:ph sz="half" idx="1"/>
          </p:nvPr>
        </p:nvSpPr>
        <p:spPr/>
        <p:txBody>
          <a:bodyPr>
            <a:normAutofit/>
          </a:bodyPr>
          <a:lstStyle/>
          <a:p>
            <a:pPr marL="0" indent="0">
              <a:buNone/>
            </a:pPr>
            <a:r>
              <a:rPr lang="en-US" b="1" i="1" dirty="0" smtClean="0">
                <a:solidFill>
                  <a:schemeClr val="bg1"/>
                </a:solidFill>
              </a:rPr>
              <a:t>Hazardous chemical</a:t>
            </a:r>
            <a:r>
              <a:rPr lang="en-US" b="1" dirty="0" smtClean="0">
                <a:solidFill>
                  <a:schemeClr val="bg1"/>
                </a:solidFill>
              </a:rPr>
              <a:t>:</a:t>
            </a:r>
          </a:p>
          <a:p>
            <a:pPr marL="0" indent="0">
              <a:buNone/>
            </a:pPr>
            <a:r>
              <a:rPr lang="en-US" dirty="0" smtClean="0">
                <a:solidFill>
                  <a:schemeClr val="bg1"/>
                </a:solidFill>
              </a:rPr>
              <a:t>any </a:t>
            </a:r>
            <a:r>
              <a:rPr lang="en-US" dirty="0">
                <a:solidFill>
                  <a:schemeClr val="bg1"/>
                </a:solidFill>
              </a:rPr>
              <a:t>chemical which is classified as a </a:t>
            </a:r>
            <a:r>
              <a:rPr lang="en-US" b="1" i="1" dirty="0">
                <a:solidFill>
                  <a:srgbClr val="FFFF00"/>
                </a:solidFill>
              </a:rPr>
              <a:t>physical hazard</a:t>
            </a:r>
            <a:r>
              <a:rPr lang="en-US" dirty="0">
                <a:solidFill>
                  <a:schemeClr val="bg1"/>
                </a:solidFill>
              </a:rPr>
              <a:t> or a </a:t>
            </a:r>
            <a:r>
              <a:rPr lang="en-US" b="1" i="1" dirty="0">
                <a:solidFill>
                  <a:srgbClr val="FFFF00"/>
                </a:solidFill>
              </a:rPr>
              <a:t>health hazard</a:t>
            </a:r>
            <a:r>
              <a:rPr lang="en-US" dirty="0">
                <a:solidFill>
                  <a:schemeClr val="bg1"/>
                </a:solidFill>
              </a:rPr>
              <a:t>, a simple </a:t>
            </a:r>
            <a:r>
              <a:rPr lang="en-US" dirty="0" err="1">
                <a:solidFill>
                  <a:schemeClr val="bg1"/>
                </a:solidFill>
              </a:rPr>
              <a:t>asphyxiant</a:t>
            </a:r>
            <a:r>
              <a:rPr lang="en-US" dirty="0">
                <a:solidFill>
                  <a:schemeClr val="bg1"/>
                </a:solidFill>
              </a:rPr>
              <a:t>, combustible dust, pyrophoric gas, or hazard not otherwise </a:t>
            </a:r>
            <a:r>
              <a:rPr lang="en-US" dirty="0" smtClean="0">
                <a:solidFill>
                  <a:schemeClr val="bg1"/>
                </a:solidFill>
              </a:rPr>
              <a:t>classified</a:t>
            </a:r>
            <a:r>
              <a:rPr lang="en-US" dirty="0">
                <a:solidFill>
                  <a:schemeClr val="bg1"/>
                </a:solidFill>
              </a:rPr>
              <a:t>.</a:t>
            </a:r>
            <a:endParaRPr lang="en-US"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8200" y="1828800"/>
            <a:ext cx="1219200" cy="1219200"/>
          </a:xfr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1828800"/>
            <a:ext cx="1216152" cy="1216152"/>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3552" y="1828800"/>
            <a:ext cx="1216152" cy="1216152"/>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9359" y="3063580"/>
            <a:ext cx="1216152" cy="1216152"/>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48243" y="3044952"/>
            <a:ext cx="1216152" cy="1216152"/>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83552" y="3063580"/>
            <a:ext cx="1216152" cy="1216152"/>
          </a:xfrm>
          <a:prstGeom prst="rect">
            <a:avLst/>
          </a:prstGeom>
        </p:spPr>
      </p:pic>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51248" y="4279732"/>
            <a:ext cx="1216152" cy="1216152"/>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67400" y="4261104"/>
            <a:ext cx="1216152" cy="1216152"/>
          </a:xfrm>
          <a:prstGeom prst="rect">
            <a:avLst/>
          </a:prstGeom>
        </p:spPr>
      </p:pic>
      <p:pic>
        <p:nvPicPr>
          <p:cNvPr id="22" name="Picture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64395" y="4261104"/>
            <a:ext cx="1216152" cy="121615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What is a health hazard?</a:t>
            </a:r>
            <a:endParaRPr lang="en-US" dirty="0">
              <a:solidFill>
                <a:srgbClr val="FFFF00"/>
              </a:solidFill>
            </a:endParaRPr>
          </a:p>
        </p:txBody>
      </p:sp>
      <p:sp>
        <p:nvSpPr>
          <p:cNvPr id="3" name="Content Placeholder 2"/>
          <p:cNvSpPr>
            <a:spLocks noGrp="1"/>
          </p:cNvSpPr>
          <p:nvPr>
            <p:ph sz="half" idx="1"/>
          </p:nvPr>
        </p:nvSpPr>
        <p:spPr/>
        <p:txBody>
          <a:bodyPr>
            <a:normAutofit fontScale="92500" lnSpcReduction="20000"/>
          </a:bodyPr>
          <a:lstStyle/>
          <a:p>
            <a:pPr>
              <a:buNone/>
            </a:pPr>
            <a:r>
              <a:rPr lang="en-US" b="1" dirty="0" smtClean="0">
                <a:solidFill>
                  <a:schemeClr val="bg1"/>
                </a:solidFill>
              </a:rPr>
              <a:t>Health hazard </a:t>
            </a:r>
            <a:r>
              <a:rPr lang="en-US" dirty="0" smtClean="0">
                <a:solidFill>
                  <a:schemeClr val="bg1"/>
                </a:solidFill>
              </a:rPr>
              <a:t>– a chemical with one or more of the following:</a:t>
            </a:r>
          </a:p>
          <a:p>
            <a:r>
              <a:rPr lang="en-US" sz="2100" dirty="0" smtClean="0">
                <a:solidFill>
                  <a:schemeClr val="bg1"/>
                </a:solidFill>
              </a:rPr>
              <a:t>acute </a:t>
            </a:r>
            <a:r>
              <a:rPr lang="en-US" sz="2100" dirty="0">
                <a:solidFill>
                  <a:schemeClr val="bg1"/>
                </a:solidFill>
              </a:rPr>
              <a:t>toxicity (any route of exposure</a:t>
            </a:r>
            <a:r>
              <a:rPr lang="en-US" sz="2100" dirty="0" smtClean="0">
                <a:solidFill>
                  <a:schemeClr val="bg1"/>
                </a:solidFill>
              </a:rPr>
              <a:t>);</a:t>
            </a:r>
          </a:p>
          <a:p>
            <a:r>
              <a:rPr lang="en-US" sz="2100" dirty="0" smtClean="0">
                <a:solidFill>
                  <a:schemeClr val="bg1"/>
                </a:solidFill>
              </a:rPr>
              <a:t>skin </a:t>
            </a:r>
            <a:r>
              <a:rPr lang="en-US" sz="2100" dirty="0">
                <a:solidFill>
                  <a:schemeClr val="bg1"/>
                </a:solidFill>
              </a:rPr>
              <a:t>corrosion or </a:t>
            </a:r>
            <a:r>
              <a:rPr lang="en-US" sz="2100" dirty="0" smtClean="0">
                <a:solidFill>
                  <a:schemeClr val="bg1"/>
                </a:solidFill>
              </a:rPr>
              <a:t>irritation;</a:t>
            </a:r>
          </a:p>
          <a:p>
            <a:r>
              <a:rPr lang="en-US" sz="2100" dirty="0" smtClean="0">
                <a:solidFill>
                  <a:schemeClr val="bg1"/>
                </a:solidFill>
              </a:rPr>
              <a:t>serious </a:t>
            </a:r>
            <a:r>
              <a:rPr lang="en-US" sz="2100" dirty="0">
                <a:solidFill>
                  <a:schemeClr val="bg1"/>
                </a:solidFill>
              </a:rPr>
              <a:t>eye damage or eye irritation; </a:t>
            </a:r>
            <a:endParaRPr lang="en-US" sz="2100" dirty="0" smtClean="0">
              <a:solidFill>
                <a:schemeClr val="bg1"/>
              </a:solidFill>
            </a:endParaRPr>
          </a:p>
          <a:p>
            <a:r>
              <a:rPr lang="en-US" sz="2100" dirty="0" smtClean="0">
                <a:solidFill>
                  <a:schemeClr val="bg1"/>
                </a:solidFill>
              </a:rPr>
              <a:t>respiratory </a:t>
            </a:r>
            <a:r>
              <a:rPr lang="en-US" sz="2100" dirty="0">
                <a:solidFill>
                  <a:schemeClr val="bg1"/>
                </a:solidFill>
              </a:rPr>
              <a:t>or skin </a:t>
            </a:r>
            <a:r>
              <a:rPr lang="en-US" sz="2100" dirty="0" smtClean="0">
                <a:solidFill>
                  <a:schemeClr val="bg1"/>
                </a:solidFill>
              </a:rPr>
              <a:t>sensitization;</a:t>
            </a:r>
          </a:p>
          <a:p>
            <a:r>
              <a:rPr lang="en-US" sz="2100" dirty="0" smtClean="0">
                <a:solidFill>
                  <a:schemeClr val="bg1"/>
                </a:solidFill>
              </a:rPr>
              <a:t>germ </a:t>
            </a:r>
            <a:r>
              <a:rPr lang="en-US" sz="2100" dirty="0">
                <a:solidFill>
                  <a:schemeClr val="bg1"/>
                </a:solidFill>
              </a:rPr>
              <a:t>cell mutagenicity; </a:t>
            </a:r>
            <a:endParaRPr lang="en-US" sz="2100" dirty="0" smtClean="0">
              <a:solidFill>
                <a:schemeClr val="bg1"/>
              </a:solidFill>
            </a:endParaRPr>
          </a:p>
          <a:p>
            <a:r>
              <a:rPr lang="en-US" sz="2100" dirty="0" smtClean="0">
                <a:solidFill>
                  <a:schemeClr val="bg1"/>
                </a:solidFill>
              </a:rPr>
              <a:t>carcinogenicity</a:t>
            </a:r>
            <a:r>
              <a:rPr lang="en-US" sz="2100" dirty="0">
                <a:solidFill>
                  <a:schemeClr val="bg1"/>
                </a:solidFill>
              </a:rPr>
              <a:t>; </a:t>
            </a:r>
            <a:endParaRPr lang="en-US" sz="2100" dirty="0" smtClean="0">
              <a:solidFill>
                <a:schemeClr val="bg1"/>
              </a:solidFill>
            </a:endParaRPr>
          </a:p>
          <a:p>
            <a:r>
              <a:rPr lang="en-US" sz="2100" dirty="0" smtClean="0">
                <a:solidFill>
                  <a:schemeClr val="bg1"/>
                </a:solidFill>
              </a:rPr>
              <a:t>reproductive </a:t>
            </a:r>
            <a:r>
              <a:rPr lang="en-US" sz="2100" dirty="0">
                <a:solidFill>
                  <a:schemeClr val="bg1"/>
                </a:solidFill>
              </a:rPr>
              <a:t>toxicity; </a:t>
            </a:r>
            <a:endParaRPr lang="en-US" sz="2100" dirty="0" smtClean="0">
              <a:solidFill>
                <a:schemeClr val="bg1"/>
              </a:solidFill>
            </a:endParaRPr>
          </a:p>
          <a:p>
            <a:r>
              <a:rPr lang="en-US" sz="2100" dirty="0" smtClean="0">
                <a:solidFill>
                  <a:schemeClr val="bg1"/>
                </a:solidFill>
              </a:rPr>
              <a:t>specific </a:t>
            </a:r>
            <a:r>
              <a:rPr lang="en-US" sz="2100" dirty="0">
                <a:solidFill>
                  <a:schemeClr val="bg1"/>
                </a:solidFill>
              </a:rPr>
              <a:t>target organ toxicity (single or repeated exposure); or </a:t>
            </a:r>
            <a:endParaRPr lang="en-US" sz="2100" dirty="0" smtClean="0">
              <a:solidFill>
                <a:schemeClr val="bg1"/>
              </a:solidFill>
            </a:endParaRPr>
          </a:p>
          <a:p>
            <a:r>
              <a:rPr lang="en-US" sz="2100" dirty="0" smtClean="0">
                <a:solidFill>
                  <a:schemeClr val="bg1"/>
                </a:solidFill>
              </a:rPr>
              <a:t>aspiration </a:t>
            </a:r>
            <a:r>
              <a:rPr lang="en-US" sz="2100" dirty="0">
                <a:solidFill>
                  <a:schemeClr val="bg1"/>
                </a:solidFill>
              </a:rPr>
              <a:t>hazard.</a:t>
            </a:r>
            <a:r>
              <a:rPr lang="en-US" dirty="0">
                <a:solidFill>
                  <a:schemeClr val="bg1"/>
                </a:solidFill>
              </a:rPr>
              <a:t> </a:t>
            </a:r>
            <a:endParaRPr lang="en-US" dirty="0" smtClean="0">
              <a:solidFill>
                <a:schemeClr val="bg1"/>
              </a:solidFill>
            </a:endParaRPr>
          </a:p>
          <a:p>
            <a:endParaRPr lang="en-US" dirty="0"/>
          </a:p>
        </p:txBody>
      </p:sp>
      <p:pic>
        <p:nvPicPr>
          <p:cNvPr id="11"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7674" y="2667000"/>
            <a:ext cx="1219200" cy="1219200"/>
          </a:xfrm>
          <a:prstGeom prst="rect">
            <a:avLst/>
          </a:prstGeom>
        </p:spPr>
      </p:pic>
      <p:pic>
        <p:nvPicPr>
          <p:cNvPr id="13" name="Content Placeholder 12"/>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4847674" y="1450848"/>
            <a:ext cx="1216152" cy="1216152"/>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76950" y="1451084"/>
            <a:ext cx="1216152" cy="1216152"/>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66874" y="2667236"/>
            <a:ext cx="1216152" cy="1216152"/>
          </a:xfrm>
          <a:prstGeom prst="rect">
            <a:avLst/>
          </a:prstGeom>
        </p:spPr>
      </p:pic>
      <p:sp>
        <p:nvSpPr>
          <p:cNvPr id="6" name="TextBox 5"/>
          <p:cNvSpPr txBox="1"/>
          <p:nvPr/>
        </p:nvSpPr>
        <p:spPr>
          <a:xfrm>
            <a:off x="5457274" y="4343400"/>
            <a:ext cx="3458126" cy="1477328"/>
          </a:xfrm>
          <a:prstGeom prst="rect">
            <a:avLst/>
          </a:prstGeom>
          <a:noFill/>
        </p:spPr>
        <p:txBody>
          <a:bodyPr wrap="square" rtlCol="0">
            <a:spAutoFit/>
          </a:bodyPr>
          <a:lstStyle/>
          <a:p>
            <a:r>
              <a:rPr lang="en-US" sz="1200" dirty="0" smtClean="0">
                <a:solidFill>
                  <a:schemeClr val="bg1"/>
                </a:solidFill>
              </a:rPr>
              <a:t>More information about health hazards can be found in </a:t>
            </a:r>
            <a:r>
              <a:rPr lang="en-US" sz="1200" b="1" dirty="0" smtClean="0">
                <a:solidFill>
                  <a:schemeClr val="bg1"/>
                </a:solidFill>
                <a:hlinkClick r:id="rId7"/>
              </a:rPr>
              <a:t>APPENDIX </a:t>
            </a:r>
            <a:r>
              <a:rPr lang="en-US" sz="1200" b="1" dirty="0">
                <a:solidFill>
                  <a:schemeClr val="bg1"/>
                </a:solidFill>
                <a:hlinkClick r:id="rId7"/>
              </a:rPr>
              <a:t>A TO §1910.1200– HEALTH HAZARD </a:t>
            </a:r>
            <a:r>
              <a:rPr lang="en-US" sz="1200" b="1" dirty="0" smtClean="0">
                <a:solidFill>
                  <a:schemeClr val="bg1"/>
                </a:solidFill>
                <a:hlinkClick r:id="rId7"/>
              </a:rPr>
              <a:t>CRITERIA</a:t>
            </a:r>
            <a:endParaRPr lang="en-US" sz="1200" b="1" dirty="0" smtClean="0">
              <a:solidFill>
                <a:schemeClr val="bg1"/>
              </a:solidFill>
            </a:endParaRPr>
          </a:p>
          <a:p>
            <a:endParaRPr lang="en-US" sz="1200" b="1" dirty="0">
              <a:solidFill>
                <a:schemeClr val="bg1"/>
              </a:solidFill>
            </a:endParaRPr>
          </a:p>
          <a:p>
            <a:pPr marL="171450" indent="-171450">
              <a:buFont typeface="Arial" pitchFamily="34" charset="0"/>
              <a:buChar char="•"/>
            </a:pPr>
            <a:r>
              <a:rPr lang="en-US" sz="1200" b="1" dirty="0" smtClean="0">
                <a:solidFill>
                  <a:schemeClr val="bg1"/>
                </a:solidFill>
              </a:rPr>
              <a:t>See Section 2 of Safety Data Sheets for specific health hazard information</a:t>
            </a: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What is a physical hazard?</a:t>
            </a:r>
            <a:endParaRPr lang="en-US" dirty="0">
              <a:solidFill>
                <a:srgbClr val="FFFF00"/>
              </a:solidFill>
            </a:endParaRPr>
          </a:p>
        </p:txBody>
      </p:sp>
      <p:sp>
        <p:nvSpPr>
          <p:cNvPr id="3" name="Content Placeholder 2"/>
          <p:cNvSpPr>
            <a:spLocks noGrp="1"/>
          </p:cNvSpPr>
          <p:nvPr>
            <p:ph sz="half" idx="1"/>
          </p:nvPr>
        </p:nvSpPr>
        <p:spPr/>
        <p:txBody>
          <a:bodyPr>
            <a:normAutofit fontScale="92500" lnSpcReduction="20000"/>
          </a:bodyPr>
          <a:lstStyle/>
          <a:p>
            <a:pPr marL="0" indent="0">
              <a:buNone/>
            </a:pPr>
            <a:r>
              <a:rPr lang="en-US" b="1" dirty="0">
                <a:solidFill>
                  <a:schemeClr val="bg1"/>
                </a:solidFill>
              </a:rPr>
              <a:t>Physical </a:t>
            </a:r>
            <a:r>
              <a:rPr lang="en-US" b="1" dirty="0" smtClean="0">
                <a:solidFill>
                  <a:schemeClr val="bg1"/>
                </a:solidFill>
              </a:rPr>
              <a:t>hazard </a:t>
            </a:r>
            <a:r>
              <a:rPr lang="en-US" dirty="0">
                <a:solidFill>
                  <a:schemeClr val="bg1"/>
                </a:solidFill>
              </a:rPr>
              <a:t>– a chemical with one or more of the following :  </a:t>
            </a:r>
            <a:endParaRPr lang="en-US" dirty="0" smtClean="0">
              <a:solidFill>
                <a:schemeClr val="bg1"/>
              </a:solidFill>
            </a:endParaRPr>
          </a:p>
          <a:p>
            <a:r>
              <a:rPr lang="en-US" sz="1900" dirty="0" smtClean="0">
                <a:solidFill>
                  <a:schemeClr val="bg1"/>
                </a:solidFill>
              </a:rPr>
              <a:t>explosive</a:t>
            </a:r>
            <a:r>
              <a:rPr lang="en-US" sz="1900" dirty="0">
                <a:solidFill>
                  <a:schemeClr val="bg1"/>
                </a:solidFill>
              </a:rPr>
              <a:t>; </a:t>
            </a:r>
            <a:endParaRPr lang="en-US" sz="1900" dirty="0" smtClean="0">
              <a:solidFill>
                <a:schemeClr val="bg1"/>
              </a:solidFill>
            </a:endParaRPr>
          </a:p>
          <a:p>
            <a:r>
              <a:rPr lang="en-US" sz="1900" dirty="0" smtClean="0">
                <a:solidFill>
                  <a:schemeClr val="bg1"/>
                </a:solidFill>
              </a:rPr>
              <a:t>flammable </a:t>
            </a:r>
            <a:r>
              <a:rPr lang="en-US" sz="1900" dirty="0">
                <a:solidFill>
                  <a:schemeClr val="bg1"/>
                </a:solidFill>
              </a:rPr>
              <a:t>(gases, aerosols, liquids, or solids); </a:t>
            </a:r>
            <a:endParaRPr lang="en-US" sz="1900" dirty="0" smtClean="0">
              <a:solidFill>
                <a:schemeClr val="bg1"/>
              </a:solidFill>
            </a:endParaRPr>
          </a:p>
          <a:p>
            <a:r>
              <a:rPr lang="en-US" sz="1900" dirty="0" smtClean="0">
                <a:solidFill>
                  <a:schemeClr val="bg1"/>
                </a:solidFill>
              </a:rPr>
              <a:t>oxidizer </a:t>
            </a:r>
            <a:r>
              <a:rPr lang="en-US" sz="1900" dirty="0">
                <a:solidFill>
                  <a:schemeClr val="bg1"/>
                </a:solidFill>
              </a:rPr>
              <a:t>(liquid, solid or gas); </a:t>
            </a:r>
            <a:endParaRPr lang="en-US" sz="1900" dirty="0" smtClean="0">
              <a:solidFill>
                <a:schemeClr val="bg1"/>
              </a:solidFill>
            </a:endParaRPr>
          </a:p>
          <a:p>
            <a:r>
              <a:rPr lang="en-US" sz="1900" dirty="0" smtClean="0">
                <a:solidFill>
                  <a:schemeClr val="bg1"/>
                </a:solidFill>
              </a:rPr>
              <a:t>self-reactive</a:t>
            </a:r>
            <a:r>
              <a:rPr lang="en-US" sz="1900" dirty="0">
                <a:solidFill>
                  <a:schemeClr val="bg1"/>
                </a:solidFill>
              </a:rPr>
              <a:t>; </a:t>
            </a:r>
            <a:endParaRPr lang="en-US" sz="1900" dirty="0" smtClean="0">
              <a:solidFill>
                <a:schemeClr val="bg1"/>
              </a:solidFill>
            </a:endParaRPr>
          </a:p>
          <a:p>
            <a:r>
              <a:rPr lang="en-US" sz="1900" dirty="0" smtClean="0">
                <a:solidFill>
                  <a:schemeClr val="bg1"/>
                </a:solidFill>
              </a:rPr>
              <a:t>pyrophoric </a:t>
            </a:r>
            <a:r>
              <a:rPr lang="en-US" sz="1900" dirty="0">
                <a:solidFill>
                  <a:schemeClr val="bg1"/>
                </a:solidFill>
              </a:rPr>
              <a:t>(liquid or solid); </a:t>
            </a:r>
            <a:endParaRPr lang="en-US" sz="1900" dirty="0" smtClean="0">
              <a:solidFill>
                <a:schemeClr val="bg1"/>
              </a:solidFill>
            </a:endParaRPr>
          </a:p>
          <a:p>
            <a:r>
              <a:rPr lang="en-US" sz="1900" dirty="0" smtClean="0">
                <a:solidFill>
                  <a:schemeClr val="bg1"/>
                </a:solidFill>
              </a:rPr>
              <a:t>self-heating</a:t>
            </a:r>
            <a:r>
              <a:rPr lang="en-US" sz="1900" dirty="0">
                <a:solidFill>
                  <a:schemeClr val="bg1"/>
                </a:solidFill>
              </a:rPr>
              <a:t>; </a:t>
            </a:r>
            <a:endParaRPr lang="en-US" sz="1900" dirty="0" smtClean="0">
              <a:solidFill>
                <a:schemeClr val="bg1"/>
              </a:solidFill>
            </a:endParaRPr>
          </a:p>
          <a:p>
            <a:r>
              <a:rPr lang="en-US" sz="1900" dirty="0" smtClean="0">
                <a:solidFill>
                  <a:schemeClr val="bg1"/>
                </a:solidFill>
              </a:rPr>
              <a:t>organic </a:t>
            </a:r>
            <a:r>
              <a:rPr lang="en-US" sz="1900" dirty="0">
                <a:solidFill>
                  <a:schemeClr val="bg1"/>
                </a:solidFill>
              </a:rPr>
              <a:t>peroxide; </a:t>
            </a:r>
            <a:endParaRPr lang="en-US" sz="1900" dirty="0" smtClean="0">
              <a:solidFill>
                <a:schemeClr val="bg1"/>
              </a:solidFill>
            </a:endParaRPr>
          </a:p>
          <a:p>
            <a:r>
              <a:rPr lang="en-US" sz="1900" dirty="0" smtClean="0">
                <a:solidFill>
                  <a:schemeClr val="bg1"/>
                </a:solidFill>
              </a:rPr>
              <a:t>corrosive </a:t>
            </a:r>
            <a:r>
              <a:rPr lang="en-US" sz="1900" dirty="0">
                <a:solidFill>
                  <a:schemeClr val="bg1"/>
                </a:solidFill>
              </a:rPr>
              <a:t>to metal; </a:t>
            </a:r>
            <a:endParaRPr lang="en-US" sz="1900" dirty="0" smtClean="0">
              <a:solidFill>
                <a:schemeClr val="bg1"/>
              </a:solidFill>
            </a:endParaRPr>
          </a:p>
          <a:p>
            <a:r>
              <a:rPr lang="en-US" sz="1900" dirty="0" smtClean="0">
                <a:solidFill>
                  <a:schemeClr val="bg1"/>
                </a:solidFill>
              </a:rPr>
              <a:t>gas </a:t>
            </a:r>
            <a:r>
              <a:rPr lang="en-US" sz="1900" dirty="0">
                <a:solidFill>
                  <a:schemeClr val="bg1"/>
                </a:solidFill>
              </a:rPr>
              <a:t>under pressure; or </a:t>
            </a:r>
            <a:endParaRPr lang="en-US" sz="1900" dirty="0" smtClean="0">
              <a:solidFill>
                <a:schemeClr val="bg1"/>
              </a:solidFill>
            </a:endParaRPr>
          </a:p>
          <a:p>
            <a:r>
              <a:rPr lang="en-US" sz="1900" dirty="0" smtClean="0">
                <a:solidFill>
                  <a:schemeClr val="bg1"/>
                </a:solidFill>
              </a:rPr>
              <a:t>in </a:t>
            </a:r>
            <a:r>
              <a:rPr lang="en-US" sz="1900" dirty="0">
                <a:solidFill>
                  <a:schemeClr val="bg1"/>
                </a:solidFill>
              </a:rPr>
              <a:t>contact with water emits flammable gas.</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8200" y="1843881"/>
            <a:ext cx="1216152" cy="121615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5550" y="1835727"/>
            <a:ext cx="1216152" cy="121615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248" y="3051879"/>
            <a:ext cx="1216152" cy="1216152"/>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20299" y="3051879"/>
            <a:ext cx="1216152" cy="1216152"/>
          </a:xfrm>
          <a:prstGeom prst="rect">
            <a:avLst/>
          </a:prstGeom>
        </p:spPr>
      </p:pic>
      <p:sp>
        <p:nvSpPr>
          <p:cNvPr id="9" name="TextBox 8"/>
          <p:cNvSpPr txBox="1"/>
          <p:nvPr/>
        </p:nvSpPr>
        <p:spPr>
          <a:xfrm>
            <a:off x="5460051" y="4648200"/>
            <a:ext cx="3352800" cy="1754326"/>
          </a:xfrm>
          <a:prstGeom prst="rect">
            <a:avLst/>
          </a:prstGeom>
          <a:noFill/>
        </p:spPr>
        <p:txBody>
          <a:bodyPr wrap="square" rtlCol="0">
            <a:spAutoFit/>
          </a:bodyPr>
          <a:lstStyle/>
          <a:p>
            <a:r>
              <a:rPr lang="en-US" sz="1200" dirty="0" smtClean="0">
                <a:solidFill>
                  <a:schemeClr val="bg1"/>
                </a:solidFill>
              </a:rPr>
              <a:t>More information about physical hazards can be found in </a:t>
            </a:r>
            <a:r>
              <a:rPr lang="en-US" sz="1200" b="1" dirty="0">
                <a:solidFill>
                  <a:schemeClr val="bg1"/>
                </a:solidFill>
                <a:hlinkClick r:id="rId6"/>
              </a:rPr>
              <a:t>APPENDIX B TO §1910.1200 - PHYSICAL HAZARD </a:t>
            </a:r>
            <a:r>
              <a:rPr lang="en-US" sz="1200" b="1" dirty="0" smtClean="0">
                <a:solidFill>
                  <a:schemeClr val="bg1"/>
                </a:solidFill>
                <a:hlinkClick r:id="rId6"/>
              </a:rPr>
              <a:t>CRITERIA</a:t>
            </a:r>
            <a:endParaRPr lang="en-US" sz="1200" b="1" dirty="0" smtClean="0">
              <a:solidFill>
                <a:schemeClr val="bg1"/>
              </a:solidFill>
            </a:endParaRPr>
          </a:p>
          <a:p>
            <a:endParaRPr lang="en-US" sz="1200" b="1" dirty="0">
              <a:solidFill>
                <a:schemeClr val="bg1"/>
              </a:solidFill>
            </a:endParaRPr>
          </a:p>
          <a:p>
            <a:pPr marL="171450" indent="-171450">
              <a:buFont typeface="Arial" pitchFamily="34" charset="0"/>
              <a:buChar char="•"/>
            </a:pPr>
            <a:r>
              <a:rPr lang="en-US" sz="1200" b="1" dirty="0">
                <a:solidFill>
                  <a:schemeClr val="bg1"/>
                </a:solidFill>
              </a:rPr>
              <a:t>See Section 2 of Safety Data Sheets for specific </a:t>
            </a:r>
            <a:r>
              <a:rPr lang="en-US" sz="1200" b="1" dirty="0" smtClean="0">
                <a:solidFill>
                  <a:schemeClr val="bg1"/>
                </a:solidFill>
              </a:rPr>
              <a:t>physical </a:t>
            </a:r>
            <a:r>
              <a:rPr lang="en-US" sz="1200" b="1" dirty="0">
                <a:solidFill>
                  <a:schemeClr val="bg1"/>
                </a:solidFill>
              </a:rPr>
              <a:t>hazard information</a:t>
            </a:r>
            <a:br>
              <a:rPr lang="en-US" sz="1200" b="1" dirty="0">
                <a:solidFill>
                  <a:schemeClr val="bg1"/>
                </a:solidFill>
              </a:rPr>
            </a:br>
            <a:r>
              <a:rPr lang="en-US" b="1" dirty="0"/>
              <a:t/>
            </a:r>
            <a:br>
              <a:rPr lang="en-US" b="1" dirty="0"/>
            </a:br>
            <a:endParaRPr lang="en-US" dirty="0"/>
          </a:p>
        </p:txBody>
      </p:sp>
    </p:spTree>
    <p:extLst>
      <p:ext uri="{BB962C8B-B14F-4D97-AF65-F5344CB8AC3E}">
        <p14:creationId xmlns:p14="http://schemas.microsoft.com/office/powerpoint/2010/main" val="3200101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Written Hazard Communication Program</a:t>
            </a:r>
            <a:endParaRPr lang="en-US" dirty="0">
              <a:solidFill>
                <a:srgbClr val="FFFF00"/>
              </a:solidFill>
            </a:endParaRPr>
          </a:p>
        </p:txBody>
      </p:sp>
      <p:sp>
        <p:nvSpPr>
          <p:cNvPr id="3" name="Content Placeholder 2"/>
          <p:cNvSpPr>
            <a:spLocks noGrp="1"/>
          </p:cNvSpPr>
          <p:nvPr>
            <p:ph idx="1"/>
          </p:nvPr>
        </p:nvSpPr>
        <p:spPr/>
        <p:txBody>
          <a:bodyPr>
            <a:normAutofit/>
          </a:bodyPr>
          <a:lstStyle/>
          <a:p>
            <a:endParaRPr lang="en-US" dirty="0" smtClean="0">
              <a:solidFill>
                <a:schemeClr val="bg1"/>
              </a:solidFill>
            </a:endParaRPr>
          </a:p>
          <a:p>
            <a:r>
              <a:rPr lang="en-US" sz="2400" dirty="0" smtClean="0">
                <a:solidFill>
                  <a:schemeClr val="bg1"/>
                </a:solidFill>
              </a:rPr>
              <a:t>OSHA requires that a written HCP be developed, implemented and maintained at each workplace. The HCP can be developed for each department, shop or unit depending upon how chemicals are utilized in specific work operations.</a:t>
            </a:r>
          </a:p>
          <a:p>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Written Hazard Communication Program </a:t>
            </a:r>
            <a:r>
              <a:rPr lang="en-US" sz="2400" dirty="0" smtClean="0">
                <a:solidFill>
                  <a:srgbClr val="FFFF00"/>
                </a:solidFill>
              </a:rPr>
              <a:t>(cont’d)</a:t>
            </a:r>
            <a:endParaRPr lang="en-US" dirty="0">
              <a:solidFill>
                <a:srgbClr val="FFFF00"/>
              </a:solidFill>
            </a:endParaRPr>
          </a:p>
        </p:txBody>
      </p:sp>
      <p:sp>
        <p:nvSpPr>
          <p:cNvPr id="3" name="Content Placeholder 2"/>
          <p:cNvSpPr>
            <a:spLocks noGrp="1"/>
          </p:cNvSpPr>
          <p:nvPr>
            <p:ph idx="1"/>
          </p:nvPr>
        </p:nvSpPr>
        <p:spPr>
          <a:xfrm>
            <a:off x="457200" y="1600201"/>
            <a:ext cx="7848600" cy="3886199"/>
          </a:xfrm>
        </p:spPr>
        <p:txBody>
          <a:bodyPr>
            <a:normAutofit/>
          </a:bodyPr>
          <a:lstStyle/>
          <a:p>
            <a:pPr>
              <a:buNone/>
            </a:pPr>
            <a:r>
              <a:rPr lang="en-US" sz="2600" dirty="0" smtClean="0">
                <a:solidFill>
                  <a:schemeClr val="bg1"/>
                </a:solidFill>
              </a:rPr>
              <a:t>The written program must address at a minimum how the following requirements will be met: </a:t>
            </a:r>
          </a:p>
          <a:p>
            <a:pPr>
              <a:buNone/>
            </a:pPr>
            <a:endParaRPr lang="en-US" sz="1600" dirty="0" smtClean="0">
              <a:solidFill>
                <a:schemeClr val="bg1"/>
              </a:solidFill>
            </a:endParaRPr>
          </a:p>
          <a:p>
            <a:r>
              <a:rPr lang="en-US" sz="1600" dirty="0" smtClean="0">
                <a:solidFill>
                  <a:schemeClr val="bg1"/>
                </a:solidFill>
              </a:rPr>
              <a:t>Labels and other forms of warning for containers of hazardous chemicals</a:t>
            </a:r>
          </a:p>
          <a:p>
            <a:r>
              <a:rPr lang="en-US" sz="1600" dirty="0" smtClean="0">
                <a:solidFill>
                  <a:schemeClr val="bg1"/>
                </a:solidFill>
              </a:rPr>
              <a:t>Safety Data Sheets (SDS)</a:t>
            </a:r>
          </a:p>
          <a:p>
            <a:r>
              <a:rPr lang="en-US" sz="1600" dirty="0" smtClean="0">
                <a:solidFill>
                  <a:schemeClr val="bg1"/>
                </a:solidFill>
              </a:rPr>
              <a:t>Employee information and  training</a:t>
            </a:r>
          </a:p>
          <a:p>
            <a:r>
              <a:rPr lang="en-US" sz="1600" dirty="0" smtClean="0">
                <a:solidFill>
                  <a:schemeClr val="bg1"/>
                </a:solidFill>
              </a:rPr>
              <a:t>The methods the employer will use to inform employees of the hazards of non-routine task and the hazards associated with chemicals contained in unlabeled pipes in their work areas</a:t>
            </a:r>
          </a:p>
          <a:p>
            <a:r>
              <a:rPr lang="en-US" sz="1600" dirty="0" smtClean="0">
                <a:solidFill>
                  <a:schemeClr val="bg1"/>
                </a:solidFill>
              </a:rPr>
              <a:t>The manner in which contractors in the facility will be informed of the hazards to which their employees may be exposed</a:t>
            </a:r>
            <a:endParaRPr lang="en-US" sz="1600" dirty="0" smtClean="0"/>
          </a:p>
          <a:p>
            <a:pPr>
              <a:buNone/>
            </a:pPr>
            <a:endParaRPr lang="en-US" sz="1700" dirty="0" smtClean="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4">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FFFF00"/>
      </a:hlink>
      <a:folHlink>
        <a:srgbClr val="33CCC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1361</TotalTime>
  <Words>2928</Words>
  <Application>Microsoft Office PowerPoint</Application>
  <PresentationFormat>On-screen Show (4:3)</PresentationFormat>
  <Paragraphs>316</Paragraphs>
  <Slides>46</Slides>
  <Notes>12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1" baseType="lpstr">
      <vt:lpstr>Arial</vt:lpstr>
      <vt:lpstr>Calibri</vt:lpstr>
      <vt:lpstr>Verdana</vt:lpstr>
      <vt:lpstr>Office Theme</vt:lpstr>
      <vt:lpstr>Clip</vt:lpstr>
      <vt:lpstr>Hazard Communication OSHA 29 CFR 1910.1200 Globally Harmonized System (GHS) Update</vt:lpstr>
      <vt:lpstr>GHS updates to the Hazard Communication Standard</vt:lpstr>
      <vt:lpstr>Objectives of HazCom Standard</vt:lpstr>
      <vt:lpstr>Who is covered by HCS?</vt:lpstr>
      <vt:lpstr>What is a hazardous chemical?</vt:lpstr>
      <vt:lpstr>What is a health hazard?</vt:lpstr>
      <vt:lpstr>What is a physical hazard?</vt:lpstr>
      <vt:lpstr>Written Hazard Communication Program</vt:lpstr>
      <vt:lpstr>Written Hazard Communication Program (cont’d)</vt:lpstr>
      <vt:lpstr>Written Hazard Communication Program (cont’d)</vt:lpstr>
      <vt:lpstr>Responsibilities of Environmental Health and Safety Division (EHS)</vt:lpstr>
      <vt:lpstr>Responsibilities of Employing Department (Deans, Directors, Heads of Academic and Administrative Units)</vt:lpstr>
      <vt:lpstr>Responsibilities of Employing Department (cont’d)</vt:lpstr>
      <vt:lpstr>Responsibilities of employee, student, and visitors</vt:lpstr>
      <vt:lpstr>Responsibilities of employee, student, visitor (cont’d)</vt:lpstr>
      <vt:lpstr>Container Type and Required Labeling</vt:lpstr>
      <vt:lpstr>Four Types of Containers</vt:lpstr>
      <vt:lpstr>Primary Container</vt:lpstr>
      <vt:lpstr>Primary Container Labeling</vt:lpstr>
      <vt:lpstr>Primary Container Labeling (cont’d)</vt:lpstr>
      <vt:lpstr>Primary Container Labeling (cont’d)</vt:lpstr>
      <vt:lpstr>Primary Container Labeling (cont’d)</vt:lpstr>
      <vt:lpstr>Examples of Pictograms</vt:lpstr>
      <vt:lpstr>Example of a Primary Container Label</vt:lpstr>
      <vt:lpstr>Secondary Container Labeling</vt:lpstr>
      <vt:lpstr>Secondary Container Labeling (cont’d)</vt:lpstr>
      <vt:lpstr>Labeling Methods</vt:lpstr>
      <vt:lpstr>NFPA Labeling</vt:lpstr>
      <vt:lpstr>NFPA Labeling (cont’d)</vt:lpstr>
      <vt:lpstr>HMIS Labeling</vt:lpstr>
      <vt:lpstr>HMIS Labeling (cont’d)</vt:lpstr>
      <vt:lpstr>Stationary Process Container Labeling</vt:lpstr>
      <vt:lpstr>Portable Container Labeling</vt:lpstr>
      <vt:lpstr>Additional Labeling Requirements</vt:lpstr>
      <vt:lpstr>Safety Data Sheets  SDS</vt:lpstr>
      <vt:lpstr>Safety Data Sheets  SDS (cont’d)</vt:lpstr>
      <vt:lpstr>Safety Data Sheets  SDS (cont’d)</vt:lpstr>
      <vt:lpstr>Employee Training</vt:lpstr>
      <vt:lpstr>Employee Training (cont’d)</vt:lpstr>
      <vt:lpstr>Employee Training (cont’d)</vt:lpstr>
      <vt:lpstr>Controlling Physical and Health Hazards</vt:lpstr>
      <vt:lpstr>Personal Protective Equipment (PPE)</vt:lpstr>
      <vt:lpstr>Personal Protective Equipment (cont’d)</vt:lpstr>
      <vt:lpstr>Chemical Release</vt:lpstr>
      <vt:lpstr>Emergency Eye Wash/Safety Showers</vt:lpstr>
      <vt:lpstr>Questions/Comments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Bocard, Derek J</dc:creator>
  <cp:lastModifiedBy>Damon Caskey</cp:lastModifiedBy>
  <cp:revision>139</cp:revision>
  <dcterms:created xsi:type="dcterms:W3CDTF">2006-08-16T00:00:00Z</dcterms:created>
  <dcterms:modified xsi:type="dcterms:W3CDTF">2016-12-10T20:30:43Z</dcterms:modified>
</cp:coreProperties>
</file>